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65"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Lst>
  <p:sldSz cy="6858000" cx="12192000"/>
  <p:notesSz cx="6858000" cy="9144000"/>
  <p:embeddedFontLst>
    <p:embeddedFont>
      <p:font typeface="Century Gothic"/>
      <p:regular r:id="rId54"/>
      <p:bold r:id="rId55"/>
      <p:italic r:id="rId56"/>
      <p:boldItalic r:id="rId5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slide" Target="slides/slide47.xml"/><Relationship Id="rId50" Type="http://schemas.openxmlformats.org/officeDocument/2006/relationships/slide" Target="slides/slide46.xml"/><Relationship Id="rId53" Type="http://schemas.openxmlformats.org/officeDocument/2006/relationships/slide" Target="slides/slide49.xml"/><Relationship Id="rId52" Type="http://schemas.openxmlformats.org/officeDocument/2006/relationships/slide" Target="slides/slide48.xml"/><Relationship Id="rId11" Type="http://schemas.openxmlformats.org/officeDocument/2006/relationships/slide" Target="slides/slide7.xml"/><Relationship Id="rId55" Type="http://schemas.openxmlformats.org/officeDocument/2006/relationships/font" Target="fonts/CenturyGothic-bold.fntdata"/><Relationship Id="rId10" Type="http://schemas.openxmlformats.org/officeDocument/2006/relationships/slide" Target="slides/slide6.xml"/><Relationship Id="rId54" Type="http://schemas.openxmlformats.org/officeDocument/2006/relationships/font" Target="fonts/CenturyGothic-regular.fntdata"/><Relationship Id="rId13" Type="http://schemas.openxmlformats.org/officeDocument/2006/relationships/slide" Target="slides/slide9.xml"/><Relationship Id="rId57" Type="http://schemas.openxmlformats.org/officeDocument/2006/relationships/font" Target="fonts/CenturyGothic-boldItalic.fntdata"/><Relationship Id="rId12" Type="http://schemas.openxmlformats.org/officeDocument/2006/relationships/slide" Target="slides/slide8.xml"/><Relationship Id="rId56" Type="http://schemas.openxmlformats.org/officeDocument/2006/relationships/font" Target="fonts/CenturyGothic-italic.fntdata"/><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3" name="Shape 143"/>
        <p:cNvGrpSpPr/>
        <p:nvPr/>
      </p:nvGrpSpPr>
      <p:grpSpPr>
        <a:xfrm>
          <a:off x="0" y="0"/>
          <a:ext cx="0" cy="0"/>
          <a:chOff x="0" y="0"/>
          <a:chExt cx="0" cy="0"/>
        </a:xfrm>
      </p:grpSpPr>
      <p:sp>
        <p:nvSpPr>
          <p:cNvPr id="144" name="Google Shape;144;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5" name="Google Shape;145;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0" name="Shape 220"/>
        <p:cNvGrpSpPr/>
        <p:nvPr/>
      </p:nvGrpSpPr>
      <p:grpSpPr>
        <a:xfrm>
          <a:off x="0" y="0"/>
          <a:ext cx="0" cy="0"/>
          <a:chOff x="0" y="0"/>
          <a:chExt cx="0" cy="0"/>
        </a:xfrm>
      </p:grpSpPr>
      <p:sp>
        <p:nvSpPr>
          <p:cNvPr id="221" name="Google Shape;221;g6f4a2baf9a_0_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2" name="Google Shape;222;g6f4a2baf9a_0_3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the goal here is to see how simple RC </a:t>
            </a:r>
            <a:r>
              <a:rPr lang="en-US"/>
              <a:t>circuit</a:t>
            </a:r>
            <a:r>
              <a:rPr lang="en-US"/>
              <a:t> is behaving</a:t>
            </a:r>
            <a:endParaRPr/>
          </a:p>
        </p:txBody>
      </p:sp>
      <p:sp>
        <p:nvSpPr>
          <p:cNvPr id="223" name="Google Shape;223;g6f4a2baf9a_0_3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1" name="Shape 251"/>
        <p:cNvGrpSpPr/>
        <p:nvPr/>
      </p:nvGrpSpPr>
      <p:grpSpPr>
        <a:xfrm>
          <a:off x="0" y="0"/>
          <a:ext cx="0" cy="0"/>
          <a:chOff x="0" y="0"/>
          <a:chExt cx="0" cy="0"/>
        </a:xfrm>
      </p:grpSpPr>
      <p:sp>
        <p:nvSpPr>
          <p:cNvPr id="252" name="Google Shape;252;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3" name="Google Shape;253;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Exercise: </a:t>
            </a:r>
            <a:endParaRPr/>
          </a:p>
          <a:p>
            <a:pPr indent="0" lvl="0" marL="0" rtl="0" algn="l">
              <a:spcBef>
                <a:spcPts val="0"/>
              </a:spcBef>
              <a:spcAft>
                <a:spcPts val="0"/>
              </a:spcAft>
              <a:buNone/>
            </a:pPr>
            <a:r>
              <a:rPr lang="en-US"/>
              <a:t>Inject different currents to the neuron and create a figure like this one: http://www.jneurosci.org/content/jneuro/21/3/1067/F8.large.jpg</a:t>
            </a:r>
            <a:endParaRPr/>
          </a:p>
          <a:p>
            <a:pPr indent="0" lvl="0" marL="0" rtl="0" algn="l">
              <a:spcBef>
                <a:spcPts val="0"/>
              </a:spcBef>
              <a:spcAft>
                <a:spcPts val="0"/>
              </a:spcAft>
              <a:buNone/>
            </a:pPr>
            <a:r>
              <a:t/>
            </a:r>
            <a:endParaRPr/>
          </a:p>
        </p:txBody>
      </p:sp>
      <p:sp>
        <p:nvSpPr>
          <p:cNvPr id="254" name="Google Shape;254;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6" name="Shape 276"/>
        <p:cNvGrpSpPr/>
        <p:nvPr/>
      </p:nvGrpSpPr>
      <p:grpSpPr>
        <a:xfrm>
          <a:off x="0" y="0"/>
          <a:ext cx="0" cy="0"/>
          <a:chOff x="0" y="0"/>
          <a:chExt cx="0" cy="0"/>
        </a:xfrm>
      </p:grpSpPr>
      <p:sp>
        <p:nvSpPr>
          <p:cNvPr id="277" name="Google Shape;277;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8" name="Google Shape;278;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Exercise: </a:t>
            </a:r>
            <a:endParaRPr/>
          </a:p>
          <a:p>
            <a:pPr indent="0" lvl="0" marL="0" rtl="0" algn="l">
              <a:spcBef>
                <a:spcPts val="0"/>
              </a:spcBef>
              <a:spcAft>
                <a:spcPts val="0"/>
              </a:spcAft>
              <a:buNone/>
            </a:pPr>
            <a:r>
              <a:rPr lang="en-US"/>
              <a:t>Inject different currents to the neuron and create a figure like this one: http://www.jneurosci.org/content/jneuro/21/3/1067/F8.large.jpg</a:t>
            </a:r>
            <a:endParaRPr/>
          </a:p>
          <a:p>
            <a:pPr indent="0" lvl="0" marL="0" rtl="0" algn="l">
              <a:spcBef>
                <a:spcPts val="0"/>
              </a:spcBef>
              <a:spcAft>
                <a:spcPts val="0"/>
              </a:spcAft>
              <a:buNone/>
            </a:pPr>
            <a:r>
              <a:t/>
            </a:r>
            <a:endParaRPr/>
          </a:p>
        </p:txBody>
      </p:sp>
      <p:sp>
        <p:nvSpPr>
          <p:cNvPr id="279" name="Google Shape;279;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1" name="Shape 301"/>
        <p:cNvGrpSpPr/>
        <p:nvPr/>
      </p:nvGrpSpPr>
      <p:grpSpPr>
        <a:xfrm>
          <a:off x="0" y="0"/>
          <a:ext cx="0" cy="0"/>
          <a:chOff x="0" y="0"/>
          <a:chExt cx="0" cy="0"/>
        </a:xfrm>
      </p:grpSpPr>
      <p:sp>
        <p:nvSpPr>
          <p:cNvPr id="302" name="Google Shape;302;g7e45346f8c_0_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3" name="Google Shape;303;g7e45346f8c_0_3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Exercise: </a:t>
            </a:r>
            <a:endParaRPr/>
          </a:p>
          <a:p>
            <a:pPr indent="0" lvl="0" marL="0" rtl="0" algn="l">
              <a:spcBef>
                <a:spcPts val="0"/>
              </a:spcBef>
              <a:spcAft>
                <a:spcPts val="0"/>
              </a:spcAft>
              <a:buNone/>
            </a:pPr>
            <a:r>
              <a:rPr lang="en-US"/>
              <a:t>create an I-V curve for this model</a:t>
            </a:r>
            <a:endParaRPr/>
          </a:p>
          <a:p>
            <a:pPr indent="0" lvl="0" marL="0" rtl="0" algn="l">
              <a:spcBef>
                <a:spcPts val="0"/>
              </a:spcBef>
              <a:spcAft>
                <a:spcPts val="0"/>
              </a:spcAft>
              <a:buNone/>
            </a:pPr>
            <a:r>
              <a:t/>
            </a:r>
            <a:endParaRPr/>
          </a:p>
        </p:txBody>
      </p:sp>
      <p:sp>
        <p:nvSpPr>
          <p:cNvPr id="304" name="Google Shape;304;g7e45346f8c_0_3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8" name="Shape 308"/>
        <p:cNvGrpSpPr/>
        <p:nvPr/>
      </p:nvGrpSpPr>
      <p:grpSpPr>
        <a:xfrm>
          <a:off x="0" y="0"/>
          <a:ext cx="0" cy="0"/>
          <a:chOff x="0" y="0"/>
          <a:chExt cx="0" cy="0"/>
        </a:xfrm>
      </p:grpSpPr>
      <p:sp>
        <p:nvSpPr>
          <p:cNvPr id="309" name="Google Shape;309;g7e45346f8c_0_6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0" name="Google Shape;310;g7e45346f8c_0_6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Font typeface="Arial"/>
              <a:buNone/>
            </a:pPr>
            <a:r>
              <a:rPr lang="en-US"/>
              <a:t>Exercise: </a:t>
            </a:r>
            <a:endParaRPr/>
          </a:p>
          <a:p>
            <a:pPr indent="0" lvl="0" marL="0" rtl="0" algn="l">
              <a:spcBef>
                <a:spcPts val="0"/>
              </a:spcBef>
              <a:spcAft>
                <a:spcPts val="0"/>
              </a:spcAft>
              <a:buClr>
                <a:schemeClr val="dk1"/>
              </a:buClr>
              <a:buFont typeface="Arial"/>
              <a:buNone/>
            </a:pPr>
            <a:r>
              <a:rPr lang="en-US"/>
              <a:t>create an I-V curve for this model</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we can look on the polinomial fit and see the input resistance we found in P[0].</a:t>
            </a:r>
            <a:endParaRPr/>
          </a:p>
        </p:txBody>
      </p:sp>
      <p:sp>
        <p:nvSpPr>
          <p:cNvPr id="311" name="Google Shape;311;g7e45346f8c_0_6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8" name="Shape 318"/>
        <p:cNvGrpSpPr/>
        <p:nvPr/>
      </p:nvGrpSpPr>
      <p:grpSpPr>
        <a:xfrm>
          <a:off x="0" y="0"/>
          <a:ext cx="0" cy="0"/>
          <a:chOff x="0" y="0"/>
          <a:chExt cx="0" cy="0"/>
        </a:xfrm>
      </p:grpSpPr>
      <p:sp>
        <p:nvSpPr>
          <p:cNvPr id="319" name="Google Shape;319;g7e48a09d5a_4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0" name="Google Shape;320;g7e48a09d5a_4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reversal </a:t>
            </a:r>
            <a:r>
              <a:rPr lang="en-US"/>
              <a:t>potential</a:t>
            </a:r>
            <a:endParaRPr/>
          </a:p>
          <a:p>
            <a:pPr indent="0" lvl="0" marL="0" rtl="0" algn="l">
              <a:spcBef>
                <a:spcPts val="0"/>
              </a:spcBef>
              <a:spcAft>
                <a:spcPts val="0"/>
              </a:spcAft>
              <a:buNone/>
            </a:pPr>
            <a:r>
              <a:rPr lang="en-US"/>
              <a:t>Exercise:  </a:t>
            </a:r>
            <a:r>
              <a:rPr lang="en-US"/>
              <a:t>what will happen if the e_pas was 0? repeat with e_pas = 0 and v_init = 0 (mV)</a:t>
            </a:r>
            <a:endParaRPr/>
          </a:p>
        </p:txBody>
      </p:sp>
      <p:sp>
        <p:nvSpPr>
          <p:cNvPr id="321" name="Google Shape;321;g7e48a09d5a_4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8" name="Shape 328"/>
        <p:cNvGrpSpPr/>
        <p:nvPr/>
      </p:nvGrpSpPr>
      <p:grpSpPr>
        <a:xfrm>
          <a:off x="0" y="0"/>
          <a:ext cx="0" cy="0"/>
          <a:chOff x="0" y="0"/>
          <a:chExt cx="0" cy="0"/>
        </a:xfrm>
      </p:grpSpPr>
      <p:sp>
        <p:nvSpPr>
          <p:cNvPr id="329" name="Google Shape;329;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0" name="Google Shape;330;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a:t>Exercise: </a:t>
            </a:r>
            <a:endParaRPr/>
          </a:p>
          <a:p>
            <a:pPr indent="0" lvl="0" marL="0" rtl="0" algn="l">
              <a:spcBef>
                <a:spcPts val="0"/>
              </a:spcBef>
              <a:spcAft>
                <a:spcPts val="0"/>
              </a:spcAft>
              <a:buNone/>
            </a:pPr>
            <a:r>
              <a:rPr lang="en-US"/>
              <a:t>Inject different currents and check what is the IF curve: http://www.jneurosci.org/content/jneuro/23/37/11628/F1.large.jpg</a:t>
            </a:r>
            <a:endParaRPr/>
          </a:p>
        </p:txBody>
      </p:sp>
      <p:sp>
        <p:nvSpPr>
          <p:cNvPr id="331" name="Google Shape;331;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6" name="Shape 376"/>
        <p:cNvGrpSpPr/>
        <p:nvPr/>
      </p:nvGrpSpPr>
      <p:grpSpPr>
        <a:xfrm>
          <a:off x="0" y="0"/>
          <a:ext cx="0" cy="0"/>
          <a:chOff x="0" y="0"/>
          <a:chExt cx="0" cy="0"/>
        </a:xfrm>
      </p:grpSpPr>
      <p:sp>
        <p:nvSpPr>
          <p:cNvPr id="377" name="Google Shape;377;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8" name="Google Shape;378;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2" name="Shape 392"/>
        <p:cNvGrpSpPr/>
        <p:nvPr/>
      </p:nvGrpSpPr>
      <p:grpSpPr>
        <a:xfrm>
          <a:off x="0" y="0"/>
          <a:ext cx="0" cy="0"/>
          <a:chOff x="0" y="0"/>
          <a:chExt cx="0" cy="0"/>
        </a:xfrm>
      </p:grpSpPr>
      <p:sp>
        <p:nvSpPr>
          <p:cNvPr id="393" name="Google Shape;393;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4" name="Google Shape;394;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5" name="Google Shape;395;p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2" name="Shape 402"/>
        <p:cNvGrpSpPr/>
        <p:nvPr/>
      </p:nvGrpSpPr>
      <p:grpSpPr>
        <a:xfrm>
          <a:off x="0" y="0"/>
          <a:ext cx="0" cy="0"/>
          <a:chOff x="0" y="0"/>
          <a:chExt cx="0" cy="0"/>
        </a:xfrm>
      </p:grpSpPr>
      <p:sp>
        <p:nvSpPr>
          <p:cNvPr id="403" name="Google Shape;403;g7e45346f8c_0_8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4" name="Google Shape;404;g7e45346f8c_0_8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3" name="Shape 153"/>
        <p:cNvGrpSpPr/>
        <p:nvPr/>
      </p:nvGrpSpPr>
      <p:grpSpPr>
        <a:xfrm>
          <a:off x="0" y="0"/>
          <a:ext cx="0" cy="0"/>
          <a:chOff x="0" y="0"/>
          <a:chExt cx="0" cy="0"/>
        </a:xfrm>
      </p:grpSpPr>
      <p:sp>
        <p:nvSpPr>
          <p:cNvPr id="154" name="Google Shape;154;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5" name="Google Shape;155;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6" name="Google Shape;156;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7" name="Shape 417"/>
        <p:cNvGrpSpPr/>
        <p:nvPr/>
      </p:nvGrpSpPr>
      <p:grpSpPr>
        <a:xfrm>
          <a:off x="0" y="0"/>
          <a:ext cx="0" cy="0"/>
          <a:chOff x="0" y="0"/>
          <a:chExt cx="0" cy="0"/>
        </a:xfrm>
      </p:grpSpPr>
      <p:sp>
        <p:nvSpPr>
          <p:cNvPr id="418" name="Google Shape;418;g7e45346f8c_0_12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9" name="Google Shape;419;g7e45346f8c_0_1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5" name="Shape 425"/>
        <p:cNvGrpSpPr/>
        <p:nvPr/>
      </p:nvGrpSpPr>
      <p:grpSpPr>
        <a:xfrm>
          <a:off x="0" y="0"/>
          <a:ext cx="0" cy="0"/>
          <a:chOff x="0" y="0"/>
          <a:chExt cx="0" cy="0"/>
        </a:xfrm>
      </p:grpSpPr>
      <p:sp>
        <p:nvSpPr>
          <p:cNvPr id="426" name="Google Shape;426;g7e45346f8c_0_7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here the </a:t>
            </a:r>
            <a:r>
              <a:rPr lang="en-US"/>
              <a:t>difference</a:t>
            </a:r>
            <a:r>
              <a:rPr lang="en-US"/>
              <a:t> is that there is a </a:t>
            </a:r>
            <a:r>
              <a:rPr lang="en-US"/>
              <a:t>capacitance sink in the soma that make the cable non-even, and will affect the forward vs backward propagation</a:t>
            </a:r>
            <a:endParaRPr/>
          </a:p>
        </p:txBody>
      </p:sp>
      <p:sp>
        <p:nvSpPr>
          <p:cNvPr id="427" name="Google Shape;427;g7e45346f8c_0_7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9" name="Shape 449"/>
        <p:cNvGrpSpPr/>
        <p:nvPr/>
      </p:nvGrpSpPr>
      <p:grpSpPr>
        <a:xfrm>
          <a:off x="0" y="0"/>
          <a:ext cx="0" cy="0"/>
          <a:chOff x="0" y="0"/>
          <a:chExt cx="0" cy="0"/>
        </a:xfrm>
      </p:grpSpPr>
      <p:sp>
        <p:nvSpPr>
          <p:cNvPr id="450" name="Google Shape;450;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the dendrite can “see” the capacitance sink in the soma, also the voltage in the soma is lower due to the big aear of the soma.</a:t>
            </a:r>
            <a:endParaRPr/>
          </a:p>
          <a:p>
            <a:pPr indent="0" lvl="0" marL="0" rtl="0" algn="l">
              <a:spcBef>
                <a:spcPts val="0"/>
              </a:spcBef>
              <a:spcAft>
                <a:spcPts val="0"/>
              </a:spcAft>
              <a:buClr>
                <a:schemeClr val="dk1"/>
              </a:buClr>
              <a:buFont typeface="Arial"/>
              <a:buNone/>
            </a:pPr>
            <a:r>
              <a:rPr b="1" lang="en-US"/>
              <a:t>Exercise: </a:t>
            </a:r>
            <a:endParaRPr b="1"/>
          </a:p>
          <a:p>
            <a:pPr indent="0" lvl="0" marL="0" rtl="0" algn="l">
              <a:spcBef>
                <a:spcPts val="0"/>
              </a:spcBef>
              <a:spcAft>
                <a:spcPts val="0"/>
              </a:spcAft>
              <a:buClr>
                <a:schemeClr val="dk1"/>
              </a:buClr>
              <a:buFont typeface="Arial"/>
              <a:buNone/>
            </a:pPr>
            <a:r>
              <a:rPr lang="en-US"/>
              <a:t>change thee dendrite length and see how the attenuation is changed</a:t>
            </a:r>
            <a:endParaRPr/>
          </a:p>
        </p:txBody>
      </p:sp>
      <p:sp>
        <p:nvSpPr>
          <p:cNvPr id="451" name="Google Shape;451;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7" name="Shape 457"/>
        <p:cNvGrpSpPr/>
        <p:nvPr/>
      </p:nvGrpSpPr>
      <p:grpSpPr>
        <a:xfrm>
          <a:off x="0" y="0"/>
          <a:ext cx="0" cy="0"/>
          <a:chOff x="0" y="0"/>
          <a:chExt cx="0" cy="0"/>
        </a:xfrm>
      </p:grpSpPr>
      <p:sp>
        <p:nvSpPr>
          <p:cNvPr id="458" name="Google Shape;458;g7e45346f8c_0_16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in order for the model to not </a:t>
            </a:r>
            <a:r>
              <a:rPr lang="en-US"/>
              <a:t>include</a:t>
            </a:r>
            <a:r>
              <a:rPr lang="en-US"/>
              <a:t> the synapse reset the simulation, or change the net_con_weight to 0.</a:t>
            </a:r>
            <a:endParaRPr/>
          </a:p>
          <a:p>
            <a:pPr indent="0" lvl="0" marL="0" rtl="0" algn="l">
              <a:spcBef>
                <a:spcPts val="0"/>
              </a:spcBef>
              <a:spcAft>
                <a:spcPts val="0"/>
              </a:spcAft>
              <a:buNone/>
            </a:pPr>
            <a:r>
              <a:rPr lang="en-US"/>
              <a:t>in this case we have “semi” removed the </a:t>
            </a:r>
            <a:r>
              <a:rPr lang="en-US"/>
              <a:t>capacitance</a:t>
            </a:r>
            <a:r>
              <a:rPr lang="en-US"/>
              <a:t> sink (</a:t>
            </a:r>
            <a:r>
              <a:rPr lang="en-US"/>
              <a:t>steady</a:t>
            </a:r>
            <a:r>
              <a:rPr lang="en-US"/>
              <a:t> state injection),</a:t>
            </a:r>
            <a:endParaRPr/>
          </a:p>
          <a:p>
            <a:pPr indent="0" lvl="0" marL="0" rtl="0" algn="l">
              <a:spcBef>
                <a:spcPts val="0"/>
              </a:spcBef>
              <a:spcAft>
                <a:spcPts val="0"/>
              </a:spcAft>
              <a:buNone/>
            </a:pPr>
            <a:r>
              <a:rPr lang="en-US"/>
              <a:t>so the attenuation is closer to the non changing cable</a:t>
            </a:r>
            <a:endParaRPr/>
          </a:p>
        </p:txBody>
      </p:sp>
      <p:sp>
        <p:nvSpPr>
          <p:cNvPr id="459" name="Google Shape;459;g7e45346f8c_0_16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7" name="Shape 477"/>
        <p:cNvGrpSpPr/>
        <p:nvPr/>
      </p:nvGrpSpPr>
      <p:grpSpPr>
        <a:xfrm>
          <a:off x="0" y="0"/>
          <a:ext cx="0" cy="0"/>
          <a:chOff x="0" y="0"/>
          <a:chExt cx="0" cy="0"/>
        </a:xfrm>
      </p:grpSpPr>
      <p:sp>
        <p:nvSpPr>
          <p:cNvPr id="478" name="Google Shape;478;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9" name="Google Shape;479;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a:t>Exercise</a:t>
            </a:r>
            <a:r>
              <a:rPr lang="en-US"/>
              <a:t>: </a:t>
            </a:r>
            <a:endParaRPr/>
          </a:p>
          <a:p>
            <a:pPr indent="0" lvl="0" marL="0" rtl="0" algn="l">
              <a:spcBef>
                <a:spcPts val="0"/>
              </a:spcBef>
              <a:spcAft>
                <a:spcPts val="0"/>
              </a:spcAft>
              <a:buNone/>
            </a:pPr>
            <a:r>
              <a:rPr lang="en-US"/>
              <a:t>Inject current to the other end of the cable to location 1 of dend and plot the voltage in different location on the dendrite and soma</a:t>
            </a:r>
            <a:endParaRPr/>
          </a:p>
        </p:txBody>
      </p:sp>
      <p:sp>
        <p:nvSpPr>
          <p:cNvPr id="480" name="Google Shape;480;p1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5" name="Shape 495"/>
        <p:cNvGrpSpPr/>
        <p:nvPr/>
      </p:nvGrpSpPr>
      <p:grpSpPr>
        <a:xfrm>
          <a:off x="0" y="0"/>
          <a:ext cx="0" cy="0"/>
          <a:chOff x="0" y="0"/>
          <a:chExt cx="0" cy="0"/>
        </a:xfrm>
      </p:grpSpPr>
      <p:sp>
        <p:nvSpPr>
          <p:cNvPr id="496" name="Google Shape;496;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97" name="Google Shape;497;p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8" name="Google Shape;498;p1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4" name="Shape 514"/>
        <p:cNvGrpSpPr/>
        <p:nvPr/>
      </p:nvGrpSpPr>
      <p:grpSpPr>
        <a:xfrm>
          <a:off x="0" y="0"/>
          <a:ext cx="0" cy="0"/>
          <a:chOff x="0" y="0"/>
          <a:chExt cx="0" cy="0"/>
        </a:xfrm>
      </p:grpSpPr>
      <p:sp>
        <p:nvSpPr>
          <p:cNvPr id="515" name="Google Shape;515;g7e45346f8c_0_2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16" name="Google Shape;516;g7e45346f8c_0_24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317500" lvl="0" marL="457200" rtl="0" algn="l">
              <a:spcBef>
                <a:spcPts val="0"/>
              </a:spcBef>
              <a:spcAft>
                <a:spcPts val="0"/>
              </a:spcAft>
              <a:buSzPts val="1400"/>
              <a:buAutoNum type="arabicPeriod"/>
            </a:pPr>
            <a:r>
              <a:rPr lang="en-US"/>
              <a:t>in the soma the input resistance will be lower, so less voltage in te injection position.</a:t>
            </a:r>
            <a:endParaRPr/>
          </a:p>
          <a:p>
            <a:pPr indent="-317500" lvl="0" marL="457200" rtl="0" algn="l">
              <a:spcBef>
                <a:spcPts val="0"/>
              </a:spcBef>
              <a:spcAft>
                <a:spcPts val="0"/>
              </a:spcAft>
              <a:buSzPts val="1400"/>
              <a:buAutoNum type="arabicPeriod"/>
            </a:pPr>
            <a:r>
              <a:rPr lang="en-US"/>
              <a:t>there is no </a:t>
            </a:r>
            <a:r>
              <a:rPr lang="en-US"/>
              <a:t>capacitance</a:t>
            </a:r>
            <a:r>
              <a:rPr lang="en-US"/>
              <a:t> sink in the end, so the voltage is in no rush to go throw the cable.</a:t>
            </a:r>
            <a:endParaRPr/>
          </a:p>
        </p:txBody>
      </p:sp>
      <p:sp>
        <p:nvSpPr>
          <p:cNvPr id="517" name="Google Shape;517;g7e45346f8c_0_24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3" name="Shape 533"/>
        <p:cNvGrpSpPr/>
        <p:nvPr/>
      </p:nvGrpSpPr>
      <p:grpSpPr>
        <a:xfrm>
          <a:off x="0" y="0"/>
          <a:ext cx="0" cy="0"/>
          <a:chOff x="0" y="0"/>
          <a:chExt cx="0" cy="0"/>
        </a:xfrm>
      </p:grpSpPr>
      <p:sp>
        <p:nvSpPr>
          <p:cNvPr id="534" name="Google Shape;534;g7e45346f8c_0_14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5" name="Google Shape;535;g7e45346f8c_0_1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8" name="Shape 538"/>
        <p:cNvGrpSpPr/>
        <p:nvPr/>
      </p:nvGrpSpPr>
      <p:grpSpPr>
        <a:xfrm>
          <a:off x="0" y="0"/>
          <a:ext cx="0" cy="0"/>
          <a:chOff x="0" y="0"/>
          <a:chExt cx="0" cy="0"/>
        </a:xfrm>
      </p:grpSpPr>
      <p:sp>
        <p:nvSpPr>
          <p:cNvPr id="539" name="Google Shape;539;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0" name="Google Shape;540;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9" name="Shape 559"/>
        <p:cNvGrpSpPr/>
        <p:nvPr/>
      </p:nvGrpSpPr>
      <p:grpSpPr>
        <a:xfrm>
          <a:off x="0" y="0"/>
          <a:ext cx="0" cy="0"/>
          <a:chOff x="0" y="0"/>
          <a:chExt cx="0" cy="0"/>
        </a:xfrm>
      </p:grpSpPr>
      <p:sp>
        <p:nvSpPr>
          <p:cNvPr id="560" name="Google Shape;560;p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1" name="Google Shape;561;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1" name="Shape 161"/>
        <p:cNvGrpSpPr/>
        <p:nvPr/>
      </p:nvGrpSpPr>
      <p:grpSpPr>
        <a:xfrm>
          <a:off x="0" y="0"/>
          <a:ext cx="0" cy="0"/>
          <a:chOff x="0" y="0"/>
          <a:chExt cx="0" cy="0"/>
        </a:xfrm>
      </p:grpSpPr>
      <p:sp>
        <p:nvSpPr>
          <p:cNvPr id="162" name="Google Shape;162;g7e45346f8c_0_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3" name="Google Shape;163;g7e45346f8c_0_1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4" name="Google Shape;164;g7e45346f8c_0_1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6" name="Shape 566"/>
        <p:cNvGrpSpPr/>
        <p:nvPr/>
      </p:nvGrpSpPr>
      <p:grpSpPr>
        <a:xfrm>
          <a:off x="0" y="0"/>
          <a:ext cx="0" cy="0"/>
          <a:chOff x="0" y="0"/>
          <a:chExt cx="0" cy="0"/>
        </a:xfrm>
      </p:grpSpPr>
      <p:sp>
        <p:nvSpPr>
          <p:cNvPr id="567" name="Google Shape;567;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68" name="Google Shape;568;p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9" name="Google Shape;569;p1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8" name="Shape 578"/>
        <p:cNvGrpSpPr/>
        <p:nvPr/>
      </p:nvGrpSpPr>
      <p:grpSpPr>
        <a:xfrm>
          <a:off x="0" y="0"/>
          <a:ext cx="0" cy="0"/>
          <a:chOff x="0" y="0"/>
          <a:chExt cx="0" cy="0"/>
        </a:xfrm>
      </p:grpSpPr>
      <p:sp>
        <p:nvSpPr>
          <p:cNvPr id="579" name="Google Shape;579;p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0" name="Google Shape;580;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2" name="Shape 592"/>
        <p:cNvGrpSpPr/>
        <p:nvPr/>
      </p:nvGrpSpPr>
      <p:grpSpPr>
        <a:xfrm>
          <a:off x="0" y="0"/>
          <a:ext cx="0" cy="0"/>
          <a:chOff x="0" y="0"/>
          <a:chExt cx="0" cy="0"/>
        </a:xfrm>
      </p:grpSpPr>
      <p:sp>
        <p:nvSpPr>
          <p:cNvPr id="593" name="Google Shape;593;p1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4" name="Google Shape;594;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2" name="Shape 602"/>
        <p:cNvGrpSpPr/>
        <p:nvPr/>
      </p:nvGrpSpPr>
      <p:grpSpPr>
        <a:xfrm>
          <a:off x="0" y="0"/>
          <a:ext cx="0" cy="0"/>
          <a:chOff x="0" y="0"/>
          <a:chExt cx="0" cy="0"/>
        </a:xfrm>
      </p:grpSpPr>
      <p:sp>
        <p:nvSpPr>
          <p:cNvPr id="603" name="Google Shape;603;p1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04" name="Google Shape;604;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4" name="Shape 614"/>
        <p:cNvGrpSpPr/>
        <p:nvPr/>
      </p:nvGrpSpPr>
      <p:grpSpPr>
        <a:xfrm>
          <a:off x="0" y="0"/>
          <a:ext cx="0" cy="0"/>
          <a:chOff x="0" y="0"/>
          <a:chExt cx="0" cy="0"/>
        </a:xfrm>
      </p:grpSpPr>
      <p:sp>
        <p:nvSpPr>
          <p:cNvPr id="615" name="Google Shape;615;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16" name="Google Shape;616;p2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a:t>Exercise: </a:t>
            </a:r>
            <a:endParaRPr/>
          </a:p>
          <a:p>
            <a:pPr indent="0" lvl="0" marL="0" rtl="0" algn="l">
              <a:spcBef>
                <a:spcPts val="0"/>
              </a:spcBef>
              <a:spcAft>
                <a:spcPts val="0"/>
              </a:spcAft>
              <a:buNone/>
            </a:pPr>
            <a:r>
              <a:rPr lang="en-US"/>
              <a:t>Repeat the experiment, but replace the constant inhibition with 20 synapses that fire at 20 hz risetime 0.2 decaytime 2.4 find the right conductance </a:t>
            </a:r>
            <a:endParaRPr/>
          </a:p>
        </p:txBody>
      </p:sp>
      <p:sp>
        <p:nvSpPr>
          <p:cNvPr id="617" name="Google Shape;617;p2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9" name="Shape 629"/>
        <p:cNvGrpSpPr/>
        <p:nvPr/>
      </p:nvGrpSpPr>
      <p:grpSpPr>
        <a:xfrm>
          <a:off x="0" y="0"/>
          <a:ext cx="0" cy="0"/>
          <a:chOff x="0" y="0"/>
          <a:chExt cx="0" cy="0"/>
        </a:xfrm>
      </p:grpSpPr>
      <p:sp>
        <p:nvSpPr>
          <p:cNvPr id="630" name="Google Shape;630;p2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31" name="Google Shape;631;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8" name="Shape 638"/>
        <p:cNvGrpSpPr/>
        <p:nvPr/>
      </p:nvGrpSpPr>
      <p:grpSpPr>
        <a:xfrm>
          <a:off x="0" y="0"/>
          <a:ext cx="0" cy="0"/>
          <a:chOff x="0" y="0"/>
          <a:chExt cx="0" cy="0"/>
        </a:xfrm>
      </p:grpSpPr>
      <p:sp>
        <p:nvSpPr>
          <p:cNvPr id="639" name="Google Shape;639;p2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40" name="Google Shape;640;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9" name="Shape 669"/>
        <p:cNvGrpSpPr/>
        <p:nvPr/>
      </p:nvGrpSpPr>
      <p:grpSpPr>
        <a:xfrm>
          <a:off x="0" y="0"/>
          <a:ext cx="0" cy="0"/>
          <a:chOff x="0" y="0"/>
          <a:chExt cx="0" cy="0"/>
        </a:xfrm>
      </p:grpSpPr>
      <p:sp>
        <p:nvSpPr>
          <p:cNvPr id="670" name="Google Shape;670;p2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71" name="Google Shape;671;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9" name="Shape 679"/>
        <p:cNvGrpSpPr/>
        <p:nvPr/>
      </p:nvGrpSpPr>
      <p:grpSpPr>
        <a:xfrm>
          <a:off x="0" y="0"/>
          <a:ext cx="0" cy="0"/>
          <a:chOff x="0" y="0"/>
          <a:chExt cx="0" cy="0"/>
        </a:xfrm>
      </p:grpSpPr>
      <p:sp>
        <p:nvSpPr>
          <p:cNvPr id="680" name="Google Shape;680;p2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81" name="Google Shape;681;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7" name="Shape 687"/>
        <p:cNvGrpSpPr/>
        <p:nvPr/>
      </p:nvGrpSpPr>
      <p:grpSpPr>
        <a:xfrm>
          <a:off x="0" y="0"/>
          <a:ext cx="0" cy="0"/>
          <a:chOff x="0" y="0"/>
          <a:chExt cx="0" cy="0"/>
        </a:xfrm>
      </p:grpSpPr>
      <p:sp>
        <p:nvSpPr>
          <p:cNvPr id="688" name="Google Shape;688;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89" name="Google Shape;689;p2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Exercise: </a:t>
            </a:r>
            <a:endParaRPr/>
          </a:p>
          <a:p>
            <a:pPr indent="0" lvl="0" marL="0" rtl="0" algn="l">
              <a:spcBef>
                <a:spcPts val="0"/>
              </a:spcBef>
              <a:spcAft>
                <a:spcPts val="0"/>
              </a:spcAft>
              <a:buNone/>
            </a:pPr>
            <a:r>
              <a:rPr lang="en-US"/>
              <a:t>Add a synapse to a random location on the neuron (use the GUI) and check what is the epsp that is creates.</a:t>
            </a:r>
            <a:endParaRPr/>
          </a:p>
          <a:p>
            <a:pPr indent="0" lvl="0" marL="0" rtl="0" algn="l">
              <a:spcBef>
                <a:spcPts val="0"/>
              </a:spcBef>
              <a:spcAft>
                <a:spcPts val="0"/>
              </a:spcAft>
              <a:buNone/>
            </a:pPr>
            <a:r>
              <a:rPr lang="en-US"/>
              <a:t>Add more synapses to a random locations on the neuron (use the GUI) and check how many synapses are needed to make the neuron fire a spike</a:t>
            </a:r>
            <a:endParaRPr/>
          </a:p>
          <a:p>
            <a:pPr indent="0" lvl="0" marL="0" rtl="0" algn="l">
              <a:spcBef>
                <a:spcPts val="0"/>
              </a:spcBef>
              <a:spcAft>
                <a:spcPts val="0"/>
              </a:spcAft>
              <a:buNone/>
            </a:pPr>
            <a:r>
              <a:t/>
            </a:r>
            <a:endParaRPr/>
          </a:p>
        </p:txBody>
      </p:sp>
      <p:sp>
        <p:nvSpPr>
          <p:cNvPr id="690" name="Google Shape;690;p2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1" name="Shape 171"/>
        <p:cNvGrpSpPr/>
        <p:nvPr/>
      </p:nvGrpSpPr>
      <p:grpSpPr>
        <a:xfrm>
          <a:off x="0" y="0"/>
          <a:ext cx="0" cy="0"/>
          <a:chOff x="0" y="0"/>
          <a:chExt cx="0" cy="0"/>
        </a:xfrm>
      </p:grpSpPr>
      <p:sp>
        <p:nvSpPr>
          <p:cNvPr id="172" name="Google Shape;172;g7e48a09d5a_4_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3" name="Google Shape;173;g7e48a09d5a_4_3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4" name="Google Shape;174;g7e48a09d5a_4_3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6" name="Shape 706"/>
        <p:cNvGrpSpPr/>
        <p:nvPr/>
      </p:nvGrpSpPr>
      <p:grpSpPr>
        <a:xfrm>
          <a:off x="0" y="0"/>
          <a:ext cx="0" cy="0"/>
          <a:chOff x="0" y="0"/>
          <a:chExt cx="0" cy="0"/>
        </a:xfrm>
      </p:grpSpPr>
      <p:sp>
        <p:nvSpPr>
          <p:cNvPr id="707" name="Google Shape;707;p2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08" name="Google Shape;708;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0" name="Shape 720"/>
        <p:cNvGrpSpPr/>
        <p:nvPr/>
      </p:nvGrpSpPr>
      <p:grpSpPr>
        <a:xfrm>
          <a:off x="0" y="0"/>
          <a:ext cx="0" cy="0"/>
          <a:chOff x="0" y="0"/>
          <a:chExt cx="0" cy="0"/>
        </a:xfrm>
      </p:grpSpPr>
      <p:sp>
        <p:nvSpPr>
          <p:cNvPr id="721" name="Google Shape;721;g7e45346f8c_0_27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how do we make our model to react in the same way realty does?</a:t>
            </a:r>
            <a:endParaRPr/>
          </a:p>
        </p:txBody>
      </p:sp>
      <p:sp>
        <p:nvSpPr>
          <p:cNvPr id="722" name="Google Shape;722;g7e45346f8c_0_27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4" name="Shape 734"/>
        <p:cNvGrpSpPr/>
        <p:nvPr/>
      </p:nvGrpSpPr>
      <p:grpSpPr>
        <a:xfrm>
          <a:off x="0" y="0"/>
          <a:ext cx="0" cy="0"/>
          <a:chOff x="0" y="0"/>
          <a:chExt cx="0" cy="0"/>
        </a:xfrm>
      </p:grpSpPr>
      <p:sp>
        <p:nvSpPr>
          <p:cNvPr id="735" name="Google Shape;735;g7e45346f8c_0_30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how do we make our model to react in the same way realty does?</a:t>
            </a:r>
            <a:endParaRPr/>
          </a:p>
        </p:txBody>
      </p:sp>
      <p:sp>
        <p:nvSpPr>
          <p:cNvPr id="736" name="Google Shape;736;g7e45346f8c_0_30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4" name="Shape 744"/>
        <p:cNvGrpSpPr/>
        <p:nvPr/>
      </p:nvGrpSpPr>
      <p:grpSpPr>
        <a:xfrm>
          <a:off x="0" y="0"/>
          <a:ext cx="0" cy="0"/>
          <a:chOff x="0" y="0"/>
          <a:chExt cx="0" cy="0"/>
        </a:xfrm>
      </p:grpSpPr>
      <p:sp>
        <p:nvSpPr>
          <p:cNvPr id="745" name="Google Shape;745;g7e45346f8c_0_32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46" name="Google Shape;746;g7e45346f8c_0_3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6" name="Shape 756"/>
        <p:cNvGrpSpPr/>
        <p:nvPr/>
      </p:nvGrpSpPr>
      <p:grpSpPr>
        <a:xfrm>
          <a:off x="0" y="0"/>
          <a:ext cx="0" cy="0"/>
          <a:chOff x="0" y="0"/>
          <a:chExt cx="0" cy="0"/>
        </a:xfrm>
      </p:grpSpPr>
      <p:sp>
        <p:nvSpPr>
          <p:cNvPr id="757" name="Google Shape;757;g7e45346f8c_0_34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function in next slide</a:t>
            </a:r>
            <a:endParaRPr/>
          </a:p>
        </p:txBody>
      </p:sp>
      <p:sp>
        <p:nvSpPr>
          <p:cNvPr id="758" name="Google Shape;758;g7e45346f8c_0_3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8" name="Shape 768"/>
        <p:cNvGrpSpPr/>
        <p:nvPr/>
      </p:nvGrpSpPr>
      <p:grpSpPr>
        <a:xfrm>
          <a:off x="0" y="0"/>
          <a:ext cx="0" cy="0"/>
          <a:chOff x="0" y="0"/>
          <a:chExt cx="0" cy="0"/>
        </a:xfrm>
      </p:grpSpPr>
      <p:sp>
        <p:nvSpPr>
          <p:cNvPr id="769" name="Google Shape;769;g7e45346f8c_0_37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70" name="Google Shape;770;g7e45346f8c_0_37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7" name="Shape 777"/>
        <p:cNvGrpSpPr/>
        <p:nvPr/>
      </p:nvGrpSpPr>
      <p:grpSpPr>
        <a:xfrm>
          <a:off x="0" y="0"/>
          <a:ext cx="0" cy="0"/>
          <a:chOff x="0" y="0"/>
          <a:chExt cx="0" cy="0"/>
        </a:xfrm>
      </p:grpSpPr>
      <p:sp>
        <p:nvSpPr>
          <p:cNvPr id="778" name="Google Shape;778;g7e45346f8c_0_38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79" name="Google Shape;779;g7e45346f8c_0_38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6" name="Shape 786"/>
        <p:cNvGrpSpPr/>
        <p:nvPr/>
      </p:nvGrpSpPr>
      <p:grpSpPr>
        <a:xfrm>
          <a:off x="0" y="0"/>
          <a:ext cx="0" cy="0"/>
          <a:chOff x="0" y="0"/>
          <a:chExt cx="0" cy="0"/>
        </a:xfrm>
      </p:grpSpPr>
      <p:sp>
        <p:nvSpPr>
          <p:cNvPr id="787" name="Google Shape;787;g7e45346f8c_0_39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88" name="Google Shape;788;g7e45346f8c_0_39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5" name="Shape 795"/>
        <p:cNvGrpSpPr/>
        <p:nvPr/>
      </p:nvGrpSpPr>
      <p:grpSpPr>
        <a:xfrm>
          <a:off x="0" y="0"/>
          <a:ext cx="0" cy="0"/>
          <a:chOff x="0" y="0"/>
          <a:chExt cx="0" cy="0"/>
        </a:xfrm>
      </p:grpSpPr>
      <p:sp>
        <p:nvSpPr>
          <p:cNvPr id="796" name="Google Shape;796;g7e45346f8c_0_41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how far can we start the fitting in order to converge?</a:t>
            </a:r>
            <a:endParaRPr/>
          </a:p>
        </p:txBody>
      </p:sp>
      <p:sp>
        <p:nvSpPr>
          <p:cNvPr id="797" name="Google Shape;797;g7e45346f8c_0_4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4" name="Shape 804"/>
        <p:cNvGrpSpPr/>
        <p:nvPr/>
      </p:nvGrpSpPr>
      <p:grpSpPr>
        <a:xfrm>
          <a:off x="0" y="0"/>
          <a:ext cx="0" cy="0"/>
          <a:chOff x="0" y="0"/>
          <a:chExt cx="0" cy="0"/>
        </a:xfrm>
      </p:grpSpPr>
      <p:sp>
        <p:nvSpPr>
          <p:cNvPr id="805" name="Google Shape;805;p2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06" name="Google Shape;806;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8" name="Shape 178"/>
        <p:cNvGrpSpPr/>
        <p:nvPr/>
      </p:nvGrpSpPr>
      <p:grpSpPr>
        <a:xfrm>
          <a:off x="0" y="0"/>
          <a:ext cx="0" cy="0"/>
          <a:chOff x="0" y="0"/>
          <a:chExt cx="0" cy="0"/>
        </a:xfrm>
      </p:grpSpPr>
      <p:sp>
        <p:nvSpPr>
          <p:cNvPr id="179" name="Google Shape;179;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0" name="Google Shape;180;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4" name="Shape 184"/>
        <p:cNvGrpSpPr/>
        <p:nvPr/>
      </p:nvGrpSpPr>
      <p:grpSpPr>
        <a:xfrm>
          <a:off x="0" y="0"/>
          <a:ext cx="0" cy="0"/>
          <a:chOff x="0" y="0"/>
          <a:chExt cx="0" cy="0"/>
        </a:xfrm>
      </p:grpSpPr>
      <p:sp>
        <p:nvSpPr>
          <p:cNvPr id="185" name="Google Shape;185;g7e45346f8c_0_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6" name="Google Shape;186;g7e45346f8c_0_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6" name="Shape 196"/>
        <p:cNvGrpSpPr/>
        <p:nvPr/>
      </p:nvGrpSpPr>
      <p:grpSpPr>
        <a:xfrm>
          <a:off x="0" y="0"/>
          <a:ext cx="0" cy="0"/>
          <a:chOff x="0" y="0"/>
          <a:chExt cx="0" cy="0"/>
        </a:xfrm>
      </p:grpSpPr>
      <p:sp>
        <p:nvSpPr>
          <p:cNvPr id="197" name="Google Shape;197;g6f4a2baf9a_0_1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8" name="Google Shape;198;g6f4a2baf9a_0_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5" name="Shape 205"/>
        <p:cNvGrpSpPr/>
        <p:nvPr/>
      </p:nvGrpSpPr>
      <p:grpSpPr>
        <a:xfrm>
          <a:off x="0" y="0"/>
          <a:ext cx="0" cy="0"/>
          <a:chOff x="0" y="0"/>
          <a:chExt cx="0" cy="0"/>
        </a:xfrm>
      </p:grpSpPr>
      <p:sp>
        <p:nvSpPr>
          <p:cNvPr id="206" name="Google Shape;206;g6f4a2baf9a_0_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7" name="Google Shape;207;g6f4a2baf9a_0_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4" name="Shape 214"/>
        <p:cNvGrpSpPr/>
        <p:nvPr/>
      </p:nvGrpSpPr>
      <p:grpSpPr>
        <a:xfrm>
          <a:off x="0" y="0"/>
          <a:ext cx="0" cy="0"/>
          <a:chOff x="0" y="0"/>
          <a:chExt cx="0" cy="0"/>
        </a:xfrm>
      </p:grpSpPr>
      <p:sp>
        <p:nvSpPr>
          <p:cNvPr id="215" name="Google Shape;215;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6" name="Google Shape;216;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7" name="Google Shape;217;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16" name="Shape 16"/>
        <p:cNvGrpSpPr/>
        <p:nvPr/>
      </p:nvGrpSpPr>
      <p:grpSpPr>
        <a:xfrm>
          <a:off x="0" y="0"/>
          <a:ext cx="0" cy="0"/>
          <a:chOff x="0" y="0"/>
          <a:chExt cx="0" cy="0"/>
        </a:xfrm>
      </p:grpSpPr>
      <p:sp>
        <p:nvSpPr>
          <p:cNvPr id="17" name="Google Shape;17;p2"/>
          <p:cNvSpPr txBox="1"/>
          <p:nvPr>
            <p:ph type="ctrTitle"/>
          </p:nvPr>
        </p:nvSpPr>
        <p:spPr>
          <a:xfrm>
            <a:off x="2589213" y="2514600"/>
            <a:ext cx="8915399" cy="226278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rgbClr val="168DBA"/>
              </a:buClr>
              <a:buSzPts val="5400"/>
              <a:buFont typeface="Century Gothic"/>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 name="Google Shape;18;p2"/>
          <p:cNvSpPr txBox="1"/>
          <p:nvPr>
            <p:ph idx="1" type="subTitle"/>
          </p:nvPr>
        </p:nvSpPr>
        <p:spPr>
          <a:xfrm>
            <a:off x="2589213" y="4777379"/>
            <a:ext cx="8915399" cy="1126283"/>
          </a:xfrm>
          <a:prstGeom prst="rect">
            <a:avLst/>
          </a:prstGeom>
          <a:noFill/>
          <a:ln>
            <a:noFill/>
          </a:ln>
        </p:spPr>
        <p:txBody>
          <a:bodyPr anchorCtr="0" anchor="t" bIns="45700" lIns="91425" spcFirstLastPara="1" rIns="91425" wrap="square" tIns="45700">
            <a:noAutofit/>
          </a:bodyPr>
          <a:lstStyle>
            <a:lvl1pPr lvl="0" algn="l">
              <a:spcBef>
                <a:spcPts val="1000"/>
              </a:spcBef>
              <a:spcAft>
                <a:spcPts val="0"/>
              </a:spcAft>
              <a:buSzPts val="1800"/>
              <a:buNone/>
              <a:defRPr>
                <a:solidFill>
                  <a:srgbClr val="595959"/>
                </a:solidFill>
              </a:defRPr>
            </a:lvl1pPr>
            <a:lvl2pPr lvl="1" algn="ctr">
              <a:spcBef>
                <a:spcPts val="1000"/>
              </a:spcBef>
              <a:spcAft>
                <a:spcPts val="0"/>
              </a:spcAft>
              <a:buSzPts val="1600"/>
              <a:buNone/>
              <a:defRPr>
                <a:solidFill>
                  <a:srgbClr val="888888"/>
                </a:solidFill>
              </a:defRPr>
            </a:lvl2pPr>
            <a:lvl3pPr lvl="2" algn="ctr">
              <a:spcBef>
                <a:spcPts val="1000"/>
              </a:spcBef>
              <a:spcAft>
                <a:spcPts val="0"/>
              </a:spcAft>
              <a:buSzPts val="1400"/>
              <a:buNone/>
              <a:defRPr>
                <a:solidFill>
                  <a:srgbClr val="888888"/>
                </a:solidFill>
              </a:defRPr>
            </a:lvl3pPr>
            <a:lvl4pPr lvl="3" algn="ctr">
              <a:spcBef>
                <a:spcPts val="1000"/>
              </a:spcBef>
              <a:spcAft>
                <a:spcPts val="0"/>
              </a:spcAft>
              <a:buSzPts val="1200"/>
              <a:buNone/>
              <a:defRPr>
                <a:solidFill>
                  <a:srgbClr val="888888"/>
                </a:solidFill>
              </a:defRPr>
            </a:lvl4pPr>
            <a:lvl5pPr lvl="4" algn="ctr">
              <a:spcBef>
                <a:spcPts val="1000"/>
              </a:spcBef>
              <a:spcAft>
                <a:spcPts val="0"/>
              </a:spcAft>
              <a:buSzPts val="1200"/>
              <a:buNone/>
              <a:defRPr>
                <a:solidFill>
                  <a:srgbClr val="888888"/>
                </a:solidFill>
              </a:defRPr>
            </a:lvl5pPr>
            <a:lvl6pPr lvl="5" algn="ctr">
              <a:spcBef>
                <a:spcPts val="1000"/>
              </a:spcBef>
              <a:spcAft>
                <a:spcPts val="0"/>
              </a:spcAft>
              <a:buSzPts val="1200"/>
              <a:buNone/>
              <a:defRPr>
                <a:solidFill>
                  <a:srgbClr val="888888"/>
                </a:solidFill>
              </a:defRPr>
            </a:lvl6pPr>
            <a:lvl7pPr lvl="6" algn="ctr">
              <a:spcBef>
                <a:spcPts val="1000"/>
              </a:spcBef>
              <a:spcAft>
                <a:spcPts val="0"/>
              </a:spcAft>
              <a:buSzPts val="1200"/>
              <a:buNone/>
              <a:defRPr>
                <a:solidFill>
                  <a:srgbClr val="888888"/>
                </a:solidFill>
              </a:defRPr>
            </a:lvl7pPr>
            <a:lvl8pPr lvl="7" algn="ctr">
              <a:spcBef>
                <a:spcPts val="1000"/>
              </a:spcBef>
              <a:spcAft>
                <a:spcPts val="0"/>
              </a:spcAft>
              <a:buSzPts val="1200"/>
              <a:buNone/>
              <a:defRPr>
                <a:solidFill>
                  <a:srgbClr val="888888"/>
                </a:solidFill>
              </a:defRPr>
            </a:lvl8pPr>
            <a:lvl9pPr lvl="8" algn="ctr">
              <a:spcBef>
                <a:spcPts val="1000"/>
              </a:spcBef>
              <a:spcAft>
                <a:spcPts val="0"/>
              </a:spcAft>
              <a:buSzPts val="1200"/>
              <a:buNone/>
              <a:defRPr>
                <a:solidFill>
                  <a:srgbClr val="888888"/>
                </a:solidFill>
              </a:defRPr>
            </a:lvl9pPr>
          </a:lstStyle>
          <a:p/>
        </p:txBody>
      </p:sp>
      <p:sp>
        <p:nvSpPr>
          <p:cNvPr id="19" name="Google Shape;19;p2"/>
          <p:cNvSpPr txBox="1"/>
          <p:nvPr>
            <p:ph idx="10" type="dt"/>
          </p:nvPr>
        </p:nvSpPr>
        <p:spPr>
          <a:xfrm>
            <a:off x="10361612" y="6130437"/>
            <a:ext cx="1146283" cy="370396"/>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1" type="ftr"/>
          </p:nvPr>
        </p:nvSpPr>
        <p:spPr>
          <a:xfrm>
            <a:off x="2589212" y="6135808"/>
            <a:ext cx="761999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 name="Google Shape;21;p2"/>
          <p:cNvSpPr/>
          <p:nvPr/>
        </p:nvSpPr>
        <p:spPr>
          <a:xfrm>
            <a:off x="0" y="4323810"/>
            <a:ext cx="1744652" cy="778589"/>
          </a:xfrm>
          <a:custGeom>
            <a:rect b="b" l="l" r="r" t="t"/>
            <a:pathLst>
              <a:path extrusionOk="0" h="166" w="372">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txBox="1"/>
          <p:nvPr>
            <p:ph idx="12" type="sldNum"/>
          </p:nvPr>
        </p:nvSpPr>
        <p:spPr>
          <a:xfrm>
            <a:off x="531812" y="4529540"/>
            <a:ext cx="7797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type="picTx">
  <p:cSld name="PICTURE_WITH_CAPTION_TEXT">
    <p:spTree>
      <p:nvGrpSpPr>
        <p:cNvPr id="79" name="Shape 79"/>
        <p:cNvGrpSpPr/>
        <p:nvPr/>
      </p:nvGrpSpPr>
      <p:grpSpPr>
        <a:xfrm>
          <a:off x="0" y="0"/>
          <a:ext cx="0" cy="0"/>
          <a:chOff x="0" y="0"/>
          <a:chExt cx="0" cy="0"/>
        </a:xfrm>
      </p:grpSpPr>
      <p:sp>
        <p:nvSpPr>
          <p:cNvPr id="80" name="Google Shape;80;p11"/>
          <p:cNvSpPr txBox="1"/>
          <p:nvPr>
            <p:ph type="title"/>
          </p:nvPr>
        </p:nvSpPr>
        <p:spPr>
          <a:xfrm>
            <a:off x="2589213" y="4800600"/>
            <a:ext cx="8915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rgbClr val="168DBA"/>
              </a:buClr>
              <a:buSzPts val="2400"/>
              <a:buFont typeface="Century Gothic"/>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 name="Google Shape;81;p11"/>
          <p:cNvSpPr/>
          <p:nvPr>
            <p:ph idx="2" type="pic"/>
          </p:nvPr>
        </p:nvSpPr>
        <p:spPr>
          <a:xfrm>
            <a:off x="2589212" y="634965"/>
            <a:ext cx="8915400" cy="3854970"/>
          </a:xfrm>
          <a:prstGeom prst="rect">
            <a:avLst/>
          </a:prstGeom>
          <a:noFill/>
          <a:ln>
            <a:noFill/>
          </a:ln>
        </p:spPr>
        <p:txBody>
          <a:bodyPr anchorCtr="0" anchor="t" bIns="45700" lIns="91425" spcFirstLastPara="1" rIns="91425" wrap="square" tIns="45700">
            <a:noAutofit/>
          </a:bodyPr>
          <a:lstStyle>
            <a:lvl1pPr lvl="0" marR="0" rtl="0" algn="ctr">
              <a:spcBef>
                <a:spcPts val="1000"/>
              </a:spcBef>
              <a:spcAft>
                <a:spcPts val="0"/>
              </a:spcAft>
              <a:buClr>
                <a:schemeClr val="accent1"/>
              </a:buClr>
              <a:buSzPts val="1600"/>
              <a:buFont typeface="Noto Sans Symbols"/>
              <a:buNone/>
              <a:defRPr b="0" i="0" sz="1600" u="none" cap="none" strike="noStrike">
                <a:solidFill>
                  <a:srgbClr val="3F3F3F"/>
                </a:solidFill>
                <a:latin typeface="Century Gothic"/>
                <a:ea typeface="Century Gothic"/>
                <a:cs typeface="Century Gothic"/>
                <a:sym typeface="Century Gothic"/>
              </a:defRPr>
            </a:lvl1pPr>
            <a:lvl2pPr lvl="1" marR="0" rtl="0" algn="l">
              <a:spcBef>
                <a:spcPts val="1000"/>
              </a:spcBef>
              <a:spcAft>
                <a:spcPts val="0"/>
              </a:spcAft>
              <a:buClr>
                <a:schemeClr val="accent1"/>
              </a:buClr>
              <a:buSzPts val="1600"/>
              <a:buFont typeface="Noto Sans Symbols"/>
              <a:buNone/>
              <a:defRPr b="0" i="0" sz="1600" u="none" cap="none" strike="noStrike">
                <a:solidFill>
                  <a:srgbClr val="3F3F3F"/>
                </a:solidFill>
                <a:latin typeface="Century Gothic"/>
                <a:ea typeface="Century Gothic"/>
                <a:cs typeface="Century Gothic"/>
                <a:sym typeface="Century Gothic"/>
              </a:defRPr>
            </a:lvl2pPr>
            <a:lvl3pPr lvl="2" marR="0" rtl="0" algn="l">
              <a:spcBef>
                <a:spcPts val="1000"/>
              </a:spcBef>
              <a:spcAft>
                <a:spcPts val="0"/>
              </a:spcAft>
              <a:buClr>
                <a:schemeClr val="accent1"/>
              </a:buClr>
              <a:buSzPts val="1600"/>
              <a:buFont typeface="Noto Sans Symbols"/>
              <a:buNone/>
              <a:defRPr b="0" i="0" sz="1600" u="none" cap="none" strike="noStrike">
                <a:solidFill>
                  <a:srgbClr val="3F3F3F"/>
                </a:solidFill>
                <a:latin typeface="Century Gothic"/>
                <a:ea typeface="Century Gothic"/>
                <a:cs typeface="Century Gothic"/>
                <a:sym typeface="Century Gothic"/>
              </a:defRPr>
            </a:lvl3pPr>
            <a:lvl4pPr lvl="3" marR="0" rtl="0" algn="l">
              <a:spcBef>
                <a:spcPts val="1000"/>
              </a:spcBef>
              <a:spcAft>
                <a:spcPts val="0"/>
              </a:spcAft>
              <a:buClr>
                <a:schemeClr val="accent1"/>
              </a:buClr>
              <a:buSzPts val="1600"/>
              <a:buFont typeface="Noto Sans Symbols"/>
              <a:buNone/>
              <a:defRPr b="0" i="0" sz="1600" u="none" cap="none" strike="noStrike">
                <a:solidFill>
                  <a:srgbClr val="3F3F3F"/>
                </a:solidFill>
                <a:latin typeface="Century Gothic"/>
                <a:ea typeface="Century Gothic"/>
                <a:cs typeface="Century Gothic"/>
                <a:sym typeface="Century Gothic"/>
              </a:defRPr>
            </a:lvl4pPr>
            <a:lvl5pPr lvl="4" marR="0" rtl="0" algn="l">
              <a:spcBef>
                <a:spcPts val="1000"/>
              </a:spcBef>
              <a:spcAft>
                <a:spcPts val="0"/>
              </a:spcAft>
              <a:buClr>
                <a:schemeClr val="accent1"/>
              </a:buClr>
              <a:buSzPts val="1600"/>
              <a:buFont typeface="Noto Sans Symbols"/>
              <a:buNone/>
              <a:defRPr b="0" i="0" sz="1600" u="none" cap="none" strike="noStrike">
                <a:solidFill>
                  <a:srgbClr val="3F3F3F"/>
                </a:solidFill>
                <a:latin typeface="Century Gothic"/>
                <a:ea typeface="Century Gothic"/>
                <a:cs typeface="Century Gothic"/>
                <a:sym typeface="Century Gothic"/>
              </a:defRPr>
            </a:lvl5pPr>
            <a:lvl6pPr lvl="5" marR="0" rtl="0" algn="l">
              <a:spcBef>
                <a:spcPts val="1000"/>
              </a:spcBef>
              <a:spcAft>
                <a:spcPts val="0"/>
              </a:spcAft>
              <a:buClr>
                <a:schemeClr val="accent1"/>
              </a:buClr>
              <a:buSzPts val="1600"/>
              <a:buFont typeface="Noto Sans Symbols"/>
              <a:buNone/>
              <a:defRPr b="0" i="0" sz="1600" u="none" cap="none" strike="noStrike">
                <a:solidFill>
                  <a:srgbClr val="3F3F3F"/>
                </a:solidFill>
                <a:latin typeface="Century Gothic"/>
                <a:ea typeface="Century Gothic"/>
                <a:cs typeface="Century Gothic"/>
                <a:sym typeface="Century Gothic"/>
              </a:defRPr>
            </a:lvl6pPr>
            <a:lvl7pPr lvl="6" marR="0" rtl="0" algn="l">
              <a:spcBef>
                <a:spcPts val="1000"/>
              </a:spcBef>
              <a:spcAft>
                <a:spcPts val="0"/>
              </a:spcAft>
              <a:buClr>
                <a:schemeClr val="accent1"/>
              </a:buClr>
              <a:buSzPts val="1600"/>
              <a:buFont typeface="Noto Sans Symbols"/>
              <a:buNone/>
              <a:defRPr b="0" i="0" sz="1600" u="none" cap="none" strike="noStrike">
                <a:solidFill>
                  <a:srgbClr val="3F3F3F"/>
                </a:solidFill>
                <a:latin typeface="Century Gothic"/>
                <a:ea typeface="Century Gothic"/>
                <a:cs typeface="Century Gothic"/>
                <a:sym typeface="Century Gothic"/>
              </a:defRPr>
            </a:lvl7pPr>
            <a:lvl8pPr lvl="7" marR="0" rtl="0" algn="l">
              <a:spcBef>
                <a:spcPts val="1000"/>
              </a:spcBef>
              <a:spcAft>
                <a:spcPts val="0"/>
              </a:spcAft>
              <a:buClr>
                <a:schemeClr val="accent1"/>
              </a:buClr>
              <a:buSzPts val="1600"/>
              <a:buFont typeface="Noto Sans Symbols"/>
              <a:buNone/>
              <a:defRPr b="0" i="0" sz="1600" u="none" cap="none" strike="noStrike">
                <a:solidFill>
                  <a:srgbClr val="3F3F3F"/>
                </a:solidFill>
                <a:latin typeface="Century Gothic"/>
                <a:ea typeface="Century Gothic"/>
                <a:cs typeface="Century Gothic"/>
                <a:sym typeface="Century Gothic"/>
              </a:defRPr>
            </a:lvl8pPr>
            <a:lvl9pPr lvl="8" marR="0" rtl="0" algn="l">
              <a:spcBef>
                <a:spcPts val="1000"/>
              </a:spcBef>
              <a:spcAft>
                <a:spcPts val="0"/>
              </a:spcAft>
              <a:buClr>
                <a:schemeClr val="accent1"/>
              </a:buClr>
              <a:buSzPts val="1600"/>
              <a:buFont typeface="Noto Sans Symbols"/>
              <a:buNone/>
              <a:defRPr b="0" i="0" sz="1600" u="none" cap="none" strike="noStrike">
                <a:solidFill>
                  <a:srgbClr val="3F3F3F"/>
                </a:solidFill>
                <a:latin typeface="Century Gothic"/>
                <a:ea typeface="Century Gothic"/>
                <a:cs typeface="Century Gothic"/>
                <a:sym typeface="Century Gothic"/>
              </a:defRPr>
            </a:lvl9pPr>
          </a:lstStyle>
          <a:p/>
        </p:txBody>
      </p:sp>
      <p:sp>
        <p:nvSpPr>
          <p:cNvPr id="82" name="Google Shape;82;p11"/>
          <p:cNvSpPr txBox="1"/>
          <p:nvPr>
            <p:ph idx="1" type="body"/>
          </p:nvPr>
        </p:nvSpPr>
        <p:spPr>
          <a:xfrm>
            <a:off x="2589213" y="5367338"/>
            <a:ext cx="8915400" cy="493712"/>
          </a:xfrm>
          <a:prstGeom prst="rect">
            <a:avLst/>
          </a:prstGeom>
          <a:noFill/>
          <a:ln>
            <a:noFill/>
          </a:ln>
        </p:spPr>
        <p:txBody>
          <a:bodyPr anchorCtr="0" anchor="t" bIns="45700" lIns="91425" spcFirstLastPara="1" rIns="91425" wrap="square" tIns="45700">
            <a:noAutofit/>
          </a:bodyPr>
          <a:lstStyle>
            <a:lvl1pPr indent="-228600" lvl="0" marL="457200" algn="l">
              <a:spcBef>
                <a:spcPts val="1000"/>
              </a:spcBef>
              <a:spcAft>
                <a:spcPts val="0"/>
              </a:spcAft>
              <a:buSzPts val="1200"/>
              <a:buNone/>
              <a:defRPr sz="1200"/>
            </a:lvl1pPr>
            <a:lvl2pPr indent="-228600" lvl="1" marL="914400" algn="l">
              <a:spcBef>
                <a:spcPts val="1000"/>
              </a:spcBef>
              <a:spcAft>
                <a:spcPts val="0"/>
              </a:spcAft>
              <a:buSzPts val="1200"/>
              <a:buNone/>
              <a:defRPr sz="1200"/>
            </a:lvl2pPr>
            <a:lvl3pPr indent="-228600" lvl="2" marL="1371600" algn="l">
              <a:spcBef>
                <a:spcPts val="1000"/>
              </a:spcBef>
              <a:spcAft>
                <a:spcPts val="0"/>
              </a:spcAft>
              <a:buSzPts val="1000"/>
              <a:buNone/>
              <a:defRPr sz="1000"/>
            </a:lvl3pPr>
            <a:lvl4pPr indent="-228600" lvl="3" marL="1828800" algn="l">
              <a:spcBef>
                <a:spcPts val="1000"/>
              </a:spcBef>
              <a:spcAft>
                <a:spcPts val="0"/>
              </a:spcAft>
              <a:buSzPts val="900"/>
              <a:buNone/>
              <a:defRPr sz="900"/>
            </a:lvl4pPr>
            <a:lvl5pPr indent="-228600" lvl="4" marL="2286000" algn="l">
              <a:spcBef>
                <a:spcPts val="1000"/>
              </a:spcBef>
              <a:spcAft>
                <a:spcPts val="0"/>
              </a:spcAft>
              <a:buSzPts val="900"/>
              <a:buNone/>
              <a:defRPr sz="900"/>
            </a:lvl5pPr>
            <a:lvl6pPr indent="-228600" lvl="5" marL="2743200" algn="l">
              <a:spcBef>
                <a:spcPts val="1000"/>
              </a:spcBef>
              <a:spcAft>
                <a:spcPts val="0"/>
              </a:spcAft>
              <a:buSzPts val="900"/>
              <a:buNone/>
              <a:defRPr sz="900"/>
            </a:lvl6pPr>
            <a:lvl7pPr indent="-228600" lvl="6" marL="3200400" algn="l">
              <a:spcBef>
                <a:spcPts val="1000"/>
              </a:spcBef>
              <a:spcAft>
                <a:spcPts val="0"/>
              </a:spcAft>
              <a:buSzPts val="900"/>
              <a:buNone/>
              <a:defRPr sz="900"/>
            </a:lvl7pPr>
            <a:lvl8pPr indent="-228600" lvl="7" marL="3657600" algn="l">
              <a:spcBef>
                <a:spcPts val="1000"/>
              </a:spcBef>
              <a:spcAft>
                <a:spcPts val="0"/>
              </a:spcAft>
              <a:buSzPts val="900"/>
              <a:buNone/>
              <a:defRPr sz="900"/>
            </a:lvl8pPr>
            <a:lvl9pPr indent="-228600" lvl="8" marL="4114800" algn="l">
              <a:spcBef>
                <a:spcPts val="1000"/>
              </a:spcBef>
              <a:spcAft>
                <a:spcPts val="0"/>
              </a:spcAft>
              <a:buSzPts val="900"/>
              <a:buNone/>
              <a:defRPr sz="900"/>
            </a:lvl9pPr>
          </a:lstStyle>
          <a:p/>
        </p:txBody>
      </p:sp>
      <p:sp>
        <p:nvSpPr>
          <p:cNvPr id="83" name="Google Shape;83;p11"/>
          <p:cNvSpPr txBox="1"/>
          <p:nvPr>
            <p:ph idx="10" type="dt"/>
          </p:nvPr>
        </p:nvSpPr>
        <p:spPr>
          <a:xfrm>
            <a:off x="10361612" y="6130437"/>
            <a:ext cx="1146283" cy="370396"/>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 name="Google Shape;84;p11"/>
          <p:cNvSpPr txBox="1"/>
          <p:nvPr>
            <p:ph idx="11" type="ftr"/>
          </p:nvPr>
        </p:nvSpPr>
        <p:spPr>
          <a:xfrm>
            <a:off x="2589212" y="6135808"/>
            <a:ext cx="761999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 name="Google Shape;85;p11"/>
          <p:cNvSpPr/>
          <p:nvPr/>
        </p:nvSpPr>
        <p:spPr>
          <a:xfrm flipH="1" rot="10800000">
            <a:off x="-4189" y="4911725"/>
            <a:ext cx="1588527" cy="507297"/>
          </a:xfrm>
          <a:custGeom>
            <a:rect b="b" l="l" r="r" t="t"/>
            <a:pathLst>
              <a:path extrusionOk="0" h="10000" w="9248">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1"/>
          <p:cNvSpPr txBox="1"/>
          <p:nvPr>
            <p:ph idx="12" type="sldNum"/>
          </p:nvPr>
        </p:nvSpPr>
        <p:spPr>
          <a:xfrm>
            <a:off x="531812" y="4983087"/>
            <a:ext cx="7797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aption">
  <p:cSld name="Title and Caption">
    <p:spTree>
      <p:nvGrpSpPr>
        <p:cNvPr id="87" name="Shape 87"/>
        <p:cNvGrpSpPr/>
        <p:nvPr/>
      </p:nvGrpSpPr>
      <p:grpSpPr>
        <a:xfrm>
          <a:off x="0" y="0"/>
          <a:ext cx="0" cy="0"/>
          <a:chOff x="0" y="0"/>
          <a:chExt cx="0" cy="0"/>
        </a:xfrm>
      </p:grpSpPr>
      <p:sp>
        <p:nvSpPr>
          <p:cNvPr id="88" name="Google Shape;88;p12"/>
          <p:cNvSpPr txBox="1"/>
          <p:nvPr>
            <p:ph type="title"/>
          </p:nvPr>
        </p:nvSpPr>
        <p:spPr>
          <a:xfrm>
            <a:off x="2589212" y="609600"/>
            <a:ext cx="8915399" cy="311704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rgbClr val="168DBA"/>
              </a:buClr>
              <a:buSzPts val="4800"/>
              <a:buFont typeface="Century Gothic"/>
              <a:buNone/>
              <a:defRPr b="0" sz="48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 name="Google Shape;89;p12"/>
          <p:cNvSpPr txBox="1"/>
          <p:nvPr>
            <p:ph idx="1" type="body"/>
          </p:nvPr>
        </p:nvSpPr>
        <p:spPr>
          <a:xfrm>
            <a:off x="2589212" y="4354046"/>
            <a:ext cx="8915399" cy="1555864"/>
          </a:xfrm>
          <a:prstGeom prst="rect">
            <a:avLst/>
          </a:prstGeom>
          <a:noFill/>
          <a:ln>
            <a:noFill/>
          </a:ln>
        </p:spPr>
        <p:txBody>
          <a:bodyPr anchorCtr="0" anchor="ctr" bIns="45700" lIns="91425" spcFirstLastPara="1" rIns="91425" wrap="square" tIns="45700">
            <a:noAutofit/>
          </a:bodyPr>
          <a:lstStyle>
            <a:lvl1pPr indent="-228600" lvl="0" marL="457200" algn="l">
              <a:spcBef>
                <a:spcPts val="1000"/>
              </a:spcBef>
              <a:spcAft>
                <a:spcPts val="0"/>
              </a:spcAft>
              <a:buSzPts val="1800"/>
              <a:buNone/>
              <a:defRPr sz="1800">
                <a:solidFill>
                  <a:srgbClr val="595959"/>
                </a:solidFill>
              </a:defRPr>
            </a:lvl1pPr>
            <a:lvl2pPr indent="-228600" lvl="1" marL="914400" algn="l">
              <a:spcBef>
                <a:spcPts val="1000"/>
              </a:spcBef>
              <a:spcAft>
                <a:spcPts val="0"/>
              </a:spcAft>
              <a:buSzPts val="1800"/>
              <a:buNone/>
              <a:defRPr sz="1800">
                <a:solidFill>
                  <a:srgbClr val="888888"/>
                </a:solidFill>
              </a:defRPr>
            </a:lvl2pPr>
            <a:lvl3pPr indent="-228600" lvl="2" marL="1371600" algn="l">
              <a:spcBef>
                <a:spcPts val="1000"/>
              </a:spcBef>
              <a:spcAft>
                <a:spcPts val="0"/>
              </a:spcAft>
              <a:buSzPts val="1600"/>
              <a:buNone/>
              <a:defRPr sz="1600">
                <a:solidFill>
                  <a:srgbClr val="888888"/>
                </a:solidFill>
              </a:defRPr>
            </a:lvl3pPr>
            <a:lvl4pPr indent="-228600" lvl="3" marL="1828800" algn="l">
              <a:spcBef>
                <a:spcPts val="1000"/>
              </a:spcBef>
              <a:spcAft>
                <a:spcPts val="0"/>
              </a:spcAft>
              <a:buSzPts val="1400"/>
              <a:buNone/>
              <a:defRPr sz="1400">
                <a:solidFill>
                  <a:srgbClr val="888888"/>
                </a:solidFill>
              </a:defRPr>
            </a:lvl4pPr>
            <a:lvl5pPr indent="-228600" lvl="4" marL="2286000" algn="l">
              <a:spcBef>
                <a:spcPts val="1000"/>
              </a:spcBef>
              <a:spcAft>
                <a:spcPts val="0"/>
              </a:spcAft>
              <a:buSzPts val="1400"/>
              <a:buNone/>
              <a:defRPr sz="1400">
                <a:solidFill>
                  <a:srgbClr val="888888"/>
                </a:solidFill>
              </a:defRPr>
            </a:lvl5pPr>
            <a:lvl6pPr indent="-228600" lvl="5" marL="2743200" algn="l">
              <a:spcBef>
                <a:spcPts val="1000"/>
              </a:spcBef>
              <a:spcAft>
                <a:spcPts val="0"/>
              </a:spcAft>
              <a:buSzPts val="1400"/>
              <a:buNone/>
              <a:defRPr sz="1400">
                <a:solidFill>
                  <a:srgbClr val="888888"/>
                </a:solidFill>
              </a:defRPr>
            </a:lvl6pPr>
            <a:lvl7pPr indent="-228600" lvl="6" marL="3200400" algn="l">
              <a:spcBef>
                <a:spcPts val="1000"/>
              </a:spcBef>
              <a:spcAft>
                <a:spcPts val="0"/>
              </a:spcAft>
              <a:buSzPts val="1400"/>
              <a:buNone/>
              <a:defRPr sz="1400">
                <a:solidFill>
                  <a:srgbClr val="888888"/>
                </a:solidFill>
              </a:defRPr>
            </a:lvl7pPr>
            <a:lvl8pPr indent="-228600" lvl="7" marL="3657600" algn="l">
              <a:spcBef>
                <a:spcPts val="1000"/>
              </a:spcBef>
              <a:spcAft>
                <a:spcPts val="0"/>
              </a:spcAft>
              <a:buSzPts val="1400"/>
              <a:buNone/>
              <a:defRPr sz="1400">
                <a:solidFill>
                  <a:srgbClr val="888888"/>
                </a:solidFill>
              </a:defRPr>
            </a:lvl8pPr>
            <a:lvl9pPr indent="-228600" lvl="8" marL="4114800" algn="l">
              <a:spcBef>
                <a:spcPts val="1000"/>
              </a:spcBef>
              <a:spcAft>
                <a:spcPts val="0"/>
              </a:spcAft>
              <a:buSzPts val="1400"/>
              <a:buNone/>
              <a:defRPr sz="1400">
                <a:solidFill>
                  <a:srgbClr val="888888"/>
                </a:solidFill>
              </a:defRPr>
            </a:lvl9pPr>
          </a:lstStyle>
          <a:p/>
        </p:txBody>
      </p:sp>
      <p:sp>
        <p:nvSpPr>
          <p:cNvPr id="90" name="Google Shape;90;p12"/>
          <p:cNvSpPr txBox="1"/>
          <p:nvPr>
            <p:ph idx="10" type="dt"/>
          </p:nvPr>
        </p:nvSpPr>
        <p:spPr>
          <a:xfrm>
            <a:off x="10361612" y="6130437"/>
            <a:ext cx="1146283" cy="370396"/>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 name="Google Shape;91;p12"/>
          <p:cNvSpPr txBox="1"/>
          <p:nvPr>
            <p:ph idx="11" type="ftr"/>
          </p:nvPr>
        </p:nvSpPr>
        <p:spPr>
          <a:xfrm>
            <a:off x="2589212" y="6135808"/>
            <a:ext cx="761999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2" name="Google Shape;92;p12"/>
          <p:cNvSpPr/>
          <p:nvPr/>
        </p:nvSpPr>
        <p:spPr>
          <a:xfrm flipH="1" rot="10800000">
            <a:off x="-4189" y="3178175"/>
            <a:ext cx="1588527" cy="507297"/>
          </a:xfrm>
          <a:custGeom>
            <a:rect b="b" l="l" r="r" t="t"/>
            <a:pathLst>
              <a:path extrusionOk="0" h="10000" w="9248">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12"/>
          <p:cNvSpPr txBox="1"/>
          <p:nvPr>
            <p:ph idx="12" type="sldNum"/>
          </p:nvPr>
        </p:nvSpPr>
        <p:spPr>
          <a:xfrm>
            <a:off x="531812" y="3244139"/>
            <a:ext cx="7797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 with Caption">
  <p:cSld name="Quote with Caption">
    <p:spTree>
      <p:nvGrpSpPr>
        <p:cNvPr id="94" name="Shape 94"/>
        <p:cNvGrpSpPr/>
        <p:nvPr/>
      </p:nvGrpSpPr>
      <p:grpSpPr>
        <a:xfrm>
          <a:off x="0" y="0"/>
          <a:ext cx="0" cy="0"/>
          <a:chOff x="0" y="0"/>
          <a:chExt cx="0" cy="0"/>
        </a:xfrm>
      </p:grpSpPr>
      <p:sp>
        <p:nvSpPr>
          <p:cNvPr id="95" name="Google Shape;95;p13"/>
          <p:cNvSpPr txBox="1"/>
          <p:nvPr>
            <p:ph type="title"/>
          </p:nvPr>
        </p:nvSpPr>
        <p:spPr>
          <a:xfrm>
            <a:off x="2849949" y="609600"/>
            <a:ext cx="8393926" cy="2895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rgbClr val="168DBA"/>
              </a:buClr>
              <a:buSzPts val="4800"/>
              <a:buFont typeface="Century Gothic"/>
              <a:buNone/>
              <a:defRPr b="0" sz="48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 name="Google Shape;96;p13"/>
          <p:cNvSpPr txBox="1"/>
          <p:nvPr>
            <p:ph idx="1" type="body"/>
          </p:nvPr>
        </p:nvSpPr>
        <p:spPr>
          <a:xfrm>
            <a:off x="3275012" y="3505200"/>
            <a:ext cx="7536554" cy="381000"/>
          </a:xfrm>
          <a:prstGeom prst="rect">
            <a:avLst/>
          </a:prstGeom>
          <a:noFill/>
          <a:ln>
            <a:noFill/>
          </a:ln>
        </p:spPr>
        <p:txBody>
          <a:bodyPr anchorCtr="0" anchor="ctr" bIns="45700" lIns="91425" spcFirstLastPara="1" rIns="91425" wrap="square" tIns="45700">
            <a:noAutofit/>
          </a:bodyPr>
          <a:lstStyle>
            <a:lvl1pPr indent="-228600" lvl="0" marL="457200" algn="l">
              <a:spcBef>
                <a:spcPts val="1000"/>
              </a:spcBef>
              <a:spcAft>
                <a:spcPts val="0"/>
              </a:spcAft>
              <a:buSzPts val="1600"/>
              <a:buFont typeface="Century Gothic"/>
              <a:buNone/>
              <a:defRPr sz="1600">
                <a:solidFill>
                  <a:srgbClr val="7F7F7F"/>
                </a:solidFill>
              </a:defRPr>
            </a:lvl1pPr>
            <a:lvl2pPr indent="-228600" lvl="1" marL="914400" algn="l">
              <a:spcBef>
                <a:spcPts val="1000"/>
              </a:spcBef>
              <a:spcAft>
                <a:spcPts val="0"/>
              </a:spcAft>
              <a:buSzPts val="1600"/>
              <a:buFont typeface="Century Gothic"/>
              <a:buNone/>
              <a:defRPr/>
            </a:lvl2pPr>
            <a:lvl3pPr indent="-228600" lvl="2" marL="1371600" algn="l">
              <a:spcBef>
                <a:spcPts val="1000"/>
              </a:spcBef>
              <a:spcAft>
                <a:spcPts val="0"/>
              </a:spcAft>
              <a:buSzPts val="1400"/>
              <a:buFont typeface="Century Gothic"/>
              <a:buNone/>
              <a:defRPr/>
            </a:lvl3pPr>
            <a:lvl4pPr indent="-228600" lvl="3" marL="1828800" algn="l">
              <a:spcBef>
                <a:spcPts val="1000"/>
              </a:spcBef>
              <a:spcAft>
                <a:spcPts val="0"/>
              </a:spcAft>
              <a:buSzPts val="1200"/>
              <a:buFont typeface="Century Gothic"/>
              <a:buNone/>
              <a:defRPr/>
            </a:lvl4pPr>
            <a:lvl5pPr indent="-228600" lvl="4" marL="2286000" algn="l">
              <a:spcBef>
                <a:spcPts val="1000"/>
              </a:spcBef>
              <a:spcAft>
                <a:spcPts val="0"/>
              </a:spcAft>
              <a:buSzPts val="1200"/>
              <a:buFont typeface="Century Gothic"/>
              <a:buNone/>
              <a:defRPr/>
            </a:lvl5pPr>
            <a:lvl6pPr indent="-342900" lvl="5" marL="2743200" algn="l">
              <a:spcBef>
                <a:spcPts val="1000"/>
              </a:spcBef>
              <a:spcAft>
                <a:spcPts val="0"/>
              </a:spcAft>
              <a:buSzPts val="1800"/>
              <a:buChar char="🠶"/>
              <a:defRPr/>
            </a:lvl6pPr>
            <a:lvl7pPr indent="-342900" lvl="6" marL="3200400" algn="l">
              <a:spcBef>
                <a:spcPts val="1000"/>
              </a:spcBef>
              <a:spcAft>
                <a:spcPts val="0"/>
              </a:spcAft>
              <a:buSzPts val="1800"/>
              <a:buChar char="🠶"/>
              <a:defRPr/>
            </a:lvl7pPr>
            <a:lvl8pPr indent="-342900" lvl="7" marL="3657600" algn="l">
              <a:spcBef>
                <a:spcPts val="1000"/>
              </a:spcBef>
              <a:spcAft>
                <a:spcPts val="0"/>
              </a:spcAft>
              <a:buSzPts val="1800"/>
              <a:buChar char="🠶"/>
              <a:defRPr/>
            </a:lvl8pPr>
            <a:lvl9pPr indent="-342900" lvl="8" marL="4114800" algn="l">
              <a:spcBef>
                <a:spcPts val="1000"/>
              </a:spcBef>
              <a:spcAft>
                <a:spcPts val="0"/>
              </a:spcAft>
              <a:buSzPts val="1800"/>
              <a:buChar char="🠶"/>
              <a:defRPr/>
            </a:lvl9pPr>
          </a:lstStyle>
          <a:p/>
        </p:txBody>
      </p:sp>
      <p:sp>
        <p:nvSpPr>
          <p:cNvPr id="97" name="Google Shape;97;p13"/>
          <p:cNvSpPr txBox="1"/>
          <p:nvPr>
            <p:ph idx="2" type="body"/>
          </p:nvPr>
        </p:nvSpPr>
        <p:spPr>
          <a:xfrm>
            <a:off x="2589212" y="4354046"/>
            <a:ext cx="8915399" cy="1555864"/>
          </a:xfrm>
          <a:prstGeom prst="rect">
            <a:avLst/>
          </a:prstGeom>
          <a:noFill/>
          <a:ln>
            <a:noFill/>
          </a:ln>
        </p:spPr>
        <p:txBody>
          <a:bodyPr anchorCtr="0" anchor="ctr" bIns="45700" lIns="91425" spcFirstLastPara="1" rIns="91425" wrap="square" tIns="45700">
            <a:noAutofit/>
          </a:bodyPr>
          <a:lstStyle>
            <a:lvl1pPr indent="-228600" lvl="0" marL="457200" algn="l">
              <a:spcBef>
                <a:spcPts val="1000"/>
              </a:spcBef>
              <a:spcAft>
                <a:spcPts val="0"/>
              </a:spcAft>
              <a:buSzPts val="1800"/>
              <a:buNone/>
              <a:defRPr sz="1800">
                <a:solidFill>
                  <a:srgbClr val="595959"/>
                </a:solidFill>
              </a:defRPr>
            </a:lvl1pPr>
            <a:lvl2pPr indent="-228600" lvl="1" marL="914400" algn="l">
              <a:spcBef>
                <a:spcPts val="1000"/>
              </a:spcBef>
              <a:spcAft>
                <a:spcPts val="0"/>
              </a:spcAft>
              <a:buSzPts val="1800"/>
              <a:buNone/>
              <a:defRPr sz="1800">
                <a:solidFill>
                  <a:srgbClr val="888888"/>
                </a:solidFill>
              </a:defRPr>
            </a:lvl2pPr>
            <a:lvl3pPr indent="-228600" lvl="2" marL="1371600" algn="l">
              <a:spcBef>
                <a:spcPts val="1000"/>
              </a:spcBef>
              <a:spcAft>
                <a:spcPts val="0"/>
              </a:spcAft>
              <a:buSzPts val="1600"/>
              <a:buNone/>
              <a:defRPr sz="1600">
                <a:solidFill>
                  <a:srgbClr val="888888"/>
                </a:solidFill>
              </a:defRPr>
            </a:lvl3pPr>
            <a:lvl4pPr indent="-228600" lvl="3" marL="1828800" algn="l">
              <a:spcBef>
                <a:spcPts val="1000"/>
              </a:spcBef>
              <a:spcAft>
                <a:spcPts val="0"/>
              </a:spcAft>
              <a:buSzPts val="1400"/>
              <a:buNone/>
              <a:defRPr sz="1400">
                <a:solidFill>
                  <a:srgbClr val="888888"/>
                </a:solidFill>
              </a:defRPr>
            </a:lvl4pPr>
            <a:lvl5pPr indent="-228600" lvl="4" marL="2286000" algn="l">
              <a:spcBef>
                <a:spcPts val="1000"/>
              </a:spcBef>
              <a:spcAft>
                <a:spcPts val="0"/>
              </a:spcAft>
              <a:buSzPts val="1400"/>
              <a:buNone/>
              <a:defRPr sz="1400">
                <a:solidFill>
                  <a:srgbClr val="888888"/>
                </a:solidFill>
              </a:defRPr>
            </a:lvl5pPr>
            <a:lvl6pPr indent="-228600" lvl="5" marL="2743200" algn="l">
              <a:spcBef>
                <a:spcPts val="1000"/>
              </a:spcBef>
              <a:spcAft>
                <a:spcPts val="0"/>
              </a:spcAft>
              <a:buSzPts val="1400"/>
              <a:buNone/>
              <a:defRPr sz="1400">
                <a:solidFill>
                  <a:srgbClr val="888888"/>
                </a:solidFill>
              </a:defRPr>
            </a:lvl6pPr>
            <a:lvl7pPr indent="-228600" lvl="6" marL="3200400" algn="l">
              <a:spcBef>
                <a:spcPts val="1000"/>
              </a:spcBef>
              <a:spcAft>
                <a:spcPts val="0"/>
              </a:spcAft>
              <a:buSzPts val="1400"/>
              <a:buNone/>
              <a:defRPr sz="1400">
                <a:solidFill>
                  <a:srgbClr val="888888"/>
                </a:solidFill>
              </a:defRPr>
            </a:lvl7pPr>
            <a:lvl8pPr indent="-228600" lvl="7" marL="3657600" algn="l">
              <a:spcBef>
                <a:spcPts val="1000"/>
              </a:spcBef>
              <a:spcAft>
                <a:spcPts val="0"/>
              </a:spcAft>
              <a:buSzPts val="1400"/>
              <a:buNone/>
              <a:defRPr sz="1400">
                <a:solidFill>
                  <a:srgbClr val="888888"/>
                </a:solidFill>
              </a:defRPr>
            </a:lvl8pPr>
            <a:lvl9pPr indent="-228600" lvl="8" marL="4114800" algn="l">
              <a:spcBef>
                <a:spcPts val="1000"/>
              </a:spcBef>
              <a:spcAft>
                <a:spcPts val="0"/>
              </a:spcAft>
              <a:buSzPts val="1400"/>
              <a:buNone/>
              <a:defRPr sz="1400">
                <a:solidFill>
                  <a:srgbClr val="888888"/>
                </a:solidFill>
              </a:defRPr>
            </a:lvl9pPr>
          </a:lstStyle>
          <a:p/>
        </p:txBody>
      </p:sp>
      <p:sp>
        <p:nvSpPr>
          <p:cNvPr id="98" name="Google Shape;98;p13"/>
          <p:cNvSpPr txBox="1"/>
          <p:nvPr>
            <p:ph idx="10" type="dt"/>
          </p:nvPr>
        </p:nvSpPr>
        <p:spPr>
          <a:xfrm>
            <a:off x="10361612" y="6130437"/>
            <a:ext cx="1146283" cy="370396"/>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13"/>
          <p:cNvSpPr txBox="1"/>
          <p:nvPr>
            <p:ph idx="11" type="ftr"/>
          </p:nvPr>
        </p:nvSpPr>
        <p:spPr>
          <a:xfrm>
            <a:off x="2589212" y="6135808"/>
            <a:ext cx="761999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 name="Google Shape;100;p13"/>
          <p:cNvSpPr/>
          <p:nvPr/>
        </p:nvSpPr>
        <p:spPr>
          <a:xfrm flipH="1" rot="10800000">
            <a:off x="-4189" y="3178175"/>
            <a:ext cx="1588527" cy="507297"/>
          </a:xfrm>
          <a:custGeom>
            <a:rect b="b" l="l" r="r" t="t"/>
            <a:pathLst>
              <a:path extrusionOk="0" h="10000" w="9248">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3"/>
          <p:cNvSpPr txBox="1"/>
          <p:nvPr>
            <p:ph idx="12" type="sldNum"/>
          </p:nvPr>
        </p:nvSpPr>
        <p:spPr>
          <a:xfrm>
            <a:off x="531812" y="3244139"/>
            <a:ext cx="7797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102" name="Google Shape;102;p13"/>
          <p:cNvSpPr txBox="1"/>
          <p:nvPr/>
        </p:nvSpPr>
        <p:spPr>
          <a:xfrm>
            <a:off x="2467652" y="648005"/>
            <a:ext cx="609600" cy="584776"/>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8000">
                <a:solidFill>
                  <a:schemeClr val="accent1"/>
                </a:solidFill>
                <a:latin typeface="Arial"/>
                <a:ea typeface="Arial"/>
                <a:cs typeface="Arial"/>
                <a:sym typeface="Arial"/>
              </a:rPr>
              <a:t>“</a:t>
            </a:r>
            <a:endParaRPr/>
          </a:p>
        </p:txBody>
      </p:sp>
      <p:sp>
        <p:nvSpPr>
          <p:cNvPr id="103" name="Google Shape;103;p13"/>
          <p:cNvSpPr txBox="1"/>
          <p:nvPr/>
        </p:nvSpPr>
        <p:spPr>
          <a:xfrm>
            <a:off x="11114852" y="2905306"/>
            <a:ext cx="609600" cy="584776"/>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8000">
                <a:solidFill>
                  <a:schemeClr val="accent1"/>
                </a:solidFill>
                <a:latin typeface="Arial"/>
                <a:ea typeface="Arial"/>
                <a:cs typeface="Arial"/>
                <a:sym typeface="Arial"/>
              </a:rPr>
              <a:t>”</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Name Card">
  <p:cSld name="Name Card">
    <p:spTree>
      <p:nvGrpSpPr>
        <p:cNvPr id="104" name="Shape 104"/>
        <p:cNvGrpSpPr/>
        <p:nvPr/>
      </p:nvGrpSpPr>
      <p:grpSpPr>
        <a:xfrm>
          <a:off x="0" y="0"/>
          <a:ext cx="0" cy="0"/>
          <a:chOff x="0" y="0"/>
          <a:chExt cx="0" cy="0"/>
        </a:xfrm>
      </p:grpSpPr>
      <p:sp>
        <p:nvSpPr>
          <p:cNvPr id="105" name="Google Shape;105;p14"/>
          <p:cNvSpPr txBox="1"/>
          <p:nvPr>
            <p:ph type="title"/>
          </p:nvPr>
        </p:nvSpPr>
        <p:spPr>
          <a:xfrm>
            <a:off x="2589213" y="2438400"/>
            <a:ext cx="8915400" cy="272484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rgbClr val="168DBA"/>
              </a:buClr>
              <a:buSzPts val="4800"/>
              <a:buFont typeface="Century Gothic"/>
              <a:buNone/>
              <a:defRPr b="0" sz="4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 name="Google Shape;106;p14"/>
          <p:cNvSpPr txBox="1"/>
          <p:nvPr>
            <p:ph idx="1" type="body"/>
          </p:nvPr>
        </p:nvSpPr>
        <p:spPr>
          <a:xfrm>
            <a:off x="2589213" y="5181600"/>
            <a:ext cx="8915400" cy="729622"/>
          </a:xfrm>
          <a:prstGeom prst="rect">
            <a:avLst/>
          </a:prstGeom>
          <a:noFill/>
          <a:ln>
            <a:noFill/>
          </a:ln>
        </p:spPr>
        <p:txBody>
          <a:bodyPr anchorCtr="0" anchor="t" bIns="45700" lIns="91425" spcFirstLastPara="1" rIns="91425" wrap="square" tIns="45700">
            <a:noAutofit/>
          </a:bodyPr>
          <a:lstStyle>
            <a:lvl1pPr indent="-228600" lvl="0" marL="457200" algn="l">
              <a:spcBef>
                <a:spcPts val="1000"/>
              </a:spcBef>
              <a:spcAft>
                <a:spcPts val="0"/>
              </a:spcAft>
              <a:buSzPts val="1800"/>
              <a:buNone/>
              <a:defRPr>
                <a:solidFill>
                  <a:srgbClr val="595959"/>
                </a:solidFill>
              </a:defRPr>
            </a:lvl1pPr>
            <a:lvl2pPr indent="-342900" lvl="1" marL="914400" algn="l">
              <a:spcBef>
                <a:spcPts val="1000"/>
              </a:spcBef>
              <a:spcAft>
                <a:spcPts val="0"/>
              </a:spcAft>
              <a:buSzPts val="1800"/>
              <a:buChar char="🠶"/>
              <a:defRPr/>
            </a:lvl2pPr>
            <a:lvl3pPr indent="-342900" lvl="2" marL="1371600" algn="l">
              <a:spcBef>
                <a:spcPts val="1000"/>
              </a:spcBef>
              <a:spcAft>
                <a:spcPts val="0"/>
              </a:spcAft>
              <a:buSzPts val="1800"/>
              <a:buChar char="🠶"/>
              <a:defRPr/>
            </a:lvl3pPr>
            <a:lvl4pPr indent="-342900" lvl="3" marL="1828800" algn="l">
              <a:spcBef>
                <a:spcPts val="1000"/>
              </a:spcBef>
              <a:spcAft>
                <a:spcPts val="0"/>
              </a:spcAft>
              <a:buSzPts val="1800"/>
              <a:buChar char="🠶"/>
              <a:defRPr/>
            </a:lvl4pPr>
            <a:lvl5pPr indent="-342900" lvl="4" marL="2286000" algn="l">
              <a:spcBef>
                <a:spcPts val="1000"/>
              </a:spcBef>
              <a:spcAft>
                <a:spcPts val="0"/>
              </a:spcAft>
              <a:buSzPts val="1800"/>
              <a:buChar char="🠶"/>
              <a:defRPr/>
            </a:lvl5pPr>
            <a:lvl6pPr indent="-342900" lvl="5" marL="2743200" algn="l">
              <a:spcBef>
                <a:spcPts val="1000"/>
              </a:spcBef>
              <a:spcAft>
                <a:spcPts val="0"/>
              </a:spcAft>
              <a:buSzPts val="1800"/>
              <a:buChar char="🠶"/>
              <a:defRPr/>
            </a:lvl6pPr>
            <a:lvl7pPr indent="-342900" lvl="6" marL="3200400" algn="l">
              <a:spcBef>
                <a:spcPts val="1000"/>
              </a:spcBef>
              <a:spcAft>
                <a:spcPts val="0"/>
              </a:spcAft>
              <a:buSzPts val="1800"/>
              <a:buChar char="🠶"/>
              <a:defRPr/>
            </a:lvl7pPr>
            <a:lvl8pPr indent="-342900" lvl="7" marL="3657600" algn="l">
              <a:spcBef>
                <a:spcPts val="1000"/>
              </a:spcBef>
              <a:spcAft>
                <a:spcPts val="0"/>
              </a:spcAft>
              <a:buSzPts val="1800"/>
              <a:buChar char="🠶"/>
              <a:defRPr/>
            </a:lvl8pPr>
            <a:lvl9pPr indent="-342900" lvl="8" marL="4114800" algn="l">
              <a:spcBef>
                <a:spcPts val="1000"/>
              </a:spcBef>
              <a:spcAft>
                <a:spcPts val="0"/>
              </a:spcAft>
              <a:buSzPts val="1800"/>
              <a:buChar char="🠶"/>
              <a:defRPr/>
            </a:lvl9pPr>
          </a:lstStyle>
          <a:p/>
        </p:txBody>
      </p:sp>
      <p:sp>
        <p:nvSpPr>
          <p:cNvPr id="107" name="Google Shape;107;p14"/>
          <p:cNvSpPr txBox="1"/>
          <p:nvPr>
            <p:ph idx="10" type="dt"/>
          </p:nvPr>
        </p:nvSpPr>
        <p:spPr>
          <a:xfrm>
            <a:off x="10361612" y="6130437"/>
            <a:ext cx="1146283" cy="370396"/>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 name="Google Shape;108;p14"/>
          <p:cNvSpPr txBox="1"/>
          <p:nvPr>
            <p:ph idx="11" type="ftr"/>
          </p:nvPr>
        </p:nvSpPr>
        <p:spPr>
          <a:xfrm>
            <a:off x="2589212" y="6135808"/>
            <a:ext cx="761999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14"/>
          <p:cNvSpPr/>
          <p:nvPr/>
        </p:nvSpPr>
        <p:spPr>
          <a:xfrm flipH="1" rot="10800000">
            <a:off x="-4189" y="4911725"/>
            <a:ext cx="1588527" cy="507297"/>
          </a:xfrm>
          <a:custGeom>
            <a:rect b="b" l="l" r="r" t="t"/>
            <a:pathLst>
              <a:path extrusionOk="0" h="10000" w="9248">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4"/>
          <p:cNvSpPr txBox="1"/>
          <p:nvPr>
            <p:ph idx="12" type="sldNum"/>
          </p:nvPr>
        </p:nvSpPr>
        <p:spPr>
          <a:xfrm>
            <a:off x="531812" y="4983087"/>
            <a:ext cx="7797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 Name Card">
  <p:cSld name="Quote Name Card">
    <p:spTree>
      <p:nvGrpSpPr>
        <p:cNvPr id="111" name="Shape 111"/>
        <p:cNvGrpSpPr/>
        <p:nvPr/>
      </p:nvGrpSpPr>
      <p:grpSpPr>
        <a:xfrm>
          <a:off x="0" y="0"/>
          <a:ext cx="0" cy="0"/>
          <a:chOff x="0" y="0"/>
          <a:chExt cx="0" cy="0"/>
        </a:xfrm>
      </p:grpSpPr>
      <p:sp>
        <p:nvSpPr>
          <p:cNvPr id="112" name="Google Shape;112;p15"/>
          <p:cNvSpPr txBox="1"/>
          <p:nvPr>
            <p:ph type="title"/>
          </p:nvPr>
        </p:nvSpPr>
        <p:spPr>
          <a:xfrm>
            <a:off x="2849949" y="609600"/>
            <a:ext cx="8393926" cy="2895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rgbClr val="168DBA"/>
              </a:buClr>
              <a:buSzPts val="4800"/>
              <a:buFont typeface="Century Gothic"/>
              <a:buNone/>
              <a:defRPr b="0" sz="48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 name="Google Shape;113;p15"/>
          <p:cNvSpPr txBox="1"/>
          <p:nvPr>
            <p:ph idx="1" type="body"/>
          </p:nvPr>
        </p:nvSpPr>
        <p:spPr>
          <a:xfrm>
            <a:off x="2589212" y="4343400"/>
            <a:ext cx="8915400" cy="838200"/>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2400"/>
              <a:buFont typeface="Century Gothic"/>
              <a:buNone/>
              <a:defRPr sz="2400">
                <a:solidFill>
                  <a:schemeClr val="accent1"/>
                </a:solidFill>
              </a:defRPr>
            </a:lvl1pPr>
            <a:lvl2pPr indent="-228600" lvl="1" marL="914400" algn="l">
              <a:spcBef>
                <a:spcPts val="1000"/>
              </a:spcBef>
              <a:spcAft>
                <a:spcPts val="0"/>
              </a:spcAft>
              <a:buSzPts val="1600"/>
              <a:buFont typeface="Century Gothic"/>
              <a:buNone/>
              <a:defRPr/>
            </a:lvl2pPr>
            <a:lvl3pPr indent="-228600" lvl="2" marL="1371600" algn="l">
              <a:spcBef>
                <a:spcPts val="1000"/>
              </a:spcBef>
              <a:spcAft>
                <a:spcPts val="0"/>
              </a:spcAft>
              <a:buSzPts val="1400"/>
              <a:buFont typeface="Century Gothic"/>
              <a:buNone/>
              <a:defRPr/>
            </a:lvl3pPr>
            <a:lvl4pPr indent="-228600" lvl="3" marL="1828800" algn="l">
              <a:spcBef>
                <a:spcPts val="1000"/>
              </a:spcBef>
              <a:spcAft>
                <a:spcPts val="0"/>
              </a:spcAft>
              <a:buSzPts val="1200"/>
              <a:buFont typeface="Century Gothic"/>
              <a:buNone/>
              <a:defRPr/>
            </a:lvl4pPr>
            <a:lvl5pPr indent="-228600" lvl="4" marL="2286000" algn="l">
              <a:spcBef>
                <a:spcPts val="1000"/>
              </a:spcBef>
              <a:spcAft>
                <a:spcPts val="0"/>
              </a:spcAft>
              <a:buSzPts val="1200"/>
              <a:buFont typeface="Century Gothic"/>
              <a:buNone/>
              <a:defRPr/>
            </a:lvl5pPr>
            <a:lvl6pPr indent="-342900" lvl="5" marL="2743200" algn="l">
              <a:spcBef>
                <a:spcPts val="1000"/>
              </a:spcBef>
              <a:spcAft>
                <a:spcPts val="0"/>
              </a:spcAft>
              <a:buSzPts val="1800"/>
              <a:buChar char="🠶"/>
              <a:defRPr/>
            </a:lvl6pPr>
            <a:lvl7pPr indent="-342900" lvl="6" marL="3200400" algn="l">
              <a:spcBef>
                <a:spcPts val="1000"/>
              </a:spcBef>
              <a:spcAft>
                <a:spcPts val="0"/>
              </a:spcAft>
              <a:buSzPts val="1800"/>
              <a:buChar char="🠶"/>
              <a:defRPr/>
            </a:lvl7pPr>
            <a:lvl8pPr indent="-342900" lvl="7" marL="3657600" algn="l">
              <a:spcBef>
                <a:spcPts val="1000"/>
              </a:spcBef>
              <a:spcAft>
                <a:spcPts val="0"/>
              </a:spcAft>
              <a:buSzPts val="1800"/>
              <a:buChar char="🠶"/>
              <a:defRPr/>
            </a:lvl8pPr>
            <a:lvl9pPr indent="-342900" lvl="8" marL="4114800" algn="l">
              <a:spcBef>
                <a:spcPts val="1000"/>
              </a:spcBef>
              <a:spcAft>
                <a:spcPts val="0"/>
              </a:spcAft>
              <a:buSzPts val="1800"/>
              <a:buChar char="🠶"/>
              <a:defRPr/>
            </a:lvl9pPr>
          </a:lstStyle>
          <a:p/>
        </p:txBody>
      </p:sp>
      <p:sp>
        <p:nvSpPr>
          <p:cNvPr id="114" name="Google Shape;114;p15"/>
          <p:cNvSpPr txBox="1"/>
          <p:nvPr>
            <p:ph idx="2" type="body"/>
          </p:nvPr>
        </p:nvSpPr>
        <p:spPr>
          <a:xfrm>
            <a:off x="2589213" y="5181600"/>
            <a:ext cx="8915400" cy="729622"/>
          </a:xfrm>
          <a:prstGeom prst="rect">
            <a:avLst/>
          </a:prstGeom>
          <a:noFill/>
          <a:ln>
            <a:noFill/>
          </a:ln>
        </p:spPr>
        <p:txBody>
          <a:bodyPr anchorCtr="0" anchor="t" bIns="45700" lIns="91425" spcFirstLastPara="1" rIns="91425" wrap="square" tIns="45700">
            <a:noAutofit/>
          </a:bodyPr>
          <a:lstStyle>
            <a:lvl1pPr indent="-228600" lvl="0" marL="457200" algn="l">
              <a:spcBef>
                <a:spcPts val="1000"/>
              </a:spcBef>
              <a:spcAft>
                <a:spcPts val="0"/>
              </a:spcAft>
              <a:buSzPts val="1800"/>
              <a:buNone/>
              <a:defRPr>
                <a:solidFill>
                  <a:srgbClr val="595959"/>
                </a:solidFill>
              </a:defRPr>
            </a:lvl1pPr>
            <a:lvl2pPr indent="-342900" lvl="1" marL="914400" algn="l">
              <a:spcBef>
                <a:spcPts val="1000"/>
              </a:spcBef>
              <a:spcAft>
                <a:spcPts val="0"/>
              </a:spcAft>
              <a:buSzPts val="1800"/>
              <a:buChar char="🠶"/>
              <a:defRPr/>
            </a:lvl2pPr>
            <a:lvl3pPr indent="-342900" lvl="2" marL="1371600" algn="l">
              <a:spcBef>
                <a:spcPts val="1000"/>
              </a:spcBef>
              <a:spcAft>
                <a:spcPts val="0"/>
              </a:spcAft>
              <a:buSzPts val="1800"/>
              <a:buChar char="🠶"/>
              <a:defRPr/>
            </a:lvl3pPr>
            <a:lvl4pPr indent="-342900" lvl="3" marL="1828800" algn="l">
              <a:spcBef>
                <a:spcPts val="1000"/>
              </a:spcBef>
              <a:spcAft>
                <a:spcPts val="0"/>
              </a:spcAft>
              <a:buSzPts val="1800"/>
              <a:buChar char="🠶"/>
              <a:defRPr/>
            </a:lvl4pPr>
            <a:lvl5pPr indent="-342900" lvl="4" marL="2286000" algn="l">
              <a:spcBef>
                <a:spcPts val="1000"/>
              </a:spcBef>
              <a:spcAft>
                <a:spcPts val="0"/>
              </a:spcAft>
              <a:buSzPts val="1800"/>
              <a:buChar char="🠶"/>
              <a:defRPr/>
            </a:lvl5pPr>
            <a:lvl6pPr indent="-342900" lvl="5" marL="2743200" algn="l">
              <a:spcBef>
                <a:spcPts val="1000"/>
              </a:spcBef>
              <a:spcAft>
                <a:spcPts val="0"/>
              </a:spcAft>
              <a:buSzPts val="1800"/>
              <a:buChar char="🠶"/>
              <a:defRPr/>
            </a:lvl6pPr>
            <a:lvl7pPr indent="-342900" lvl="6" marL="3200400" algn="l">
              <a:spcBef>
                <a:spcPts val="1000"/>
              </a:spcBef>
              <a:spcAft>
                <a:spcPts val="0"/>
              </a:spcAft>
              <a:buSzPts val="1800"/>
              <a:buChar char="🠶"/>
              <a:defRPr/>
            </a:lvl7pPr>
            <a:lvl8pPr indent="-342900" lvl="7" marL="3657600" algn="l">
              <a:spcBef>
                <a:spcPts val="1000"/>
              </a:spcBef>
              <a:spcAft>
                <a:spcPts val="0"/>
              </a:spcAft>
              <a:buSzPts val="1800"/>
              <a:buChar char="🠶"/>
              <a:defRPr/>
            </a:lvl8pPr>
            <a:lvl9pPr indent="-342900" lvl="8" marL="4114800" algn="l">
              <a:spcBef>
                <a:spcPts val="1000"/>
              </a:spcBef>
              <a:spcAft>
                <a:spcPts val="0"/>
              </a:spcAft>
              <a:buSzPts val="1800"/>
              <a:buChar char="🠶"/>
              <a:defRPr/>
            </a:lvl9pPr>
          </a:lstStyle>
          <a:p/>
        </p:txBody>
      </p:sp>
      <p:sp>
        <p:nvSpPr>
          <p:cNvPr id="115" name="Google Shape;115;p15"/>
          <p:cNvSpPr txBox="1"/>
          <p:nvPr>
            <p:ph idx="10" type="dt"/>
          </p:nvPr>
        </p:nvSpPr>
        <p:spPr>
          <a:xfrm>
            <a:off x="10361612" y="6130437"/>
            <a:ext cx="1146283" cy="370396"/>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 name="Google Shape;116;p15"/>
          <p:cNvSpPr txBox="1"/>
          <p:nvPr>
            <p:ph idx="11" type="ftr"/>
          </p:nvPr>
        </p:nvSpPr>
        <p:spPr>
          <a:xfrm>
            <a:off x="2589212" y="6135808"/>
            <a:ext cx="761999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 name="Google Shape;117;p15"/>
          <p:cNvSpPr/>
          <p:nvPr/>
        </p:nvSpPr>
        <p:spPr>
          <a:xfrm flipH="1" rot="10800000">
            <a:off x="-4189" y="4911725"/>
            <a:ext cx="1588527" cy="507297"/>
          </a:xfrm>
          <a:custGeom>
            <a:rect b="b" l="l" r="r" t="t"/>
            <a:pathLst>
              <a:path extrusionOk="0" h="10000" w="9248">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5"/>
          <p:cNvSpPr txBox="1"/>
          <p:nvPr>
            <p:ph idx="12" type="sldNum"/>
          </p:nvPr>
        </p:nvSpPr>
        <p:spPr>
          <a:xfrm>
            <a:off x="531812" y="4983087"/>
            <a:ext cx="7797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119" name="Google Shape;119;p15"/>
          <p:cNvSpPr txBox="1"/>
          <p:nvPr/>
        </p:nvSpPr>
        <p:spPr>
          <a:xfrm>
            <a:off x="2467652" y="648005"/>
            <a:ext cx="609600" cy="584776"/>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8000">
                <a:solidFill>
                  <a:schemeClr val="accent1"/>
                </a:solidFill>
                <a:latin typeface="Arial"/>
                <a:ea typeface="Arial"/>
                <a:cs typeface="Arial"/>
                <a:sym typeface="Arial"/>
              </a:rPr>
              <a:t>“</a:t>
            </a:r>
            <a:endParaRPr/>
          </a:p>
        </p:txBody>
      </p:sp>
      <p:sp>
        <p:nvSpPr>
          <p:cNvPr id="120" name="Google Shape;120;p15"/>
          <p:cNvSpPr txBox="1"/>
          <p:nvPr/>
        </p:nvSpPr>
        <p:spPr>
          <a:xfrm>
            <a:off x="11114852" y="2905306"/>
            <a:ext cx="609600" cy="584776"/>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8000">
                <a:solidFill>
                  <a:schemeClr val="accent1"/>
                </a:solidFill>
                <a:latin typeface="Arial"/>
                <a:ea typeface="Arial"/>
                <a:cs typeface="Arial"/>
                <a:sym typeface="Arial"/>
              </a:rPr>
              <a:t>”</a:t>
            </a: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rue or False">
  <p:cSld name="True or False">
    <p:spTree>
      <p:nvGrpSpPr>
        <p:cNvPr id="121" name="Shape 121"/>
        <p:cNvGrpSpPr/>
        <p:nvPr/>
      </p:nvGrpSpPr>
      <p:grpSpPr>
        <a:xfrm>
          <a:off x="0" y="0"/>
          <a:ext cx="0" cy="0"/>
          <a:chOff x="0" y="0"/>
          <a:chExt cx="0" cy="0"/>
        </a:xfrm>
      </p:grpSpPr>
      <p:sp>
        <p:nvSpPr>
          <p:cNvPr id="122" name="Google Shape;122;p16"/>
          <p:cNvSpPr txBox="1"/>
          <p:nvPr>
            <p:ph type="title"/>
          </p:nvPr>
        </p:nvSpPr>
        <p:spPr>
          <a:xfrm>
            <a:off x="2589212" y="627407"/>
            <a:ext cx="8915399" cy="288002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rgbClr val="168DBA"/>
              </a:buClr>
              <a:buSzPts val="4800"/>
              <a:buFont typeface="Century Gothic"/>
              <a:buNone/>
              <a:defRPr b="0" sz="4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p16"/>
          <p:cNvSpPr txBox="1"/>
          <p:nvPr>
            <p:ph idx="1" type="body"/>
          </p:nvPr>
        </p:nvSpPr>
        <p:spPr>
          <a:xfrm>
            <a:off x="2589212" y="4343400"/>
            <a:ext cx="8915400" cy="838200"/>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2400"/>
              <a:buFont typeface="Century Gothic"/>
              <a:buNone/>
              <a:defRPr sz="2400">
                <a:solidFill>
                  <a:schemeClr val="accent1"/>
                </a:solidFill>
              </a:defRPr>
            </a:lvl1pPr>
            <a:lvl2pPr indent="-228600" lvl="1" marL="914400" algn="l">
              <a:spcBef>
                <a:spcPts val="1000"/>
              </a:spcBef>
              <a:spcAft>
                <a:spcPts val="0"/>
              </a:spcAft>
              <a:buSzPts val="1600"/>
              <a:buFont typeface="Century Gothic"/>
              <a:buNone/>
              <a:defRPr/>
            </a:lvl2pPr>
            <a:lvl3pPr indent="-228600" lvl="2" marL="1371600" algn="l">
              <a:spcBef>
                <a:spcPts val="1000"/>
              </a:spcBef>
              <a:spcAft>
                <a:spcPts val="0"/>
              </a:spcAft>
              <a:buSzPts val="1400"/>
              <a:buFont typeface="Century Gothic"/>
              <a:buNone/>
              <a:defRPr/>
            </a:lvl3pPr>
            <a:lvl4pPr indent="-228600" lvl="3" marL="1828800" algn="l">
              <a:spcBef>
                <a:spcPts val="1000"/>
              </a:spcBef>
              <a:spcAft>
                <a:spcPts val="0"/>
              </a:spcAft>
              <a:buSzPts val="1200"/>
              <a:buFont typeface="Century Gothic"/>
              <a:buNone/>
              <a:defRPr/>
            </a:lvl4pPr>
            <a:lvl5pPr indent="-228600" lvl="4" marL="2286000" algn="l">
              <a:spcBef>
                <a:spcPts val="1000"/>
              </a:spcBef>
              <a:spcAft>
                <a:spcPts val="0"/>
              </a:spcAft>
              <a:buSzPts val="1200"/>
              <a:buFont typeface="Century Gothic"/>
              <a:buNone/>
              <a:defRPr/>
            </a:lvl5pPr>
            <a:lvl6pPr indent="-342900" lvl="5" marL="2743200" algn="l">
              <a:spcBef>
                <a:spcPts val="1000"/>
              </a:spcBef>
              <a:spcAft>
                <a:spcPts val="0"/>
              </a:spcAft>
              <a:buSzPts val="1800"/>
              <a:buChar char="🠶"/>
              <a:defRPr/>
            </a:lvl6pPr>
            <a:lvl7pPr indent="-342900" lvl="6" marL="3200400" algn="l">
              <a:spcBef>
                <a:spcPts val="1000"/>
              </a:spcBef>
              <a:spcAft>
                <a:spcPts val="0"/>
              </a:spcAft>
              <a:buSzPts val="1800"/>
              <a:buChar char="🠶"/>
              <a:defRPr/>
            </a:lvl7pPr>
            <a:lvl8pPr indent="-342900" lvl="7" marL="3657600" algn="l">
              <a:spcBef>
                <a:spcPts val="1000"/>
              </a:spcBef>
              <a:spcAft>
                <a:spcPts val="0"/>
              </a:spcAft>
              <a:buSzPts val="1800"/>
              <a:buChar char="🠶"/>
              <a:defRPr/>
            </a:lvl8pPr>
            <a:lvl9pPr indent="-342900" lvl="8" marL="4114800" algn="l">
              <a:spcBef>
                <a:spcPts val="1000"/>
              </a:spcBef>
              <a:spcAft>
                <a:spcPts val="0"/>
              </a:spcAft>
              <a:buSzPts val="1800"/>
              <a:buChar char="🠶"/>
              <a:defRPr/>
            </a:lvl9pPr>
          </a:lstStyle>
          <a:p/>
        </p:txBody>
      </p:sp>
      <p:sp>
        <p:nvSpPr>
          <p:cNvPr id="124" name="Google Shape;124;p16"/>
          <p:cNvSpPr txBox="1"/>
          <p:nvPr>
            <p:ph idx="2" type="body"/>
          </p:nvPr>
        </p:nvSpPr>
        <p:spPr>
          <a:xfrm>
            <a:off x="2589213" y="5181600"/>
            <a:ext cx="8915400" cy="729622"/>
          </a:xfrm>
          <a:prstGeom prst="rect">
            <a:avLst/>
          </a:prstGeom>
          <a:noFill/>
          <a:ln>
            <a:noFill/>
          </a:ln>
        </p:spPr>
        <p:txBody>
          <a:bodyPr anchorCtr="0" anchor="t" bIns="45700" lIns="91425" spcFirstLastPara="1" rIns="91425" wrap="square" tIns="45700">
            <a:noAutofit/>
          </a:bodyPr>
          <a:lstStyle>
            <a:lvl1pPr indent="-228600" lvl="0" marL="457200" algn="l">
              <a:spcBef>
                <a:spcPts val="1000"/>
              </a:spcBef>
              <a:spcAft>
                <a:spcPts val="0"/>
              </a:spcAft>
              <a:buSzPts val="1800"/>
              <a:buNone/>
              <a:defRPr>
                <a:solidFill>
                  <a:srgbClr val="595959"/>
                </a:solidFill>
              </a:defRPr>
            </a:lvl1pPr>
            <a:lvl2pPr indent="-342900" lvl="1" marL="914400" algn="l">
              <a:spcBef>
                <a:spcPts val="1000"/>
              </a:spcBef>
              <a:spcAft>
                <a:spcPts val="0"/>
              </a:spcAft>
              <a:buSzPts val="1800"/>
              <a:buChar char="🠶"/>
              <a:defRPr/>
            </a:lvl2pPr>
            <a:lvl3pPr indent="-342900" lvl="2" marL="1371600" algn="l">
              <a:spcBef>
                <a:spcPts val="1000"/>
              </a:spcBef>
              <a:spcAft>
                <a:spcPts val="0"/>
              </a:spcAft>
              <a:buSzPts val="1800"/>
              <a:buChar char="🠶"/>
              <a:defRPr/>
            </a:lvl3pPr>
            <a:lvl4pPr indent="-342900" lvl="3" marL="1828800" algn="l">
              <a:spcBef>
                <a:spcPts val="1000"/>
              </a:spcBef>
              <a:spcAft>
                <a:spcPts val="0"/>
              </a:spcAft>
              <a:buSzPts val="1800"/>
              <a:buChar char="🠶"/>
              <a:defRPr/>
            </a:lvl4pPr>
            <a:lvl5pPr indent="-342900" lvl="4" marL="2286000" algn="l">
              <a:spcBef>
                <a:spcPts val="1000"/>
              </a:spcBef>
              <a:spcAft>
                <a:spcPts val="0"/>
              </a:spcAft>
              <a:buSzPts val="1800"/>
              <a:buChar char="🠶"/>
              <a:defRPr/>
            </a:lvl5pPr>
            <a:lvl6pPr indent="-342900" lvl="5" marL="2743200" algn="l">
              <a:spcBef>
                <a:spcPts val="1000"/>
              </a:spcBef>
              <a:spcAft>
                <a:spcPts val="0"/>
              </a:spcAft>
              <a:buSzPts val="1800"/>
              <a:buChar char="🠶"/>
              <a:defRPr/>
            </a:lvl6pPr>
            <a:lvl7pPr indent="-342900" lvl="6" marL="3200400" algn="l">
              <a:spcBef>
                <a:spcPts val="1000"/>
              </a:spcBef>
              <a:spcAft>
                <a:spcPts val="0"/>
              </a:spcAft>
              <a:buSzPts val="1800"/>
              <a:buChar char="🠶"/>
              <a:defRPr/>
            </a:lvl7pPr>
            <a:lvl8pPr indent="-342900" lvl="7" marL="3657600" algn="l">
              <a:spcBef>
                <a:spcPts val="1000"/>
              </a:spcBef>
              <a:spcAft>
                <a:spcPts val="0"/>
              </a:spcAft>
              <a:buSzPts val="1800"/>
              <a:buChar char="🠶"/>
              <a:defRPr/>
            </a:lvl8pPr>
            <a:lvl9pPr indent="-342900" lvl="8" marL="4114800" algn="l">
              <a:spcBef>
                <a:spcPts val="1000"/>
              </a:spcBef>
              <a:spcAft>
                <a:spcPts val="0"/>
              </a:spcAft>
              <a:buSzPts val="1800"/>
              <a:buChar char="🠶"/>
              <a:defRPr/>
            </a:lvl9pPr>
          </a:lstStyle>
          <a:p/>
        </p:txBody>
      </p:sp>
      <p:sp>
        <p:nvSpPr>
          <p:cNvPr id="125" name="Google Shape;125;p16"/>
          <p:cNvSpPr txBox="1"/>
          <p:nvPr>
            <p:ph idx="10" type="dt"/>
          </p:nvPr>
        </p:nvSpPr>
        <p:spPr>
          <a:xfrm>
            <a:off x="10361612" y="6130437"/>
            <a:ext cx="1146283" cy="370396"/>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 name="Google Shape;126;p16"/>
          <p:cNvSpPr txBox="1"/>
          <p:nvPr>
            <p:ph idx="11" type="ftr"/>
          </p:nvPr>
        </p:nvSpPr>
        <p:spPr>
          <a:xfrm>
            <a:off x="2589212" y="6135808"/>
            <a:ext cx="761999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7" name="Google Shape;127;p16"/>
          <p:cNvSpPr/>
          <p:nvPr/>
        </p:nvSpPr>
        <p:spPr>
          <a:xfrm flipH="1" rot="10800000">
            <a:off x="-4189" y="4911725"/>
            <a:ext cx="1588527" cy="507297"/>
          </a:xfrm>
          <a:custGeom>
            <a:rect b="b" l="l" r="r" t="t"/>
            <a:pathLst>
              <a:path extrusionOk="0" h="10000" w="9248">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6"/>
          <p:cNvSpPr txBox="1"/>
          <p:nvPr>
            <p:ph idx="12" type="sldNum"/>
          </p:nvPr>
        </p:nvSpPr>
        <p:spPr>
          <a:xfrm>
            <a:off x="531812" y="4983087"/>
            <a:ext cx="7797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type="vertTx">
  <p:cSld name="VERTICAL_TEXT">
    <p:spTree>
      <p:nvGrpSpPr>
        <p:cNvPr id="129" name="Shape 129"/>
        <p:cNvGrpSpPr/>
        <p:nvPr/>
      </p:nvGrpSpPr>
      <p:grpSpPr>
        <a:xfrm>
          <a:off x="0" y="0"/>
          <a:ext cx="0" cy="0"/>
          <a:chOff x="0" y="0"/>
          <a:chExt cx="0" cy="0"/>
        </a:xfrm>
      </p:grpSpPr>
      <p:sp>
        <p:nvSpPr>
          <p:cNvPr id="130" name="Google Shape;130;p17"/>
          <p:cNvSpPr txBox="1"/>
          <p:nvPr>
            <p:ph type="title"/>
          </p:nvPr>
        </p:nvSpPr>
        <p:spPr>
          <a:xfrm>
            <a:off x="2592924" y="624110"/>
            <a:ext cx="8911687" cy="128089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rgbClr val="168DBA"/>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 name="Google Shape;131;p17"/>
          <p:cNvSpPr txBox="1"/>
          <p:nvPr>
            <p:ph idx="1" type="body"/>
          </p:nvPr>
        </p:nvSpPr>
        <p:spPr>
          <a:xfrm rot="5400000">
            <a:off x="5103812" y="-381000"/>
            <a:ext cx="3886200" cy="8915400"/>
          </a:xfrm>
          <a:prstGeom prst="rect">
            <a:avLst/>
          </a:prstGeom>
          <a:noFill/>
          <a:ln>
            <a:noFill/>
          </a:ln>
        </p:spPr>
        <p:txBody>
          <a:bodyPr anchorCtr="0" anchor="t" bIns="45700" lIns="91425" spcFirstLastPara="1" rIns="91425" wrap="square" tIns="45700">
            <a:noAutofit/>
          </a:bodyPr>
          <a:lstStyle>
            <a:lvl1pPr indent="-342900" lvl="0" marL="457200" algn="l">
              <a:spcBef>
                <a:spcPts val="1000"/>
              </a:spcBef>
              <a:spcAft>
                <a:spcPts val="0"/>
              </a:spcAft>
              <a:buSzPts val="1800"/>
              <a:buChar char="🠶"/>
              <a:defRPr/>
            </a:lvl1pPr>
            <a:lvl2pPr indent="-342900" lvl="1" marL="914400" algn="l">
              <a:spcBef>
                <a:spcPts val="1000"/>
              </a:spcBef>
              <a:spcAft>
                <a:spcPts val="0"/>
              </a:spcAft>
              <a:buSzPts val="1800"/>
              <a:buChar char="🠶"/>
              <a:defRPr/>
            </a:lvl2pPr>
            <a:lvl3pPr indent="-342900" lvl="2" marL="1371600" algn="l">
              <a:spcBef>
                <a:spcPts val="1000"/>
              </a:spcBef>
              <a:spcAft>
                <a:spcPts val="0"/>
              </a:spcAft>
              <a:buSzPts val="1800"/>
              <a:buChar char="🠶"/>
              <a:defRPr/>
            </a:lvl3pPr>
            <a:lvl4pPr indent="-342900" lvl="3" marL="1828800" algn="l">
              <a:spcBef>
                <a:spcPts val="1000"/>
              </a:spcBef>
              <a:spcAft>
                <a:spcPts val="0"/>
              </a:spcAft>
              <a:buSzPts val="1800"/>
              <a:buChar char="🠶"/>
              <a:defRPr/>
            </a:lvl4pPr>
            <a:lvl5pPr indent="-342900" lvl="4" marL="2286000" algn="l">
              <a:spcBef>
                <a:spcPts val="1000"/>
              </a:spcBef>
              <a:spcAft>
                <a:spcPts val="0"/>
              </a:spcAft>
              <a:buSzPts val="1800"/>
              <a:buChar char="🠶"/>
              <a:defRPr/>
            </a:lvl5pPr>
            <a:lvl6pPr indent="-342900" lvl="5" marL="2743200" algn="l">
              <a:spcBef>
                <a:spcPts val="1000"/>
              </a:spcBef>
              <a:spcAft>
                <a:spcPts val="0"/>
              </a:spcAft>
              <a:buSzPts val="1800"/>
              <a:buChar char="🠶"/>
              <a:defRPr/>
            </a:lvl6pPr>
            <a:lvl7pPr indent="-342900" lvl="6" marL="3200400" algn="l">
              <a:spcBef>
                <a:spcPts val="1000"/>
              </a:spcBef>
              <a:spcAft>
                <a:spcPts val="0"/>
              </a:spcAft>
              <a:buSzPts val="1800"/>
              <a:buChar char="🠶"/>
              <a:defRPr/>
            </a:lvl7pPr>
            <a:lvl8pPr indent="-342900" lvl="7" marL="3657600" algn="l">
              <a:spcBef>
                <a:spcPts val="1000"/>
              </a:spcBef>
              <a:spcAft>
                <a:spcPts val="0"/>
              </a:spcAft>
              <a:buSzPts val="1800"/>
              <a:buChar char="🠶"/>
              <a:defRPr/>
            </a:lvl8pPr>
            <a:lvl9pPr indent="-342900" lvl="8" marL="4114800" algn="l">
              <a:spcBef>
                <a:spcPts val="1000"/>
              </a:spcBef>
              <a:spcAft>
                <a:spcPts val="0"/>
              </a:spcAft>
              <a:buSzPts val="1800"/>
              <a:buChar char="🠶"/>
              <a:defRPr/>
            </a:lvl9pPr>
          </a:lstStyle>
          <a:p/>
        </p:txBody>
      </p:sp>
      <p:sp>
        <p:nvSpPr>
          <p:cNvPr id="132" name="Google Shape;132;p17"/>
          <p:cNvSpPr txBox="1"/>
          <p:nvPr>
            <p:ph idx="10" type="dt"/>
          </p:nvPr>
        </p:nvSpPr>
        <p:spPr>
          <a:xfrm>
            <a:off x="10361612" y="6130437"/>
            <a:ext cx="1146283" cy="370396"/>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 name="Google Shape;133;p17"/>
          <p:cNvSpPr txBox="1"/>
          <p:nvPr>
            <p:ph idx="11" type="ftr"/>
          </p:nvPr>
        </p:nvSpPr>
        <p:spPr>
          <a:xfrm>
            <a:off x="2589212" y="6135808"/>
            <a:ext cx="761999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 name="Google Shape;134;p17"/>
          <p:cNvSpPr/>
          <p:nvPr/>
        </p:nvSpPr>
        <p:spPr>
          <a:xfrm flipH="1" rot="10800000">
            <a:off x="-4189" y="714375"/>
            <a:ext cx="1588527" cy="507297"/>
          </a:xfrm>
          <a:custGeom>
            <a:rect b="b" l="l" r="r" t="t"/>
            <a:pathLst>
              <a:path extrusionOk="0" h="10000" w="9248">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17"/>
          <p:cNvSpPr txBox="1"/>
          <p:nvPr>
            <p:ph idx="12" type="sldNum"/>
          </p:nvPr>
        </p:nvSpPr>
        <p:spPr>
          <a:xfrm>
            <a:off x="531812" y="787782"/>
            <a:ext cx="7797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type="vertTitleAndTx">
  <p:cSld name="VERTICAL_TITLE_AND_VERTICAL_TEXT">
    <p:spTree>
      <p:nvGrpSpPr>
        <p:cNvPr id="136" name="Shape 136"/>
        <p:cNvGrpSpPr/>
        <p:nvPr/>
      </p:nvGrpSpPr>
      <p:grpSpPr>
        <a:xfrm>
          <a:off x="0" y="0"/>
          <a:ext cx="0" cy="0"/>
          <a:chOff x="0" y="0"/>
          <a:chExt cx="0" cy="0"/>
        </a:xfrm>
      </p:grpSpPr>
      <p:sp>
        <p:nvSpPr>
          <p:cNvPr id="137" name="Google Shape;137;p18"/>
          <p:cNvSpPr txBox="1"/>
          <p:nvPr>
            <p:ph type="title"/>
          </p:nvPr>
        </p:nvSpPr>
        <p:spPr>
          <a:xfrm rot="5400000">
            <a:off x="7756704" y="2165513"/>
            <a:ext cx="5283817" cy="220760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rgbClr val="168DBA"/>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 name="Google Shape;138;p18"/>
          <p:cNvSpPr txBox="1"/>
          <p:nvPr>
            <p:ph idx="1" type="body"/>
          </p:nvPr>
        </p:nvSpPr>
        <p:spPr>
          <a:xfrm rot="5400000">
            <a:off x="3185803" y="30814"/>
            <a:ext cx="5283817" cy="6477000"/>
          </a:xfrm>
          <a:prstGeom prst="rect">
            <a:avLst/>
          </a:prstGeom>
          <a:noFill/>
          <a:ln>
            <a:noFill/>
          </a:ln>
        </p:spPr>
        <p:txBody>
          <a:bodyPr anchorCtr="0" anchor="t" bIns="45700" lIns="91425" spcFirstLastPara="1" rIns="91425" wrap="square" tIns="45700">
            <a:noAutofit/>
          </a:bodyPr>
          <a:lstStyle>
            <a:lvl1pPr indent="-342900" lvl="0" marL="457200" algn="l">
              <a:spcBef>
                <a:spcPts val="1000"/>
              </a:spcBef>
              <a:spcAft>
                <a:spcPts val="0"/>
              </a:spcAft>
              <a:buSzPts val="1800"/>
              <a:buChar char="🠶"/>
              <a:defRPr/>
            </a:lvl1pPr>
            <a:lvl2pPr indent="-342900" lvl="1" marL="914400" algn="l">
              <a:spcBef>
                <a:spcPts val="1000"/>
              </a:spcBef>
              <a:spcAft>
                <a:spcPts val="0"/>
              </a:spcAft>
              <a:buSzPts val="1800"/>
              <a:buChar char="🠶"/>
              <a:defRPr/>
            </a:lvl2pPr>
            <a:lvl3pPr indent="-342900" lvl="2" marL="1371600" algn="l">
              <a:spcBef>
                <a:spcPts val="1000"/>
              </a:spcBef>
              <a:spcAft>
                <a:spcPts val="0"/>
              </a:spcAft>
              <a:buSzPts val="1800"/>
              <a:buChar char="🠶"/>
              <a:defRPr/>
            </a:lvl3pPr>
            <a:lvl4pPr indent="-342900" lvl="3" marL="1828800" algn="l">
              <a:spcBef>
                <a:spcPts val="1000"/>
              </a:spcBef>
              <a:spcAft>
                <a:spcPts val="0"/>
              </a:spcAft>
              <a:buSzPts val="1800"/>
              <a:buChar char="🠶"/>
              <a:defRPr/>
            </a:lvl4pPr>
            <a:lvl5pPr indent="-342900" lvl="4" marL="2286000" algn="l">
              <a:spcBef>
                <a:spcPts val="1000"/>
              </a:spcBef>
              <a:spcAft>
                <a:spcPts val="0"/>
              </a:spcAft>
              <a:buSzPts val="1800"/>
              <a:buChar char="🠶"/>
              <a:defRPr/>
            </a:lvl5pPr>
            <a:lvl6pPr indent="-342900" lvl="5" marL="2743200" algn="l">
              <a:spcBef>
                <a:spcPts val="1000"/>
              </a:spcBef>
              <a:spcAft>
                <a:spcPts val="0"/>
              </a:spcAft>
              <a:buSzPts val="1800"/>
              <a:buChar char="🠶"/>
              <a:defRPr/>
            </a:lvl6pPr>
            <a:lvl7pPr indent="-342900" lvl="6" marL="3200400" algn="l">
              <a:spcBef>
                <a:spcPts val="1000"/>
              </a:spcBef>
              <a:spcAft>
                <a:spcPts val="0"/>
              </a:spcAft>
              <a:buSzPts val="1800"/>
              <a:buChar char="🠶"/>
              <a:defRPr/>
            </a:lvl7pPr>
            <a:lvl8pPr indent="-342900" lvl="7" marL="3657600" algn="l">
              <a:spcBef>
                <a:spcPts val="1000"/>
              </a:spcBef>
              <a:spcAft>
                <a:spcPts val="0"/>
              </a:spcAft>
              <a:buSzPts val="1800"/>
              <a:buChar char="🠶"/>
              <a:defRPr/>
            </a:lvl8pPr>
            <a:lvl9pPr indent="-342900" lvl="8" marL="4114800" algn="l">
              <a:spcBef>
                <a:spcPts val="1000"/>
              </a:spcBef>
              <a:spcAft>
                <a:spcPts val="0"/>
              </a:spcAft>
              <a:buSzPts val="1800"/>
              <a:buChar char="🠶"/>
              <a:defRPr/>
            </a:lvl9pPr>
          </a:lstStyle>
          <a:p/>
        </p:txBody>
      </p:sp>
      <p:sp>
        <p:nvSpPr>
          <p:cNvPr id="139" name="Google Shape;139;p18"/>
          <p:cNvSpPr txBox="1"/>
          <p:nvPr>
            <p:ph idx="10" type="dt"/>
          </p:nvPr>
        </p:nvSpPr>
        <p:spPr>
          <a:xfrm>
            <a:off x="10361612" y="6130437"/>
            <a:ext cx="1146283" cy="370396"/>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 name="Google Shape;140;p18"/>
          <p:cNvSpPr txBox="1"/>
          <p:nvPr>
            <p:ph idx="11" type="ftr"/>
          </p:nvPr>
        </p:nvSpPr>
        <p:spPr>
          <a:xfrm>
            <a:off x="2589212" y="6135808"/>
            <a:ext cx="761999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 name="Google Shape;141;p18"/>
          <p:cNvSpPr/>
          <p:nvPr/>
        </p:nvSpPr>
        <p:spPr>
          <a:xfrm flipH="1" rot="10800000">
            <a:off x="-4189" y="714375"/>
            <a:ext cx="1588527" cy="507297"/>
          </a:xfrm>
          <a:custGeom>
            <a:rect b="b" l="l" r="r" t="t"/>
            <a:pathLst>
              <a:path extrusionOk="0" h="10000" w="9248">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8"/>
          <p:cNvSpPr txBox="1"/>
          <p:nvPr>
            <p:ph idx="12" type="sldNum"/>
          </p:nvPr>
        </p:nvSpPr>
        <p:spPr>
          <a:xfrm>
            <a:off x="531812" y="787782"/>
            <a:ext cx="7797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23" name="Shape 23"/>
        <p:cNvGrpSpPr/>
        <p:nvPr/>
      </p:nvGrpSpPr>
      <p:grpSpPr>
        <a:xfrm>
          <a:off x="0" y="0"/>
          <a:ext cx="0" cy="0"/>
          <a:chOff x="0" y="0"/>
          <a:chExt cx="0" cy="0"/>
        </a:xfrm>
      </p:grpSpPr>
      <p:sp>
        <p:nvSpPr>
          <p:cNvPr id="24" name="Google Shape;24;p3"/>
          <p:cNvSpPr txBox="1"/>
          <p:nvPr>
            <p:ph type="title"/>
          </p:nvPr>
        </p:nvSpPr>
        <p:spPr>
          <a:xfrm>
            <a:off x="2592925" y="624110"/>
            <a:ext cx="8911687" cy="128089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rgbClr val="168DBA"/>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 type="body"/>
          </p:nvPr>
        </p:nvSpPr>
        <p:spPr>
          <a:xfrm>
            <a:off x="2589212" y="2133600"/>
            <a:ext cx="8915400" cy="3777622"/>
          </a:xfrm>
          <a:prstGeom prst="rect">
            <a:avLst/>
          </a:prstGeom>
          <a:noFill/>
          <a:ln>
            <a:noFill/>
          </a:ln>
        </p:spPr>
        <p:txBody>
          <a:bodyPr anchorCtr="0" anchor="t" bIns="45700" lIns="91425" spcFirstLastPara="1" rIns="91425" wrap="square" tIns="45700">
            <a:noAutofit/>
          </a:bodyPr>
          <a:lstStyle>
            <a:lvl1pPr indent="-342900" lvl="0" marL="457200" algn="l">
              <a:spcBef>
                <a:spcPts val="1000"/>
              </a:spcBef>
              <a:spcAft>
                <a:spcPts val="0"/>
              </a:spcAft>
              <a:buSzPts val="1800"/>
              <a:buChar char="🠶"/>
              <a:defRPr/>
            </a:lvl1pPr>
            <a:lvl2pPr indent="-342900" lvl="1" marL="914400" algn="l">
              <a:spcBef>
                <a:spcPts val="1000"/>
              </a:spcBef>
              <a:spcAft>
                <a:spcPts val="0"/>
              </a:spcAft>
              <a:buSzPts val="1800"/>
              <a:buChar char="🠶"/>
              <a:defRPr/>
            </a:lvl2pPr>
            <a:lvl3pPr indent="-342900" lvl="2" marL="1371600" algn="l">
              <a:spcBef>
                <a:spcPts val="1000"/>
              </a:spcBef>
              <a:spcAft>
                <a:spcPts val="0"/>
              </a:spcAft>
              <a:buSzPts val="1800"/>
              <a:buChar char="🠶"/>
              <a:defRPr/>
            </a:lvl3pPr>
            <a:lvl4pPr indent="-342900" lvl="3" marL="1828800" algn="l">
              <a:spcBef>
                <a:spcPts val="1000"/>
              </a:spcBef>
              <a:spcAft>
                <a:spcPts val="0"/>
              </a:spcAft>
              <a:buSzPts val="1800"/>
              <a:buChar char="🠶"/>
              <a:defRPr/>
            </a:lvl4pPr>
            <a:lvl5pPr indent="-342900" lvl="4" marL="2286000" algn="l">
              <a:spcBef>
                <a:spcPts val="1000"/>
              </a:spcBef>
              <a:spcAft>
                <a:spcPts val="0"/>
              </a:spcAft>
              <a:buSzPts val="1800"/>
              <a:buChar char="🠶"/>
              <a:defRPr/>
            </a:lvl5pPr>
            <a:lvl6pPr indent="-342900" lvl="5" marL="2743200" algn="l">
              <a:spcBef>
                <a:spcPts val="1000"/>
              </a:spcBef>
              <a:spcAft>
                <a:spcPts val="0"/>
              </a:spcAft>
              <a:buSzPts val="1800"/>
              <a:buChar char="🠶"/>
              <a:defRPr/>
            </a:lvl6pPr>
            <a:lvl7pPr indent="-342900" lvl="6" marL="3200400" algn="l">
              <a:spcBef>
                <a:spcPts val="1000"/>
              </a:spcBef>
              <a:spcAft>
                <a:spcPts val="0"/>
              </a:spcAft>
              <a:buSzPts val="1800"/>
              <a:buChar char="🠶"/>
              <a:defRPr/>
            </a:lvl7pPr>
            <a:lvl8pPr indent="-342900" lvl="7" marL="3657600" algn="l">
              <a:spcBef>
                <a:spcPts val="1000"/>
              </a:spcBef>
              <a:spcAft>
                <a:spcPts val="0"/>
              </a:spcAft>
              <a:buSzPts val="1800"/>
              <a:buChar char="🠶"/>
              <a:defRPr/>
            </a:lvl8pPr>
            <a:lvl9pPr indent="-342900" lvl="8" marL="4114800" algn="l">
              <a:spcBef>
                <a:spcPts val="1000"/>
              </a:spcBef>
              <a:spcAft>
                <a:spcPts val="0"/>
              </a:spcAft>
              <a:buSzPts val="1800"/>
              <a:buChar char="🠶"/>
              <a:defRPr/>
            </a:lvl9pPr>
          </a:lstStyle>
          <a:p/>
        </p:txBody>
      </p:sp>
      <p:sp>
        <p:nvSpPr>
          <p:cNvPr id="26" name="Google Shape;26;p3"/>
          <p:cNvSpPr txBox="1"/>
          <p:nvPr>
            <p:ph idx="10" type="dt"/>
          </p:nvPr>
        </p:nvSpPr>
        <p:spPr>
          <a:xfrm>
            <a:off x="10361612" y="6130437"/>
            <a:ext cx="1146283" cy="370396"/>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 name="Google Shape;27;p3"/>
          <p:cNvSpPr txBox="1"/>
          <p:nvPr>
            <p:ph idx="11" type="ftr"/>
          </p:nvPr>
        </p:nvSpPr>
        <p:spPr>
          <a:xfrm>
            <a:off x="2589212" y="6135808"/>
            <a:ext cx="761999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 name="Google Shape;28;p3"/>
          <p:cNvSpPr/>
          <p:nvPr/>
        </p:nvSpPr>
        <p:spPr>
          <a:xfrm flipH="1" rot="10800000">
            <a:off x="0" y="550703"/>
            <a:ext cx="1588527" cy="507297"/>
          </a:xfrm>
          <a:custGeom>
            <a:rect b="b" l="l" r="r" t="t"/>
            <a:pathLst>
              <a:path extrusionOk="0" h="10000" w="9248">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txBox="1"/>
          <p:nvPr>
            <p:ph idx="12" type="sldNum"/>
          </p:nvPr>
        </p:nvSpPr>
        <p:spPr>
          <a:xfrm>
            <a:off x="536001" y="624110"/>
            <a:ext cx="7797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Title and Content">
  <p:cSld name="1_Title and Content">
    <p:spTree>
      <p:nvGrpSpPr>
        <p:cNvPr id="30" name="Shape 30"/>
        <p:cNvGrpSpPr/>
        <p:nvPr/>
      </p:nvGrpSpPr>
      <p:grpSpPr>
        <a:xfrm>
          <a:off x="0" y="0"/>
          <a:ext cx="0" cy="0"/>
          <a:chOff x="0" y="0"/>
          <a:chExt cx="0" cy="0"/>
        </a:xfrm>
      </p:grpSpPr>
      <p:sp>
        <p:nvSpPr>
          <p:cNvPr id="31" name="Google Shape;31;p4"/>
          <p:cNvSpPr txBox="1"/>
          <p:nvPr>
            <p:ph type="title"/>
          </p:nvPr>
        </p:nvSpPr>
        <p:spPr>
          <a:xfrm>
            <a:off x="2592925" y="624110"/>
            <a:ext cx="8911687" cy="128089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rgbClr val="168DBA"/>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
          <p:cNvSpPr txBox="1"/>
          <p:nvPr>
            <p:ph idx="1" type="body"/>
          </p:nvPr>
        </p:nvSpPr>
        <p:spPr>
          <a:xfrm>
            <a:off x="2589212" y="2133600"/>
            <a:ext cx="8915400" cy="3777622"/>
          </a:xfrm>
          <a:prstGeom prst="rect">
            <a:avLst/>
          </a:prstGeom>
          <a:noFill/>
          <a:ln>
            <a:noFill/>
          </a:ln>
        </p:spPr>
        <p:txBody>
          <a:bodyPr anchorCtr="0" anchor="t" bIns="45700" lIns="91425" spcFirstLastPara="1" rIns="91425" wrap="square" tIns="45700">
            <a:noAutofit/>
          </a:bodyPr>
          <a:lstStyle>
            <a:lvl1pPr indent="-342900" lvl="0" marL="457200" algn="l">
              <a:spcBef>
                <a:spcPts val="1000"/>
              </a:spcBef>
              <a:spcAft>
                <a:spcPts val="0"/>
              </a:spcAft>
              <a:buSzPts val="1800"/>
              <a:buChar char="🠶"/>
              <a:defRPr/>
            </a:lvl1pPr>
            <a:lvl2pPr indent="-342900" lvl="1" marL="914400" algn="l">
              <a:spcBef>
                <a:spcPts val="1000"/>
              </a:spcBef>
              <a:spcAft>
                <a:spcPts val="0"/>
              </a:spcAft>
              <a:buSzPts val="1800"/>
              <a:buChar char="🠶"/>
              <a:defRPr/>
            </a:lvl2pPr>
            <a:lvl3pPr indent="-342900" lvl="2" marL="1371600" algn="l">
              <a:spcBef>
                <a:spcPts val="1000"/>
              </a:spcBef>
              <a:spcAft>
                <a:spcPts val="0"/>
              </a:spcAft>
              <a:buSzPts val="1800"/>
              <a:buChar char="🠶"/>
              <a:defRPr/>
            </a:lvl3pPr>
            <a:lvl4pPr indent="-342900" lvl="3" marL="1828800" algn="l">
              <a:spcBef>
                <a:spcPts val="1000"/>
              </a:spcBef>
              <a:spcAft>
                <a:spcPts val="0"/>
              </a:spcAft>
              <a:buSzPts val="1800"/>
              <a:buChar char="🠶"/>
              <a:defRPr/>
            </a:lvl4pPr>
            <a:lvl5pPr indent="-342900" lvl="4" marL="2286000" algn="l">
              <a:spcBef>
                <a:spcPts val="1000"/>
              </a:spcBef>
              <a:spcAft>
                <a:spcPts val="0"/>
              </a:spcAft>
              <a:buSzPts val="1800"/>
              <a:buChar char="🠶"/>
              <a:defRPr/>
            </a:lvl5pPr>
            <a:lvl6pPr indent="-342900" lvl="5" marL="2743200" algn="l">
              <a:spcBef>
                <a:spcPts val="1000"/>
              </a:spcBef>
              <a:spcAft>
                <a:spcPts val="0"/>
              </a:spcAft>
              <a:buSzPts val="1800"/>
              <a:buChar char="🠶"/>
              <a:defRPr/>
            </a:lvl6pPr>
            <a:lvl7pPr indent="-342900" lvl="6" marL="3200400" algn="l">
              <a:spcBef>
                <a:spcPts val="1000"/>
              </a:spcBef>
              <a:spcAft>
                <a:spcPts val="0"/>
              </a:spcAft>
              <a:buSzPts val="1800"/>
              <a:buChar char="🠶"/>
              <a:defRPr/>
            </a:lvl7pPr>
            <a:lvl8pPr indent="-342900" lvl="7" marL="3657600" algn="l">
              <a:spcBef>
                <a:spcPts val="1000"/>
              </a:spcBef>
              <a:spcAft>
                <a:spcPts val="0"/>
              </a:spcAft>
              <a:buSzPts val="1800"/>
              <a:buChar char="🠶"/>
              <a:defRPr/>
            </a:lvl8pPr>
            <a:lvl9pPr indent="-342900" lvl="8" marL="4114800" algn="l">
              <a:spcBef>
                <a:spcPts val="1000"/>
              </a:spcBef>
              <a:spcAft>
                <a:spcPts val="0"/>
              </a:spcAft>
              <a:buSzPts val="1800"/>
              <a:buChar char="🠶"/>
              <a:defRPr/>
            </a:lvl9pPr>
          </a:lstStyle>
          <a:p/>
        </p:txBody>
      </p:sp>
      <p:sp>
        <p:nvSpPr>
          <p:cNvPr id="33" name="Google Shape;33;p4"/>
          <p:cNvSpPr txBox="1"/>
          <p:nvPr>
            <p:ph idx="10" type="dt"/>
          </p:nvPr>
        </p:nvSpPr>
        <p:spPr>
          <a:xfrm>
            <a:off x="10361612" y="6130437"/>
            <a:ext cx="1146283" cy="370396"/>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 name="Google Shape;34;p4"/>
          <p:cNvSpPr txBox="1"/>
          <p:nvPr>
            <p:ph idx="11" type="ftr"/>
          </p:nvPr>
        </p:nvSpPr>
        <p:spPr>
          <a:xfrm>
            <a:off x="2589212" y="6135808"/>
            <a:ext cx="761999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35" name="Shape 35"/>
        <p:cNvGrpSpPr/>
        <p:nvPr/>
      </p:nvGrpSpPr>
      <p:grpSpPr>
        <a:xfrm>
          <a:off x="0" y="0"/>
          <a:ext cx="0" cy="0"/>
          <a:chOff x="0" y="0"/>
          <a:chExt cx="0" cy="0"/>
        </a:xfrm>
      </p:grpSpPr>
      <p:sp>
        <p:nvSpPr>
          <p:cNvPr id="36" name="Google Shape;36;p5"/>
          <p:cNvSpPr txBox="1"/>
          <p:nvPr>
            <p:ph type="title"/>
          </p:nvPr>
        </p:nvSpPr>
        <p:spPr>
          <a:xfrm>
            <a:off x="2589212" y="2058750"/>
            <a:ext cx="8915399" cy="14688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rgbClr val="168DBA"/>
              </a:buClr>
              <a:buSzPts val="4000"/>
              <a:buFont typeface="Century Gothic"/>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 name="Google Shape;37;p5"/>
          <p:cNvSpPr txBox="1"/>
          <p:nvPr>
            <p:ph idx="1" type="body"/>
          </p:nvPr>
        </p:nvSpPr>
        <p:spPr>
          <a:xfrm>
            <a:off x="2589212" y="3530129"/>
            <a:ext cx="8915399" cy="860400"/>
          </a:xfrm>
          <a:prstGeom prst="rect">
            <a:avLst/>
          </a:prstGeom>
          <a:noFill/>
          <a:ln>
            <a:noFill/>
          </a:ln>
        </p:spPr>
        <p:txBody>
          <a:bodyPr anchorCtr="0" anchor="t" bIns="45700" lIns="91425" spcFirstLastPara="1" rIns="91425" wrap="square" tIns="45700">
            <a:noAutofit/>
          </a:bodyPr>
          <a:lstStyle>
            <a:lvl1pPr indent="-228600" lvl="0" marL="457200" algn="l">
              <a:spcBef>
                <a:spcPts val="1000"/>
              </a:spcBef>
              <a:spcAft>
                <a:spcPts val="0"/>
              </a:spcAft>
              <a:buSzPts val="2000"/>
              <a:buNone/>
              <a:defRPr sz="2000">
                <a:solidFill>
                  <a:srgbClr val="595959"/>
                </a:solidFill>
              </a:defRPr>
            </a:lvl1pPr>
            <a:lvl2pPr indent="-228600" lvl="1" marL="914400" algn="l">
              <a:spcBef>
                <a:spcPts val="1000"/>
              </a:spcBef>
              <a:spcAft>
                <a:spcPts val="0"/>
              </a:spcAft>
              <a:buSzPts val="1800"/>
              <a:buNone/>
              <a:defRPr sz="1800">
                <a:solidFill>
                  <a:srgbClr val="888888"/>
                </a:solidFill>
              </a:defRPr>
            </a:lvl2pPr>
            <a:lvl3pPr indent="-228600" lvl="2" marL="1371600" algn="l">
              <a:spcBef>
                <a:spcPts val="1000"/>
              </a:spcBef>
              <a:spcAft>
                <a:spcPts val="0"/>
              </a:spcAft>
              <a:buSzPts val="1600"/>
              <a:buNone/>
              <a:defRPr sz="1600">
                <a:solidFill>
                  <a:srgbClr val="888888"/>
                </a:solidFill>
              </a:defRPr>
            </a:lvl3pPr>
            <a:lvl4pPr indent="-228600" lvl="3" marL="1828800" algn="l">
              <a:spcBef>
                <a:spcPts val="1000"/>
              </a:spcBef>
              <a:spcAft>
                <a:spcPts val="0"/>
              </a:spcAft>
              <a:buSzPts val="1400"/>
              <a:buNone/>
              <a:defRPr sz="1400">
                <a:solidFill>
                  <a:srgbClr val="888888"/>
                </a:solidFill>
              </a:defRPr>
            </a:lvl4pPr>
            <a:lvl5pPr indent="-228600" lvl="4" marL="2286000" algn="l">
              <a:spcBef>
                <a:spcPts val="1000"/>
              </a:spcBef>
              <a:spcAft>
                <a:spcPts val="0"/>
              </a:spcAft>
              <a:buSzPts val="1400"/>
              <a:buNone/>
              <a:defRPr sz="1400">
                <a:solidFill>
                  <a:srgbClr val="888888"/>
                </a:solidFill>
              </a:defRPr>
            </a:lvl5pPr>
            <a:lvl6pPr indent="-228600" lvl="5" marL="2743200" algn="l">
              <a:spcBef>
                <a:spcPts val="1000"/>
              </a:spcBef>
              <a:spcAft>
                <a:spcPts val="0"/>
              </a:spcAft>
              <a:buSzPts val="1400"/>
              <a:buNone/>
              <a:defRPr sz="1400">
                <a:solidFill>
                  <a:srgbClr val="888888"/>
                </a:solidFill>
              </a:defRPr>
            </a:lvl6pPr>
            <a:lvl7pPr indent="-228600" lvl="6" marL="3200400" algn="l">
              <a:spcBef>
                <a:spcPts val="1000"/>
              </a:spcBef>
              <a:spcAft>
                <a:spcPts val="0"/>
              </a:spcAft>
              <a:buSzPts val="1400"/>
              <a:buNone/>
              <a:defRPr sz="1400">
                <a:solidFill>
                  <a:srgbClr val="888888"/>
                </a:solidFill>
              </a:defRPr>
            </a:lvl7pPr>
            <a:lvl8pPr indent="-228600" lvl="7" marL="3657600" algn="l">
              <a:spcBef>
                <a:spcPts val="1000"/>
              </a:spcBef>
              <a:spcAft>
                <a:spcPts val="0"/>
              </a:spcAft>
              <a:buSzPts val="1400"/>
              <a:buNone/>
              <a:defRPr sz="1400">
                <a:solidFill>
                  <a:srgbClr val="888888"/>
                </a:solidFill>
              </a:defRPr>
            </a:lvl8pPr>
            <a:lvl9pPr indent="-228600" lvl="8" marL="4114800" algn="l">
              <a:spcBef>
                <a:spcPts val="1000"/>
              </a:spcBef>
              <a:spcAft>
                <a:spcPts val="0"/>
              </a:spcAft>
              <a:buSzPts val="1400"/>
              <a:buNone/>
              <a:defRPr sz="1400">
                <a:solidFill>
                  <a:srgbClr val="888888"/>
                </a:solidFill>
              </a:defRPr>
            </a:lvl9pPr>
          </a:lstStyle>
          <a:p/>
        </p:txBody>
      </p:sp>
      <p:sp>
        <p:nvSpPr>
          <p:cNvPr id="38" name="Google Shape;38;p5"/>
          <p:cNvSpPr txBox="1"/>
          <p:nvPr>
            <p:ph idx="10" type="dt"/>
          </p:nvPr>
        </p:nvSpPr>
        <p:spPr>
          <a:xfrm>
            <a:off x="10361612" y="6130437"/>
            <a:ext cx="1146283" cy="370396"/>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txBox="1"/>
          <p:nvPr>
            <p:ph idx="11" type="ftr"/>
          </p:nvPr>
        </p:nvSpPr>
        <p:spPr>
          <a:xfrm>
            <a:off x="2589212" y="6135808"/>
            <a:ext cx="761999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 name="Google Shape;40;p5"/>
          <p:cNvSpPr/>
          <p:nvPr/>
        </p:nvSpPr>
        <p:spPr>
          <a:xfrm flipH="1" rot="10800000">
            <a:off x="-4189" y="3178175"/>
            <a:ext cx="1588527" cy="507297"/>
          </a:xfrm>
          <a:custGeom>
            <a:rect b="b" l="l" r="r" t="t"/>
            <a:pathLst>
              <a:path extrusionOk="0" h="10000" w="9248">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5"/>
          <p:cNvSpPr txBox="1"/>
          <p:nvPr>
            <p:ph idx="12" type="sldNum"/>
          </p:nvPr>
        </p:nvSpPr>
        <p:spPr>
          <a:xfrm>
            <a:off x="531812" y="3244139"/>
            <a:ext cx="7797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42" name="Shape 42"/>
        <p:cNvGrpSpPr/>
        <p:nvPr/>
      </p:nvGrpSpPr>
      <p:grpSpPr>
        <a:xfrm>
          <a:off x="0" y="0"/>
          <a:ext cx="0" cy="0"/>
          <a:chOff x="0" y="0"/>
          <a:chExt cx="0" cy="0"/>
        </a:xfrm>
      </p:grpSpPr>
      <p:sp>
        <p:nvSpPr>
          <p:cNvPr id="43" name="Google Shape;43;p6"/>
          <p:cNvSpPr txBox="1"/>
          <p:nvPr>
            <p:ph type="title"/>
          </p:nvPr>
        </p:nvSpPr>
        <p:spPr>
          <a:xfrm>
            <a:off x="2592924" y="624110"/>
            <a:ext cx="8911687" cy="128089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rgbClr val="168DBA"/>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 name="Google Shape;44;p6"/>
          <p:cNvSpPr txBox="1"/>
          <p:nvPr>
            <p:ph idx="1" type="body"/>
          </p:nvPr>
        </p:nvSpPr>
        <p:spPr>
          <a:xfrm>
            <a:off x="2589212" y="2133600"/>
            <a:ext cx="4313864" cy="3777622"/>
          </a:xfrm>
          <a:prstGeom prst="rect">
            <a:avLst/>
          </a:prstGeom>
          <a:noFill/>
          <a:ln>
            <a:noFill/>
          </a:ln>
        </p:spPr>
        <p:txBody>
          <a:bodyPr anchorCtr="0" anchor="t" bIns="45700" lIns="91425" spcFirstLastPara="1" rIns="91425" wrap="square" tIns="45700">
            <a:noAutofit/>
          </a:bodyPr>
          <a:lstStyle>
            <a:lvl1pPr indent="-342900" lvl="0" marL="457200" algn="l">
              <a:spcBef>
                <a:spcPts val="1000"/>
              </a:spcBef>
              <a:spcAft>
                <a:spcPts val="0"/>
              </a:spcAft>
              <a:buSzPts val="1800"/>
              <a:buChar char="🠶"/>
              <a:defRPr/>
            </a:lvl1pPr>
            <a:lvl2pPr indent="-342900" lvl="1" marL="914400" algn="l">
              <a:spcBef>
                <a:spcPts val="1000"/>
              </a:spcBef>
              <a:spcAft>
                <a:spcPts val="0"/>
              </a:spcAft>
              <a:buSzPts val="1800"/>
              <a:buChar char="🠶"/>
              <a:defRPr/>
            </a:lvl2pPr>
            <a:lvl3pPr indent="-342900" lvl="2" marL="1371600" algn="l">
              <a:spcBef>
                <a:spcPts val="1000"/>
              </a:spcBef>
              <a:spcAft>
                <a:spcPts val="0"/>
              </a:spcAft>
              <a:buSzPts val="1800"/>
              <a:buChar char="🠶"/>
              <a:defRPr/>
            </a:lvl3pPr>
            <a:lvl4pPr indent="-342900" lvl="3" marL="1828800" algn="l">
              <a:spcBef>
                <a:spcPts val="1000"/>
              </a:spcBef>
              <a:spcAft>
                <a:spcPts val="0"/>
              </a:spcAft>
              <a:buSzPts val="1800"/>
              <a:buChar char="🠶"/>
              <a:defRPr/>
            </a:lvl4pPr>
            <a:lvl5pPr indent="-342900" lvl="4" marL="2286000" algn="l">
              <a:spcBef>
                <a:spcPts val="1000"/>
              </a:spcBef>
              <a:spcAft>
                <a:spcPts val="0"/>
              </a:spcAft>
              <a:buSzPts val="1800"/>
              <a:buChar char="🠶"/>
              <a:defRPr/>
            </a:lvl5pPr>
            <a:lvl6pPr indent="-342900" lvl="5" marL="2743200" algn="l">
              <a:spcBef>
                <a:spcPts val="1000"/>
              </a:spcBef>
              <a:spcAft>
                <a:spcPts val="0"/>
              </a:spcAft>
              <a:buSzPts val="1800"/>
              <a:buChar char="🠶"/>
              <a:defRPr/>
            </a:lvl6pPr>
            <a:lvl7pPr indent="-342900" lvl="6" marL="3200400" algn="l">
              <a:spcBef>
                <a:spcPts val="1000"/>
              </a:spcBef>
              <a:spcAft>
                <a:spcPts val="0"/>
              </a:spcAft>
              <a:buSzPts val="1800"/>
              <a:buChar char="🠶"/>
              <a:defRPr/>
            </a:lvl7pPr>
            <a:lvl8pPr indent="-342900" lvl="7" marL="3657600" algn="l">
              <a:spcBef>
                <a:spcPts val="1000"/>
              </a:spcBef>
              <a:spcAft>
                <a:spcPts val="0"/>
              </a:spcAft>
              <a:buSzPts val="1800"/>
              <a:buChar char="🠶"/>
              <a:defRPr/>
            </a:lvl8pPr>
            <a:lvl9pPr indent="-342900" lvl="8" marL="4114800" algn="l">
              <a:spcBef>
                <a:spcPts val="1000"/>
              </a:spcBef>
              <a:spcAft>
                <a:spcPts val="0"/>
              </a:spcAft>
              <a:buSzPts val="1800"/>
              <a:buChar char="🠶"/>
              <a:defRPr/>
            </a:lvl9pPr>
          </a:lstStyle>
          <a:p/>
        </p:txBody>
      </p:sp>
      <p:sp>
        <p:nvSpPr>
          <p:cNvPr id="45" name="Google Shape;45;p6"/>
          <p:cNvSpPr txBox="1"/>
          <p:nvPr>
            <p:ph idx="2" type="body"/>
          </p:nvPr>
        </p:nvSpPr>
        <p:spPr>
          <a:xfrm>
            <a:off x="7190747" y="2126222"/>
            <a:ext cx="4313864" cy="3777622"/>
          </a:xfrm>
          <a:prstGeom prst="rect">
            <a:avLst/>
          </a:prstGeom>
          <a:noFill/>
          <a:ln>
            <a:noFill/>
          </a:ln>
        </p:spPr>
        <p:txBody>
          <a:bodyPr anchorCtr="0" anchor="t" bIns="45700" lIns="91425" spcFirstLastPara="1" rIns="91425" wrap="square" tIns="45700">
            <a:noAutofit/>
          </a:bodyPr>
          <a:lstStyle>
            <a:lvl1pPr indent="-342900" lvl="0" marL="457200" algn="l">
              <a:spcBef>
                <a:spcPts val="1000"/>
              </a:spcBef>
              <a:spcAft>
                <a:spcPts val="0"/>
              </a:spcAft>
              <a:buSzPts val="1800"/>
              <a:buChar char="🠶"/>
              <a:defRPr/>
            </a:lvl1pPr>
            <a:lvl2pPr indent="-342900" lvl="1" marL="914400" algn="l">
              <a:spcBef>
                <a:spcPts val="1000"/>
              </a:spcBef>
              <a:spcAft>
                <a:spcPts val="0"/>
              </a:spcAft>
              <a:buSzPts val="1800"/>
              <a:buChar char="🠶"/>
              <a:defRPr/>
            </a:lvl2pPr>
            <a:lvl3pPr indent="-342900" lvl="2" marL="1371600" algn="l">
              <a:spcBef>
                <a:spcPts val="1000"/>
              </a:spcBef>
              <a:spcAft>
                <a:spcPts val="0"/>
              </a:spcAft>
              <a:buSzPts val="1800"/>
              <a:buChar char="🠶"/>
              <a:defRPr/>
            </a:lvl3pPr>
            <a:lvl4pPr indent="-342900" lvl="3" marL="1828800" algn="l">
              <a:spcBef>
                <a:spcPts val="1000"/>
              </a:spcBef>
              <a:spcAft>
                <a:spcPts val="0"/>
              </a:spcAft>
              <a:buSzPts val="1800"/>
              <a:buChar char="🠶"/>
              <a:defRPr/>
            </a:lvl4pPr>
            <a:lvl5pPr indent="-342900" lvl="4" marL="2286000" algn="l">
              <a:spcBef>
                <a:spcPts val="1000"/>
              </a:spcBef>
              <a:spcAft>
                <a:spcPts val="0"/>
              </a:spcAft>
              <a:buSzPts val="1800"/>
              <a:buChar char="🠶"/>
              <a:defRPr/>
            </a:lvl5pPr>
            <a:lvl6pPr indent="-342900" lvl="5" marL="2743200" algn="l">
              <a:spcBef>
                <a:spcPts val="1000"/>
              </a:spcBef>
              <a:spcAft>
                <a:spcPts val="0"/>
              </a:spcAft>
              <a:buSzPts val="1800"/>
              <a:buChar char="🠶"/>
              <a:defRPr/>
            </a:lvl6pPr>
            <a:lvl7pPr indent="-342900" lvl="6" marL="3200400" algn="l">
              <a:spcBef>
                <a:spcPts val="1000"/>
              </a:spcBef>
              <a:spcAft>
                <a:spcPts val="0"/>
              </a:spcAft>
              <a:buSzPts val="1800"/>
              <a:buChar char="🠶"/>
              <a:defRPr/>
            </a:lvl7pPr>
            <a:lvl8pPr indent="-342900" lvl="7" marL="3657600" algn="l">
              <a:spcBef>
                <a:spcPts val="1000"/>
              </a:spcBef>
              <a:spcAft>
                <a:spcPts val="0"/>
              </a:spcAft>
              <a:buSzPts val="1800"/>
              <a:buChar char="🠶"/>
              <a:defRPr/>
            </a:lvl8pPr>
            <a:lvl9pPr indent="-342900" lvl="8" marL="4114800" algn="l">
              <a:spcBef>
                <a:spcPts val="1000"/>
              </a:spcBef>
              <a:spcAft>
                <a:spcPts val="0"/>
              </a:spcAft>
              <a:buSzPts val="1800"/>
              <a:buChar char="🠶"/>
              <a:defRPr/>
            </a:lvl9pPr>
          </a:lstStyle>
          <a:p/>
        </p:txBody>
      </p:sp>
      <p:sp>
        <p:nvSpPr>
          <p:cNvPr id="46" name="Google Shape;46;p6"/>
          <p:cNvSpPr txBox="1"/>
          <p:nvPr>
            <p:ph idx="10" type="dt"/>
          </p:nvPr>
        </p:nvSpPr>
        <p:spPr>
          <a:xfrm>
            <a:off x="10361612" y="6130437"/>
            <a:ext cx="1146283" cy="370396"/>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
          <p:cNvSpPr txBox="1"/>
          <p:nvPr>
            <p:ph idx="11" type="ftr"/>
          </p:nvPr>
        </p:nvSpPr>
        <p:spPr>
          <a:xfrm>
            <a:off x="2589212" y="6135808"/>
            <a:ext cx="761999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6"/>
          <p:cNvSpPr/>
          <p:nvPr/>
        </p:nvSpPr>
        <p:spPr>
          <a:xfrm flipH="1" rot="10800000">
            <a:off x="-4189" y="714375"/>
            <a:ext cx="1588527" cy="507297"/>
          </a:xfrm>
          <a:custGeom>
            <a:rect b="b" l="l" r="r" t="t"/>
            <a:pathLst>
              <a:path extrusionOk="0" h="10000" w="9248">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6"/>
          <p:cNvSpPr txBox="1"/>
          <p:nvPr>
            <p:ph idx="12" type="sldNum"/>
          </p:nvPr>
        </p:nvSpPr>
        <p:spPr>
          <a:xfrm>
            <a:off x="531812" y="787782"/>
            <a:ext cx="7797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50" name="Shape 50"/>
        <p:cNvGrpSpPr/>
        <p:nvPr/>
      </p:nvGrpSpPr>
      <p:grpSpPr>
        <a:xfrm>
          <a:off x="0" y="0"/>
          <a:ext cx="0" cy="0"/>
          <a:chOff x="0" y="0"/>
          <a:chExt cx="0" cy="0"/>
        </a:xfrm>
      </p:grpSpPr>
      <p:sp>
        <p:nvSpPr>
          <p:cNvPr id="51" name="Google Shape;51;p7"/>
          <p:cNvSpPr txBox="1"/>
          <p:nvPr>
            <p:ph type="title"/>
          </p:nvPr>
        </p:nvSpPr>
        <p:spPr>
          <a:xfrm>
            <a:off x="2592924" y="624110"/>
            <a:ext cx="8911687" cy="128089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rgbClr val="168DBA"/>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 type="body"/>
          </p:nvPr>
        </p:nvSpPr>
        <p:spPr>
          <a:xfrm>
            <a:off x="2939373" y="1972703"/>
            <a:ext cx="3992732" cy="576262"/>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2400"/>
              <a:buNone/>
              <a:defRPr b="0" sz="2400"/>
            </a:lvl1pPr>
            <a:lvl2pPr indent="-228600" lvl="1" marL="914400" algn="l">
              <a:spcBef>
                <a:spcPts val="1000"/>
              </a:spcBef>
              <a:spcAft>
                <a:spcPts val="0"/>
              </a:spcAft>
              <a:buSzPts val="2000"/>
              <a:buNone/>
              <a:defRPr b="1" sz="2000"/>
            </a:lvl2pPr>
            <a:lvl3pPr indent="-228600" lvl="2" marL="1371600" algn="l">
              <a:spcBef>
                <a:spcPts val="1000"/>
              </a:spcBef>
              <a:spcAft>
                <a:spcPts val="0"/>
              </a:spcAft>
              <a:buSzPts val="1800"/>
              <a:buNone/>
              <a:defRPr b="1" sz="1800"/>
            </a:lvl3pPr>
            <a:lvl4pPr indent="-228600" lvl="3" marL="1828800" algn="l">
              <a:spcBef>
                <a:spcPts val="1000"/>
              </a:spcBef>
              <a:spcAft>
                <a:spcPts val="0"/>
              </a:spcAft>
              <a:buSzPts val="1600"/>
              <a:buNone/>
              <a:defRPr b="1" sz="1600"/>
            </a:lvl4pPr>
            <a:lvl5pPr indent="-228600" lvl="4" marL="2286000" algn="l">
              <a:spcBef>
                <a:spcPts val="1000"/>
              </a:spcBef>
              <a:spcAft>
                <a:spcPts val="0"/>
              </a:spcAft>
              <a:buSzPts val="1600"/>
              <a:buNone/>
              <a:defRPr b="1" sz="1600"/>
            </a:lvl5pPr>
            <a:lvl6pPr indent="-228600" lvl="5" marL="2743200" algn="l">
              <a:spcBef>
                <a:spcPts val="1000"/>
              </a:spcBef>
              <a:spcAft>
                <a:spcPts val="0"/>
              </a:spcAft>
              <a:buSzPts val="1600"/>
              <a:buNone/>
              <a:defRPr b="1" sz="1600"/>
            </a:lvl6pPr>
            <a:lvl7pPr indent="-228600" lvl="6" marL="3200400" algn="l">
              <a:spcBef>
                <a:spcPts val="1000"/>
              </a:spcBef>
              <a:spcAft>
                <a:spcPts val="0"/>
              </a:spcAft>
              <a:buSzPts val="1600"/>
              <a:buNone/>
              <a:defRPr b="1" sz="1600"/>
            </a:lvl7pPr>
            <a:lvl8pPr indent="-228600" lvl="7" marL="3657600" algn="l">
              <a:spcBef>
                <a:spcPts val="1000"/>
              </a:spcBef>
              <a:spcAft>
                <a:spcPts val="0"/>
              </a:spcAft>
              <a:buSzPts val="1600"/>
              <a:buNone/>
              <a:defRPr b="1" sz="1600"/>
            </a:lvl8pPr>
            <a:lvl9pPr indent="-228600" lvl="8" marL="4114800" algn="l">
              <a:spcBef>
                <a:spcPts val="1000"/>
              </a:spcBef>
              <a:spcAft>
                <a:spcPts val="0"/>
              </a:spcAft>
              <a:buSzPts val="1600"/>
              <a:buNone/>
              <a:defRPr b="1" sz="1600"/>
            </a:lvl9pPr>
          </a:lstStyle>
          <a:p/>
        </p:txBody>
      </p:sp>
      <p:sp>
        <p:nvSpPr>
          <p:cNvPr id="53" name="Google Shape;53;p7"/>
          <p:cNvSpPr txBox="1"/>
          <p:nvPr>
            <p:ph idx="2" type="body"/>
          </p:nvPr>
        </p:nvSpPr>
        <p:spPr>
          <a:xfrm>
            <a:off x="2589212" y="2548966"/>
            <a:ext cx="4342893" cy="3354060"/>
          </a:xfrm>
          <a:prstGeom prst="rect">
            <a:avLst/>
          </a:prstGeom>
          <a:noFill/>
          <a:ln>
            <a:noFill/>
          </a:ln>
        </p:spPr>
        <p:txBody>
          <a:bodyPr anchorCtr="0" anchor="t" bIns="45700" lIns="91425" spcFirstLastPara="1" rIns="91425" wrap="square" tIns="45700">
            <a:noAutofit/>
          </a:bodyPr>
          <a:lstStyle>
            <a:lvl1pPr indent="-342900" lvl="0" marL="457200" algn="l">
              <a:spcBef>
                <a:spcPts val="1000"/>
              </a:spcBef>
              <a:spcAft>
                <a:spcPts val="0"/>
              </a:spcAft>
              <a:buSzPts val="1800"/>
              <a:buChar char="🠶"/>
              <a:defRPr/>
            </a:lvl1pPr>
            <a:lvl2pPr indent="-342900" lvl="1" marL="914400" algn="l">
              <a:spcBef>
                <a:spcPts val="1000"/>
              </a:spcBef>
              <a:spcAft>
                <a:spcPts val="0"/>
              </a:spcAft>
              <a:buSzPts val="1800"/>
              <a:buChar char="🠶"/>
              <a:defRPr/>
            </a:lvl2pPr>
            <a:lvl3pPr indent="-342900" lvl="2" marL="1371600" algn="l">
              <a:spcBef>
                <a:spcPts val="1000"/>
              </a:spcBef>
              <a:spcAft>
                <a:spcPts val="0"/>
              </a:spcAft>
              <a:buSzPts val="1800"/>
              <a:buChar char="🠶"/>
              <a:defRPr/>
            </a:lvl3pPr>
            <a:lvl4pPr indent="-342900" lvl="3" marL="1828800" algn="l">
              <a:spcBef>
                <a:spcPts val="1000"/>
              </a:spcBef>
              <a:spcAft>
                <a:spcPts val="0"/>
              </a:spcAft>
              <a:buSzPts val="1800"/>
              <a:buChar char="🠶"/>
              <a:defRPr/>
            </a:lvl4pPr>
            <a:lvl5pPr indent="-342900" lvl="4" marL="2286000" algn="l">
              <a:spcBef>
                <a:spcPts val="1000"/>
              </a:spcBef>
              <a:spcAft>
                <a:spcPts val="0"/>
              </a:spcAft>
              <a:buSzPts val="1800"/>
              <a:buChar char="🠶"/>
              <a:defRPr/>
            </a:lvl5pPr>
            <a:lvl6pPr indent="-342900" lvl="5" marL="2743200" algn="l">
              <a:spcBef>
                <a:spcPts val="1000"/>
              </a:spcBef>
              <a:spcAft>
                <a:spcPts val="0"/>
              </a:spcAft>
              <a:buSzPts val="1800"/>
              <a:buChar char="🠶"/>
              <a:defRPr/>
            </a:lvl6pPr>
            <a:lvl7pPr indent="-342900" lvl="6" marL="3200400" algn="l">
              <a:spcBef>
                <a:spcPts val="1000"/>
              </a:spcBef>
              <a:spcAft>
                <a:spcPts val="0"/>
              </a:spcAft>
              <a:buSzPts val="1800"/>
              <a:buChar char="🠶"/>
              <a:defRPr/>
            </a:lvl7pPr>
            <a:lvl8pPr indent="-342900" lvl="7" marL="3657600" algn="l">
              <a:spcBef>
                <a:spcPts val="1000"/>
              </a:spcBef>
              <a:spcAft>
                <a:spcPts val="0"/>
              </a:spcAft>
              <a:buSzPts val="1800"/>
              <a:buChar char="🠶"/>
              <a:defRPr/>
            </a:lvl8pPr>
            <a:lvl9pPr indent="-342900" lvl="8" marL="4114800" algn="l">
              <a:spcBef>
                <a:spcPts val="1000"/>
              </a:spcBef>
              <a:spcAft>
                <a:spcPts val="0"/>
              </a:spcAft>
              <a:buSzPts val="1800"/>
              <a:buChar char="🠶"/>
              <a:defRPr/>
            </a:lvl9pPr>
          </a:lstStyle>
          <a:p/>
        </p:txBody>
      </p:sp>
      <p:sp>
        <p:nvSpPr>
          <p:cNvPr id="54" name="Google Shape;54;p7"/>
          <p:cNvSpPr txBox="1"/>
          <p:nvPr>
            <p:ph idx="3" type="body"/>
          </p:nvPr>
        </p:nvSpPr>
        <p:spPr>
          <a:xfrm>
            <a:off x="7506629" y="1969475"/>
            <a:ext cx="3999001" cy="576262"/>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2400"/>
              <a:buNone/>
              <a:defRPr b="0" sz="2400"/>
            </a:lvl1pPr>
            <a:lvl2pPr indent="-228600" lvl="1" marL="914400" algn="l">
              <a:spcBef>
                <a:spcPts val="1000"/>
              </a:spcBef>
              <a:spcAft>
                <a:spcPts val="0"/>
              </a:spcAft>
              <a:buSzPts val="2000"/>
              <a:buNone/>
              <a:defRPr b="1" sz="2000"/>
            </a:lvl2pPr>
            <a:lvl3pPr indent="-228600" lvl="2" marL="1371600" algn="l">
              <a:spcBef>
                <a:spcPts val="1000"/>
              </a:spcBef>
              <a:spcAft>
                <a:spcPts val="0"/>
              </a:spcAft>
              <a:buSzPts val="1800"/>
              <a:buNone/>
              <a:defRPr b="1" sz="1800"/>
            </a:lvl3pPr>
            <a:lvl4pPr indent="-228600" lvl="3" marL="1828800" algn="l">
              <a:spcBef>
                <a:spcPts val="1000"/>
              </a:spcBef>
              <a:spcAft>
                <a:spcPts val="0"/>
              </a:spcAft>
              <a:buSzPts val="1600"/>
              <a:buNone/>
              <a:defRPr b="1" sz="1600"/>
            </a:lvl4pPr>
            <a:lvl5pPr indent="-228600" lvl="4" marL="2286000" algn="l">
              <a:spcBef>
                <a:spcPts val="1000"/>
              </a:spcBef>
              <a:spcAft>
                <a:spcPts val="0"/>
              </a:spcAft>
              <a:buSzPts val="1600"/>
              <a:buNone/>
              <a:defRPr b="1" sz="1600"/>
            </a:lvl5pPr>
            <a:lvl6pPr indent="-228600" lvl="5" marL="2743200" algn="l">
              <a:spcBef>
                <a:spcPts val="1000"/>
              </a:spcBef>
              <a:spcAft>
                <a:spcPts val="0"/>
              </a:spcAft>
              <a:buSzPts val="1600"/>
              <a:buNone/>
              <a:defRPr b="1" sz="1600"/>
            </a:lvl6pPr>
            <a:lvl7pPr indent="-228600" lvl="6" marL="3200400" algn="l">
              <a:spcBef>
                <a:spcPts val="1000"/>
              </a:spcBef>
              <a:spcAft>
                <a:spcPts val="0"/>
              </a:spcAft>
              <a:buSzPts val="1600"/>
              <a:buNone/>
              <a:defRPr b="1" sz="1600"/>
            </a:lvl7pPr>
            <a:lvl8pPr indent="-228600" lvl="7" marL="3657600" algn="l">
              <a:spcBef>
                <a:spcPts val="1000"/>
              </a:spcBef>
              <a:spcAft>
                <a:spcPts val="0"/>
              </a:spcAft>
              <a:buSzPts val="1600"/>
              <a:buNone/>
              <a:defRPr b="1" sz="1600"/>
            </a:lvl8pPr>
            <a:lvl9pPr indent="-228600" lvl="8" marL="4114800" algn="l">
              <a:spcBef>
                <a:spcPts val="1000"/>
              </a:spcBef>
              <a:spcAft>
                <a:spcPts val="0"/>
              </a:spcAft>
              <a:buSzPts val="1600"/>
              <a:buNone/>
              <a:defRPr b="1" sz="1600"/>
            </a:lvl9pPr>
          </a:lstStyle>
          <a:p/>
        </p:txBody>
      </p:sp>
      <p:sp>
        <p:nvSpPr>
          <p:cNvPr id="55" name="Google Shape;55;p7"/>
          <p:cNvSpPr txBox="1"/>
          <p:nvPr>
            <p:ph idx="4" type="body"/>
          </p:nvPr>
        </p:nvSpPr>
        <p:spPr>
          <a:xfrm>
            <a:off x="7166957" y="2545738"/>
            <a:ext cx="4338674" cy="3354060"/>
          </a:xfrm>
          <a:prstGeom prst="rect">
            <a:avLst/>
          </a:prstGeom>
          <a:noFill/>
          <a:ln>
            <a:noFill/>
          </a:ln>
        </p:spPr>
        <p:txBody>
          <a:bodyPr anchorCtr="0" anchor="t" bIns="45700" lIns="91425" spcFirstLastPara="1" rIns="91425" wrap="square" tIns="45700">
            <a:noAutofit/>
          </a:bodyPr>
          <a:lstStyle>
            <a:lvl1pPr indent="-342900" lvl="0" marL="457200" algn="l">
              <a:spcBef>
                <a:spcPts val="1000"/>
              </a:spcBef>
              <a:spcAft>
                <a:spcPts val="0"/>
              </a:spcAft>
              <a:buSzPts val="1800"/>
              <a:buChar char="🠶"/>
              <a:defRPr/>
            </a:lvl1pPr>
            <a:lvl2pPr indent="-342900" lvl="1" marL="914400" algn="l">
              <a:spcBef>
                <a:spcPts val="1000"/>
              </a:spcBef>
              <a:spcAft>
                <a:spcPts val="0"/>
              </a:spcAft>
              <a:buSzPts val="1800"/>
              <a:buChar char="🠶"/>
              <a:defRPr/>
            </a:lvl2pPr>
            <a:lvl3pPr indent="-342900" lvl="2" marL="1371600" algn="l">
              <a:spcBef>
                <a:spcPts val="1000"/>
              </a:spcBef>
              <a:spcAft>
                <a:spcPts val="0"/>
              </a:spcAft>
              <a:buSzPts val="1800"/>
              <a:buChar char="🠶"/>
              <a:defRPr/>
            </a:lvl3pPr>
            <a:lvl4pPr indent="-342900" lvl="3" marL="1828800" algn="l">
              <a:spcBef>
                <a:spcPts val="1000"/>
              </a:spcBef>
              <a:spcAft>
                <a:spcPts val="0"/>
              </a:spcAft>
              <a:buSzPts val="1800"/>
              <a:buChar char="🠶"/>
              <a:defRPr/>
            </a:lvl4pPr>
            <a:lvl5pPr indent="-342900" lvl="4" marL="2286000" algn="l">
              <a:spcBef>
                <a:spcPts val="1000"/>
              </a:spcBef>
              <a:spcAft>
                <a:spcPts val="0"/>
              </a:spcAft>
              <a:buSzPts val="1800"/>
              <a:buChar char="🠶"/>
              <a:defRPr/>
            </a:lvl5pPr>
            <a:lvl6pPr indent="-342900" lvl="5" marL="2743200" algn="l">
              <a:spcBef>
                <a:spcPts val="1000"/>
              </a:spcBef>
              <a:spcAft>
                <a:spcPts val="0"/>
              </a:spcAft>
              <a:buSzPts val="1800"/>
              <a:buChar char="🠶"/>
              <a:defRPr/>
            </a:lvl6pPr>
            <a:lvl7pPr indent="-342900" lvl="6" marL="3200400" algn="l">
              <a:spcBef>
                <a:spcPts val="1000"/>
              </a:spcBef>
              <a:spcAft>
                <a:spcPts val="0"/>
              </a:spcAft>
              <a:buSzPts val="1800"/>
              <a:buChar char="🠶"/>
              <a:defRPr/>
            </a:lvl7pPr>
            <a:lvl8pPr indent="-342900" lvl="7" marL="3657600" algn="l">
              <a:spcBef>
                <a:spcPts val="1000"/>
              </a:spcBef>
              <a:spcAft>
                <a:spcPts val="0"/>
              </a:spcAft>
              <a:buSzPts val="1800"/>
              <a:buChar char="🠶"/>
              <a:defRPr/>
            </a:lvl8pPr>
            <a:lvl9pPr indent="-342900" lvl="8" marL="4114800" algn="l">
              <a:spcBef>
                <a:spcPts val="1000"/>
              </a:spcBef>
              <a:spcAft>
                <a:spcPts val="0"/>
              </a:spcAft>
              <a:buSzPts val="1800"/>
              <a:buChar char="🠶"/>
              <a:defRPr/>
            </a:lvl9pPr>
          </a:lstStyle>
          <a:p/>
        </p:txBody>
      </p:sp>
      <p:sp>
        <p:nvSpPr>
          <p:cNvPr id="56" name="Google Shape;56;p7"/>
          <p:cNvSpPr txBox="1"/>
          <p:nvPr>
            <p:ph idx="10" type="dt"/>
          </p:nvPr>
        </p:nvSpPr>
        <p:spPr>
          <a:xfrm>
            <a:off x="10361612" y="6130437"/>
            <a:ext cx="1146283" cy="370396"/>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7"/>
          <p:cNvSpPr txBox="1"/>
          <p:nvPr>
            <p:ph idx="11" type="ftr"/>
          </p:nvPr>
        </p:nvSpPr>
        <p:spPr>
          <a:xfrm>
            <a:off x="2589212" y="6135808"/>
            <a:ext cx="761999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 name="Google Shape;58;p7"/>
          <p:cNvSpPr/>
          <p:nvPr/>
        </p:nvSpPr>
        <p:spPr>
          <a:xfrm flipH="1" rot="10800000">
            <a:off x="-4189" y="714375"/>
            <a:ext cx="1588527" cy="507297"/>
          </a:xfrm>
          <a:custGeom>
            <a:rect b="b" l="l" r="r" t="t"/>
            <a:pathLst>
              <a:path extrusionOk="0" h="10000" w="9248">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7"/>
          <p:cNvSpPr txBox="1"/>
          <p:nvPr>
            <p:ph idx="12" type="sldNum"/>
          </p:nvPr>
        </p:nvSpPr>
        <p:spPr>
          <a:xfrm>
            <a:off x="531812" y="787782"/>
            <a:ext cx="7797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60" name="Shape 60"/>
        <p:cNvGrpSpPr/>
        <p:nvPr/>
      </p:nvGrpSpPr>
      <p:grpSpPr>
        <a:xfrm>
          <a:off x="0" y="0"/>
          <a:ext cx="0" cy="0"/>
          <a:chOff x="0" y="0"/>
          <a:chExt cx="0" cy="0"/>
        </a:xfrm>
      </p:grpSpPr>
      <p:sp>
        <p:nvSpPr>
          <p:cNvPr id="61" name="Google Shape;61;p8"/>
          <p:cNvSpPr txBox="1"/>
          <p:nvPr>
            <p:ph type="title"/>
          </p:nvPr>
        </p:nvSpPr>
        <p:spPr>
          <a:xfrm>
            <a:off x="2592924" y="624110"/>
            <a:ext cx="8911687" cy="128089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rgbClr val="168DBA"/>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 name="Google Shape;62;p8"/>
          <p:cNvSpPr txBox="1"/>
          <p:nvPr>
            <p:ph idx="10" type="dt"/>
          </p:nvPr>
        </p:nvSpPr>
        <p:spPr>
          <a:xfrm>
            <a:off x="10361612" y="6130437"/>
            <a:ext cx="1146283" cy="370396"/>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8"/>
          <p:cNvSpPr txBox="1"/>
          <p:nvPr>
            <p:ph idx="11" type="ftr"/>
          </p:nvPr>
        </p:nvSpPr>
        <p:spPr>
          <a:xfrm>
            <a:off x="2589212" y="6135808"/>
            <a:ext cx="761999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8"/>
          <p:cNvSpPr/>
          <p:nvPr/>
        </p:nvSpPr>
        <p:spPr>
          <a:xfrm flipH="1" rot="10800000">
            <a:off x="-4189" y="714375"/>
            <a:ext cx="1588527" cy="507297"/>
          </a:xfrm>
          <a:custGeom>
            <a:rect b="b" l="l" r="r" t="t"/>
            <a:pathLst>
              <a:path extrusionOk="0" h="10000" w="9248">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8"/>
          <p:cNvSpPr txBox="1"/>
          <p:nvPr>
            <p:ph idx="12" type="sldNum"/>
          </p:nvPr>
        </p:nvSpPr>
        <p:spPr>
          <a:xfrm>
            <a:off x="531812" y="787782"/>
            <a:ext cx="7797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66" name="Shape 66"/>
        <p:cNvGrpSpPr/>
        <p:nvPr/>
      </p:nvGrpSpPr>
      <p:grpSpPr>
        <a:xfrm>
          <a:off x="0" y="0"/>
          <a:ext cx="0" cy="0"/>
          <a:chOff x="0" y="0"/>
          <a:chExt cx="0" cy="0"/>
        </a:xfrm>
      </p:grpSpPr>
      <p:sp>
        <p:nvSpPr>
          <p:cNvPr id="67" name="Google Shape;67;p9"/>
          <p:cNvSpPr txBox="1"/>
          <p:nvPr>
            <p:ph idx="10" type="dt"/>
          </p:nvPr>
        </p:nvSpPr>
        <p:spPr>
          <a:xfrm>
            <a:off x="10361612" y="6130437"/>
            <a:ext cx="1146283" cy="370396"/>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 name="Google Shape;68;p9"/>
          <p:cNvSpPr txBox="1"/>
          <p:nvPr>
            <p:ph idx="11" type="ftr"/>
          </p:nvPr>
        </p:nvSpPr>
        <p:spPr>
          <a:xfrm>
            <a:off x="2589212" y="6135808"/>
            <a:ext cx="761999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 name="Google Shape;69;p9"/>
          <p:cNvSpPr/>
          <p:nvPr/>
        </p:nvSpPr>
        <p:spPr>
          <a:xfrm flipH="1" rot="10800000">
            <a:off x="-4189" y="714375"/>
            <a:ext cx="1588527" cy="507297"/>
          </a:xfrm>
          <a:custGeom>
            <a:rect b="b" l="l" r="r" t="t"/>
            <a:pathLst>
              <a:path extrusionOk="0" h="10000" w="9248">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9"/>
          <p:cNvSpPr txBox="1"/>
          <p:nvPr>
            <p:ph idx="12" type="sldNum"/>
          </p:nvPr>
        </p:nvSpPr>
        <p:spPr>
          <a:xfrm>
            <a:off x="531812" y="787782"/>
            <a:ext cx="7797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spTree>
      <p:nvGrpSpPr>
        <p:cNvPr id="71" name="Shape 71"/>
        <p:cNvGrpSpPr/>
        <p:nvPr/>
      </p:nvGrpSpPr>
      <p:grpSpPr>
        <a:xfrm>
          <a:off x="0" y="0"/>
          <a:ext cx="0" cy="0"/>
          <a:chOff x="0" y="0"/>
          <a:chExt cx="0" cy="0"/>
        </a:xfrm>
      </p:grpSpPr>
      <p:sp>
        <p:nvSpPr>
          <p:cNvPr id="72" name="Google Shape;72;p10"/>
          <p:cNvSpPr txBox="1"/>
          <p:nvPr>
            <p:ph type="title"/>
          </p:nvPr>
        </p:nvSpPr>
        <p:spPr>
          <a:xfrm>
            <a:off x="2589212" y="446088"/>
            <a:ext cx="3505199" cy="976312"/>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rgbClr val="168DBA"/>
              </a:buClr>
              <a:buSzPts val="2000"/>
              <a:buFont typeface="Century Gothic"/>
              <a:buNone/>
              <a:defRPr b="0"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10"/>
          <p:cNvSpPr txBox="1"/>
          <p:nvPr>
            <p:ph idx="1" type="body"/>
          </p:nvPr>
        </p:nvSpPr>
        <p:spPr>
          <a:xfrm>
            <a:off x="6323012" y="446088"/>
            <a:ext cx="5181600" cy="5414963"/>
          </a:xfrm>
          <a:prstGeom prst="rect">
            <a:avLst/>
          </a:prstGeom>
          <a:noFill/>
          <a:ln>
            <a:noFill/>
          </a:ln>
        </p:spPr>
        <p:txBody>
          <a:bodyPr anchorCtr="0" anchor="ctr" bIns="45700" lIns="91425" spcFirstLastPara="1" rIns="91425" wrap="square" tIns="45700">
            <a:noAutofit/>
          </a:bodyPr>
          <a:lstStyle>
            <a:lvl1pPr indent="-342900" lvl="0" marL="457200" algn="l">
              <a:spcBef>
                <a:spcPts val="1000"/>
              </a:spcBef>
              <a:spcAft>
                <a:spcPts val="0"/>
              </a:spcAft>
              <a:buSzPts val="1800"/>
              <a:buChar char="🠶"/>
              <a:defRPr/>
            </a:lvl1pPr>
            <a:lvl2pPr indent="-342900" lvl="1" marL="914400" algn="l">
              <a:spcBef>
                <a:spcPts val="1000"/>
              </a:spcBef>
              <a:spcAft>
                <a:spcPts val="0"/>
              </a:spcAft>
              <a:buSzPts val="1800"/>
              <a:buChar char="🠶"/>
              <a:defRPr/>
            </a:lvl2pPr>
            <a:lvl3pPr indent="-342900" lvl="2" marL="1371600" algn="l">
              <a:spcBef>
                <a:spcPts val="1000"/>
              </a:spcBef>
              <a:spcAft>
                <a:spcPts val="0"/>
              </a:spcAft>
              <a:buSzPts val="1800"/>
              <a:buChar char="🠶"/>
              <a:defRPr/>
            </a:lvl3pPr>
            <a:lvl4pPr indent="-342900" lvl="3" marL="1828800" algn="l">
              <a:spcBef>
                <a:spcPts val="1000"/>
              </a:spcBef>
              <a:spcAft>
                <a:spcPts val="0"/>
              </a:spcAft>
              <a:buSzPts val="1800"/>
              <a:buChar char="🠶"/>
              <a:defRPr/>
            </a:lvl4pPr>
            <a:lvl5pPr indent="-342900" lvl="4" marL="2286000" algn="l">
              <a:spcBef>
                <a:spcPts val="1000"/>
              </a:spcBef>
              <a:spcAft>
                <a:spcPts val="0"/>
              </a:spcAft>
              <a:buSzPts val="1800"/>
              <a:buChar char="🠶"/>
              <a:defRPr/>
            </a:lvl5pPr>
            <a:lvl6pPr indent="-342900" lvl="5" marL="2743200" algn="l">
              <a:spcBef>
                <a:spcPts val="1000"/>
              </a:spcBef>
              <a:spcAft>
                <a:spcPts val="0"/>
              </a:spcAft>
              <a:buSzPts val="1800"/>
              <a:buChar char="🠶"/>
              <a:defRPr/>
            </a:lvl6pPr>
            <a:lvl7pPr indent="-342900" lvl="6" marL="3200400" algn="l">
              <a:spcBef>
                <a:spcPts val="1000"/>
              </a:spcBef>
              <a:spcAft>
                <a:spcPts val="0"/>
              </a:spcAft>
              <a:buSzPts val="1800"/>
              <a:buChar char="🠶"/>
              <a:defRPr/>
            </a:lvl7pPr>
            <a:lvl8pPr indent="-342900" lvl="7" marL="3657600" algn="l">
              <a:spcBef>
                <a:spcPts val="1000"/>
              </a:spcBef>
              <a:spcAft>
                <a:spcPts val="0"/>
              </a:spcAft>
              <a:buSzPts val="1800"/>
              <a:buChar char="🠶"/>
              <a:defRPr/>
            </a:lvl8pPr>
            <a:lvl9pPr indent="-342900" lvl="8" marL="4114800" algn="l">
              <a:spcBef>
                <a:spcPts val="1000"/>
              </a:spcBef>
              <a:spcAft>
                <a:spcPts val="0"/>
              </a:spcAft>
              <a:buSzPts val="1800"/>
              <a:buChar char="🠶"/>
              <a:defRPr/>
            </a:lvl9pPr>
          </a:lstStyle>
          <a:p/>
        </p:txBody>
      </p:sp>
      <p:sp>
        <p:nvSpPr>
          <p:cNvPr id="74" name="Google Shape;74;p10"/>
          <p:cNvSpPr txBox="1"/>
          <p:nvPr>
            <p:ph idx="2" type="body"/>
          </p:nvPr>
        </p:nvSpPr>
        <p:spPr>
          <a:xfrm>
            <a:off x="2589212" y="1598613"/>
            <a:ext cx="3505199" cy="4262436"/>
          </a:xfrm>
          <a:prstGeom prst="rect">
            <a:avLst/>
          </a:prstGeom>
          <a:noFill/>
          <a:ln>
            <a:noFill/>
          </a:ln>
        </p:spPr>
        <p:txBody>
          <a:bodyPr anchorCtr="0" anchor="t" bIns="45700" lIns="91425" spcFirstLastPara="1" rIns="91425" wrap="square" tIns="45700">
            <a:noAutofit/>
          </a:bodyPr>
          <a:lstStyle>
            <a:lvl1pPr indent="-228600" lvl="0" marL="457200" algn="l">
              <a:spcBef>
                <a:spcPts val="1000"/>
              </a:spcBef>
              <a:spcAft>
                <a:spcPts val="0"/>
              </a:spcAft>
              <a:buSzPts val="1400"/>
              <a:buNone/>
              <a:defRPr sz="1400"/>
            </a:lvl1pPr>
            <a:lvl2pPr indent="-228600" lvl="1" marL="914400" algn="l">
              <a:spcBef>
                <a:spcPts val="1000"/>
              </a:spcBef>
              <a:spcAft>
                <a:spcPts val="0"/>
              </a:spcAft>
              <a:buSzPts val="1200"/>
              <a:buNone/>
              <a:defRPr sz="1200"/>
            </a:lvl2pPr>
            <a:lvl3pPr indent="-228600" lvl="2" marL="1371600" algn="l">
              <a:spcBef>
                <a:spcPts val="1000"/>
              </a:spcBef>
              <a:spcAft>
                <a:spcPts val="0"/>
              </a:spcAft>
              <a:buSzPts val="1000"/>
              <a:buNone/>
              <a:defRPr sz="1000"/>
            </a:lvl3pPr>
            <a:lvl4pPr indent="-228600" lvl="3" marL="1828800" algn="l">
              <a:spcBef>
                <a:spcPts val="1000"/>
              </a:spcBef>
              <a:spcAft>
                <a:spcPts val="0"/>
              </a:spcAft>
              <a:buSzPts val="900"/>
              <a:buNone/>
              <a:defRPr sz="900"/>
            </a:lvl4pPr>
            <a:lvl5pPr indent="-228600" lvl="4" marL="2286000" algn="l">
              <a:spcBef>
                <a:spcPts val="1000"/>
              </a:spcBef>
              <a:spcAft>
                <a:spcPts val="0"/>
              </a:spcAft>
              <a:buSzPts val="900"/>
              <a:buNone/>
              <a:defRPr sz="900"/>
            </a:lvl5pPr>
            <a:lvl6pPr indent="-228600" lvl="5" marL="2743200" algn="l">
              <a:spcBef>
                <a:spcPts val="1000"/>
              </a:spcBef>
              <a:spcAft>
                <a:spcPts val="0"/>
              </a:spcAft>
              <a:buSzPts val="900"/>
              <a:buNone/>
              <a:defRPr sz="900"/>
            </a:lvl6pPr>
            <a:lvl7pPr indent="-228600" lvl="6" marL="3200400" algn="l">
              <a:spcBef>
                <a:spcPts val="1000"/>
              </a:spcBef>
              <a:spcAft>
                <a:spcPts val="0"/>
              </a:spcAft>
              <a:buSzPts val="900"/>
              <a:buNone/>
              <a:defRPr sz="900"/>
            </a:lvl7pPr>
            <a:lvl8pPr indent="-228600" lvl="7" marL="3657600" algn="l">
              <a:spcBef>
                <a:spcPts val="1000"/>
              </a:spcBef>
              <a:spcAft>
                <a:spcPts val="0"/>
              </a:spcAft>
              <a:buSzPts val="900"/>
              <a:buNone/>
              <a:defRPr sz="900"/>
            </a:lvl8pPr>
            <a:lvl9pPr indent="-228600" lvl="8" marL="4114800" algn="l">
              <a:spcBef>
                <a:spcPts val="1000"/>
              </a:spcBef>
              <a:spcAft>
                <a:spcPts val="0"/>
              </a:spcAft>
              <a:buSzPts val="900"/>
              <a:buNone/>
              <a:defRPr sz="900"/>
            </a:lvl9pPr>
          </a:lstStyle>
          <a:p/>
        </p:txBody>
      </p:sp>
      <p:sp>
        <p:nvSpPr>
          <p:cNvPr id="75" name="Google Shape;75;p10"/>
          <p:cNvSpPr txBox="1"/>
          <p:nvPr>
            <p:ph idx="10" type="dt"/>
          </p:nvPr>
        </p:nvSpPr>
        <p:spPr>
          <a:xfrm>
            <a:off x="10361612" y="6130437"/>
            <a:ext cx="1146283" cy="370396"/>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0"/>
          <p:cNvSpPr txBox="1"/>
          <p:nvPr>
            <p:ph idx="11" type="ftr"/>
          </p:nvPr>
        </p:nvSpPr>
        <p:spPr>
          <a:xfrm>
            <a:off x="2589212" y="6135808"/>
            <a:ext cx="761999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0"/>
          <p:cNvSpPr/>
          <p:nvPr/>
        </p:nvSpPr>
        <p:spPr>
          <a:xfrm flipH="1" rot="10800000">
            <a:off x="-4189" y="714375"/>
            <a:ext cx="1588527" cy="507297"/>
          </a:xfrm>
          <a:custGeom>
            <a:rect b="b" l="l" r="r" t="t"/>
            <a:pathLst>
              <a:path extrusionOk="0" h="10000" w="9248">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10"/>
          <p:cNvSpPr txBox="1"/>
          <p:nvPr>
            <p:ph idx="12" type="sldNum"/>
          </p:nvPr>
        </p:nvSpPr>
        <p:spPr>
          <a:xfrm>
            <a:off x="531812" y="787782"/>
            <a:ext cx="7797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18" Type="http://schemas.openxmlformats.org/officeDocument/2006/relationships/theme" Target="../theme/theme2.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gradFill>
          <a:gsLst>
            <a:gs pos="0">
              <a:srgbClr val="FFFFFF"/>
            </a:gs>
            <a:gs pos="85000">
              <a:srgbClr val="FFFFFF"/>
            </a:gs>
            <a:gs pos="100000">
              <a:srgbClr val="C4DCE3"/>
            </a:gs>
          </a:gsLst>
          <a:lin ang="5400000" scaled="0"/>
        </a:gradFill>
      </p:bgPr>
    </p:bg>
    <p:spTree>
      <p:nvGrpSpPr>
        <p:cNvPr id="9" name="Shape 9"/>
        <p:cNvGrpSpPr/>
        <p:nvPr/>
      </p:nvGrpSpPr>
      <p:grpSpPr>
        <a:xfrm>
          <a:off x="0" y="0"/>
          <a:ext cx="0" cy="0"/>
          <a:chOff x="0" y="0"/>
          <a:chExt cx="0" cy="0"/>
        </a:xfrm>
      </p:grpSpPr>
      <p:sp>
        <p:nvSpPr>
          <p:cNvPr id="10" name="Google Shape;10;p1"/>
          <p:cNvSpPr/>
          <p:nvPr/>
        </p:nvSpPr>
        <p:spPr>
          <a:xfrm>
            <a:off x="0" y="0"/>
            <a:ext cx="182880" cy="68580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1"/>
          <p:cNvSpPr txBox="1"/>
          <p:nvPr>
            <p:ph type="title"/>
          </p:nvPr>
        </p:nvSpPr>
        <p:spPr>
          <a:xfrm>
            <a:off x="2592924" y="624110"/>
            <a:ext cx="8911687" cy="128089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Clr>
                <a:srgbClr val="168DBA"/>
              </a:buClr>
              <a:buSzPts val="3600"/>
              <a:buFont typeface="Century Gothic"/>
              <a:buNone/>
              <a:defRPr b="0" i="0" sz="3600" u="none" cap="none" strike="noStrike">
                <a:solidFill>
                  <a:srgbClr val="168DBA"/>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2"/>
                </a:solidFill>
              </a:defRPr>
            </a:lvl2pPr>
            <a:lvl3pPr lvl="2" marR="0" rtl="0" algn="l">
              <a:spcBef>
                <a:spcPts val="0"/>
              </a:spcBef>
              <a:spcAft>
                <a:spcPts val="0"/>
              </a:spcAft>
              <a:buSzPts val="1400"/>
              <a:buNone/>
              <a:defRPr b="0" i="0" sz="1800" u="none" cap="none" strike="noStrike">
                <a:solidFill>
                  <a:schemeClr val="dk2"/>
                </a:solidFill>
              </a:defRPr>
            </a:lvl3pPr>
            <a:lvl4pPr lvl="3" marR="0" rtl="0" algn="l">
              <a:spcBef>
                <a:spcPts val="0"/>
              </a:spcBef>
              <a:spcAft>
                <a:spcPts val="0"/>
              </a:spcAft>
              <a:buSzPts val="1400"/>
              <a:buNone/>
              <a:defRPr b="0" i="0" sz="1800" u="none" cap="none" strike="noStrike">
                <a:solidFill>
                  <a:schemeClr val="dk2"/>
                </a:solidFill>
              </a:defRPr>
            </a:lvl4pPr>
            <a:lvl5pPr lvl="4" marR="0" rtl="0" algn="l">
              <a:spcBef>
                <a:spcPts val="0"/>
              </a:spcBef>
              <a:spcAft>
                <a:spcPts val="0"/>
              </a:spcAft>
              <a:buSzPts val="1400"/>
              <a:buNone/>
              <a:defRPr b="0" i="0" sz="1800" u="none" cap="none" strike="noStrike">
                <a:solidFill>
                  <a:schemeClr val="dk2"/>
                </a:solidFill>
              </a:defRPr>
            </a:lvl5pPr>
            <a:lvl6pPr lvl="5" marR="0" rtl="0" algn="l">
              <a:spcBef>
                <a:spcPts val="0"/>
              </a:spcBef>
              <a:spcAft>
                <a:spcPts val="0"/>
              </a:spcAft>
              <a:buSzPts val="1400"/>
              <a:buNone/>
              <a:defRPr b="0" i="0" sz="1800" u="none" cap="none" strike="noStrike">
                <a:solidFill>
                  <a:schemeClr val="dk2"/>
                </a:solidFill>
              </a:defRPr>
            </a:lvl6pPr>
            <a:lvl7pPr lvl="6" marR="0" rtl="0" algn="l">
              <a:spcBef>
                <a:spcPts val="0"/>
              </a:spcBef>
              <a:spcAft>
                <a:spcPts val="0"/>
              </a:spcAft>
              <a:buSzPts val="1400"/>
              <a:buNone/>
              <a:defRPr b="0" i="0" sz="1800" u="none" cap="none" strike="noStrike">
                <a:solidFill>
                  <a:schemeClr val="dk2"/>
                </a:solidFill>
              </a:defRPr>
            </a:lvl7pPr>
            <a:lvl8pPr lvl="7" marR="0" rtl="0" algn="l">
              <a:spcBef>
                <a:spcPts val="0"/>
              </a:spcBef>
              <a:spcAft>
                <a:spcPts val="0"/>
              </a:spcAft>
              <a:buSzPts val="1400"/>
              <a:buNone/>
              <a:defRPr b="0" i="0" sz="1800" u="none" cap="none" strike="noStrike">
                <a:solidFill>
                  <a:schemeClr val="dk2"/>
                </a:solidFill>
              </a:defRPr>
            </a:lvl8pPr>
            <a:lvl9pPr lvl="8" marR="0" rtl="0" algn="l">
              <a:spcBef>
                <a:spcPts val="0"/>
              </a:spcBef>
              <a:spcAft>
                <a:spcPts val="0"/>
              </a:spcAft>
              <a:buSzPts val="1400"/>
              <a:buNone/>
              <a:defRPr b="0" i="0" sz="1800" u="none" cap="none" strike="noStrike">
                <a:solidFill>
                  <a:schemeClr val="dk2"/>
                </a:solidFill>
              </a:defRPr>
            </a:lvl9pPr>
          </a:lstStyle>
          <a:p/>
        </p:txBody>
      </p:sp>
      <p:sp>
        <p:nvSpPr>
          <p:cNvPr id="12" name="Google Shape;12;p1"/>
          <p:cNvSpPr txBox="1"/>
          <p:nvPr>
            <p:ph idx="1" type="body"/>
          </p:nvPr>
        </p:nvSpPr>
        <p:spPr>
          <a:xfrm>
            <a:off x="2589212" y="2133600"/>
            <a:ext cx="8915400" cy="3886200"/>
          </a:xfrm>
          <a:prstGeom prst="rect">
            <a:avLst/>
          </a:prstGeom>
          <a:noFill/>
          <a:ln>
            <a:noFill/>
          </a:ln>
        </p:spPr>
        <p:txBody>
          <a:bodyPr anchorCtr="0" anchor="t" bIns="45700" lIns="91425" spcFirstLastPara="1" rIns="91425" wrap="square" tIns="45700">
            <a:noAutofit/>
          </a:bodyPr>
          <a:lstStyle>
            <a:lvl1pPr indent="-342900" lvl="0" marL="457200" marR="0" rtl="0" algn="l">
              <a:spcBef>
                <a:spcPts val="1000"/>
              </a:spcBef>
              <a:spcAft>
                <a:spcPts val="0"/>
              </a:spcAft>
              <a:buClr>
                <a:schemeClr val="accent1"/>
              </a:buClr>
              <a:buSzPts val="1800"/>
              <a:buFont typeface="Noto Sans Symbols"/>
              <a:buChar char="🠶"/>
              <a:defRPr b="0" i="0" sz="1800" u="none" cap="none" strike="noStrike">
                <a:solidFill>
                  <a:srgbClr val="3F3F3F"/>
                </a:solidFill>
                <a:latin typeface="Century Gothic"/>
                <a:ea typeface="Century Gothic"/>
                <a:cs typeface="Century Gothic"/>
                <a:sym typeface="Century Gothic"/>
              </a:defRPr>
            </a:lvl1pPr>
            <a:lvl2pPr indent="-330200" lvl="1" marL="914400" marR="0" rtl="0" algn="l">
              <a:spcBef>
                <a:spcPts val="1000"/>
              </a:spcBef>
              <a:spcAft>
                <a:spcPts val="0"/>
              </a:spcAft>
              <a:buClr>
                <a:schemeClr val="accent1"/>
              </a:buClr>
              <a:buSzPts val="1600"/>
              <a:buFont typeface="Noto Sans Symbols"/>
              <a:buChar char="🠶"/>
              <a:defRPr b="0" i="0" sz="1600" u="none" cap="none" strike="noStrike">
                <a:solidFill>
                  <a:srgbClr val="3F3F3F"/>
                </a:solidFill>
                <a:latin typeface="Century Gothic"/>
                <a:ea typeface="Century Gothic"/>
                <a:cs typeface="Century Gothic"/>
                <a:sym typeface="Century Gothic"/>
              </a:defRPr>
            </a:lvl2pPr>
            <a:lvl3pPr indent="-317500" lvl="2" marL="1371600" marR="0" rtl="0" algn="l">
              <a:spcBef>
                <a:spcPts val="1000"/>
              </a:spcBef>
              <a:spcAft>
                <a:spcPts val="0"/>
              </a:spcAft>
              <a:buClr>
                <a:schemeClr val="accent1"/>
              </a:buClr>
              <a:buSzPts val="1400"/>
              <a:buFont typeface="Noto Sans Symbols"/>
              <a:buChar char="🠶"/>
              <a:defRPr b="0" i="0" sz="1400" u="none" cap="none" strike="noStrike">
                <a:solidFill>
                  <a:srgbClr val="3F3F3F"/>
                </a:solidFill>
                <a:latin typeface="Century Gothic"/>
                <a:ea typeface="Century Gothic"/>
                <a:cs typeface="Century Gothic"/>
                <a:sym typeface="Century Gothic"/>
              </a:defRPr>
            </a:lvl3pPr>
            <a:lvl4pPr indent="-304800" lvl="3" marL="1828800" marR="0" rtl="0" algn="l">
              <a:spcBef>
                <a:spcPts val="1000"/>
              </a:spcBef>
              <a:spcAft>
                <a:spcPts val="0"/>
              </a:spcAft>
              <a:buClr>
                <a:schemeClr val="accent1"/>
              </a:buClr>
              <a:buSzPts val="1200"/>
              <a:buFont typeface="Noto Sans Symbols"/>
              <a:buChar char="🠶"/>
              <a:defRPr b="0" i="0" sz="1200" u="none" cap="none" strike="noStrike">
                <a:solidFill>
                  <a:srgbClr val="3F3F3F"/>
                </a:solidFill>
                <a:latin typeface="Century Gothic"/>
                <a:ea typeface="Century Gothic"/>
                <a:cs typeface="Century Gothic"/>
                <a:sym typeface="Century Gothic"/>
              </a:defRPr>
            </a:lvl4pPr>
            <a:lvl5pPr indent="-304800" lvl="4" marL="2286000" marR="0" rtl="0" algn="l">
              <a:spcBef>
                <a:spcPts val="1000"/>
              </a:spcBef>
              <a:spcAft>
                <a:spcPts val="0"/>
              </a:spcAft>
              <a:buClr>
                <a:schemeClr val="accent1"/>
              </a:buClr>
              <a:buSzPts val="1200"/>
              <a:buFont typeface="Noto Sans Symbols"/>
              <a:buChar char="🠶"/>
              <a:defRPr b="0" i="0" sz="1200" u="none" cap="none" strike="noStrike">
                <a:solidFill>
                  <a:srgbClr val="3F3F3F"/>
                </a:solidFill>
                <a:latin typeface="Century Gothic"/>
                <a:ea typeface="Century Gothic"/>
                <a:cs typeface="Century Gothic"/>
                <a:sym typeface="Century Gothic"/>
              </a:defRPr>
            </a:lvl5pPr>
            <a:lvl6pPr indent="-304800" lvl="5" marL="2743200" marR="0" rtl="0" algn="l">
              <a:spcBef>
                <a:spcPts val="1000"/>
              </a:spcBef>
              <a:spcAft>
                <a:spcPts val="0"/>
              </a:spcAft>
              <a:buClr>
                <a:schemeClr val="accent1"/>
              </a:buClr>
              <a:buSzPts val="1200"/>
              <a:buFont typeface="Noto Sans Symbols"/>
              <a:buChar char="🠶"/>
              <a:defRPr b="0" i="0" sz="1200" u="none" cap="none" strike="noStrike">
                <a:solidFill>
                  <a:srgbClr val="3F3F3F"/>
                </a:solidFill>
                <a:latin typeface="Century Gothic"/>
                <a:ea typeface="Century Gothic"/>
                <a:cs typeface="Century Gothic"/>
                <a:sym typeface="Century Gothic"/>
              </a:defRPr>
            </a:lvl6pPr>
            <a:lvl7pPr indent="-304800" lvl="6" marL="3200400" marR="0" rtl="0" algn="l">
              <a:spcBef>
                <a:spcPts val="1000"/>
              </a:spcBef>
              <a:spcAft>
                <a:spcPts val="0"/>
              </a:spcAft>
              <a:buClr>
                <a:schemeClr val="accent1"/>
              </a:buClr>
              <a:buSzPts val="1200"/>
              <a:buFont typeface="Noto Sans Symbols"/>
              <a:buChar char="🠶"/>
              <a:defRPr b="0" i="0" sz="1200" u="none" cap="none" strike="noStrike">
                <a:solidFill>
                  <a:srgbClr val="3F3F3F"/>
                </a:solidFill>
                <a:latin typeface="Century Gothic"/>
                <a:ea typeface="Century Gothic"/>
                <a:cs typeface="Century Gothic"/>
                <a:sym typeface="Century Gothic"/>
              </a:defRPr>
            </a:lvl7pPr>
            <a:lvl8pPr indent="-304800" lvl="7" marL="3657600" marR="0" rtl="0" algn="l">
              <a:spcBef>
                <a:spcPts val="1000"/>
              </a:spcBef>
              <a:spcAft>
                <a:spcPts val="0"/>
              </a:spcAft>
              <a:buClr>
                <a:schemeClr val="accent1"/>
              </a:buClr>
              <a:buSzPts val="1200"/>
              <a:buFont typeface="Noto Sans Symbols"/>
              <a:buChar char="🠶"/>
              <a:defRPr b="0" i="0" sz="1200" u="none" cap="none" strike="noStrike">
                <a:solidFill>
                  <a:srgbClr val="3F3F3F"/>
                </a:solidFill>
                <a:latin typeface="Century Gothic"/>
                <a:ea typeface="Century Gothic"/>
                <a:cs typeface="Century Gothic"/>
                <a:sym typeface="Century Gothic"/>
              </a:defRPr>
            </a:lvl8pPr>
            <a:lvl9pPr indent="-304800" lvl="8" marL="4114800" marR="0" rtl="0" algn="l">
              <a:spcBef>
                <a:spcPts val="1000"/>
              </a:spcBef>
              <a:spcAft>
                <a:spcPts val="0"/>
              </a:spcAft>
              <a:buClr>
                <a:schemeClr val="accent1"/>
              </a:buClr>
              <a:buSzPts val="1200"/>
              <a:buFont typeface="Noto Sans Symbols"/>
              <a:buChar char="🠶"/>
              <a:defRPr b="0" i="0" sz="1200" u="none" cap="none" strike="noStrike">
                <a:solidFill>
                  <a:srgbClr val="3F3F3F"/>
                </a:solidFill>
                <a:latin typeface="Century Gothic"/>
                <a:ea typeface="Century Gothic"/>
                <a:cs typeface="Century Gothic"/>
                <a:sym typeface="Century Gothic"/>
              </a:defRPr>
            </a:lvl9pPr>
          </a:lstStyle>
          <a:p/>
        </p:txBody>
      </p:sp>
      <p:sp>
        <p:nvSpPr>
          <p:cNvPr id="13" name="Google Shape;13;p1"/>
          <p:cNvSpPr txBox="1"/>
          <p:nvPr>
            <p:ph idx="10" type="dt"/>
          </p:nvPr>
        </p:nvSpPr>
        <p:spPr>
          <a:xfrm>
            <a:off x="10361612" y="6130437"/>
            <a:ext cx="1146283" cy="370396"/>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b="0" i="0" sz="900" u="none" cap="none" strike="noStrike">
                <a:solidFill>
                  <a:srgbClr val="888888"/>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14" name="Google Shape;14;p1"/>
          <p:cNvSpPr txBox="1"/>
          <p:nvPr>
            <p:ph idx="11" type="ftr"/>
          </p:nvPr>
        </p:nvSpPr>
        <p:spPr>
          <a:xfrm>
            <a:off x="2589212" y="6135808"/>
            <a:ext cx="7619999"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900" u="none" cap="none" strike="noStrike">
                <a:solidFill>
                  <a:srgbClr val="888888"/>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15" name="Google Shape;15;p1"/>
          <p:cNvSpPr txBox="1"/>
          <p:nvPr>
            <p:ph idx="12" type="sldNum"/>
          </p:nvPr>
        </p:nvSpPr>
        <p:spPr>
          <a:xfrm>
            <a:off x="531812" y="787782"/>
            <a:ext cx="779767"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2000" u="none" cap="none" strike="noStrike">
                <a:solidFill>
                  <a:srgbClr val="FEFFFF"/>
                </a:solidFill>
                <a:latin typeface="Century Gothic"/>
                <a:ea typeface="Century Gothic"/>
                <a:cs typeface="Century Gothic"/>
                <a:sym typeface="Century Gothic"/>
              </a:defRPr>
            </a:lvl1pPr>
            <a:lvl2pPr indent="0" lvl="1" marL="0" marR="0" rtl="0" algn="r">
              <a:spcBef>
                <a:spcPts val="0"/>
              </a:spcBef>
              <a:buNone/>
              <a:defRPr b="0" i="0" sz="2000" u="none" cap="none" strike="noStrike">
                <a:solidFill>
                  <a:srgbClr val="FEFFFF"/>
                </a:solidFill>
                <a:latin typeface="Century Gothic"/>
                <a:ea typeface="Century Gothic"/>
                <a:cs typeface="Century Gothic"/>
                <a:sym typeface="Century Gothic"/>
              </a:defRPr>
            </a:lvl2pPr>
            <a:lvl3pPr indent="0" lvl="2" marL="0" marR="0" rtl="0" algn="r">
              <a:spcBef>
                <a:spcPts val="0"/>
              </a:spcBef>
              <a:buNone/>
              <a:defRPr b="0" i="0" sz="2000" u="none" cap="none" strike="noStrike">
                <a:solidFill>
                  <a:srgbClr val="FEFFFF"/>
                </a:solidFill>
                <a:latin typeface="Century Gothic"/>
                <a:ea typeface="Century Gothic"/>
                <a:cs typeface="Century Gothic"/>
                <a:sym typeface="Century Gothic"/>
              </a:defRPr>
            </a:lvl3pPr>
            <a:lvl4pPr indent="0" lvl="3" marL="0" marR="0" rtl="0" algn="r">
              <a:spcBef>
                <a:spcPts val="0"/>
              </a:spcBef>
              <a:buNone/>
              <a:defRPr b="0" i="0" sz="2000" u="none" cap="none" strike="noStrike">
                <a:solidFill>
                  <a:srgbClr val="FEFFFF"/>
                </a:solidFill>
                <a:latin typeface="Century Gothic"/>
                <a:ea typeface="Century Gothic"/>
                <a:cs typeface="Century Gothic"/>
                <a:sym typeface="Century Gothic"/>
              </a:defRPr>
            </a:lvl4pPr>
            <a:lvl5pPr indent="0" lvl="4" marL="0" marR="0" rtl="0" algn="r">
              <a:spcBef>
                <a:spcPts val="0"/>
              </a:spcBef>
              <a:buNone/>
              <a:defRPr b="0" i="0" sz="2000" u="none" cap="none" strike="noStrike">
                <a:solidFill>
                  <a:srgbClr val="FEFFFF"/>
                </a:solidFill>
                <a:latin typeface="Century Gothic"/>
                <a:ea typeface="Century Gothic"/>
                <a:cs typeface="Century Gothic"/>
                <a:sym typeface="Century Gothic"/>
              </a:defRPr>
            </a:lvl5pPr>
            <a:lvl6pPr indent="0" lvl="5" marL="0" marR="0" rtl="0" algn="r">
              <a:spcBef>
                <a:spcPts val="0"/>
              </a:spcBef>
              <a:buNone/>
              <a:defRPr b="0" i="0" sz="2000" u="none" cap="none" strike="noStrike">
                <a:solidFill>
                  <a:srgbClr val="FEFFFF"/>
                </a:solidFill>
                <a:latin typeface="Century Gothic"/>
                <a:ea typeface="Century Gothic"/>
                <a:cs typeface="Century Gothic"/>
                <a:sym typeface="Century Gothic"/>
              </a:defRPr>
            </a:lvl6pPr>
            <a:lvl7pPr indent="0" lvl="6" marL="0" marR="0" rtl="0" algn="r">
              <a:spcBef>
                <a:spcPts val="0"/>
              </a:spcBef>
              <a:buNone/>
              <a:defRPr b="0" i="0" sz="2000" u="none" cap="none" strike="noStrike">
                <a:solidFill>
                  <a:srgbClr val="FEFFFF"/>
                </a:solidFill>
                <a:latin typeface="Century Gothic"/>
                <a:ea typeface="Century Gothic"/>
                <a:cs typeface="Century Gothic"/>
                <a:sym typeface="Century Gothic"/>
              </a:defRPr>
            </a:lvl7pPr>
            <a:lvl8pPr indent="0" lvl="7" marL="0" marR="0" rtl="0" algn="r">
              <a:spcBef>
                <a:spcPts val="0"/>
              </a:spcBef>
              <a:buNone/>
              <a:defRPr b="0" i="0" sz="2000" u="none" cap="none" strike="noStrike">
                <a:solidFill>
                  <a:srgbClr val="FEFFFF"/>
                </a:solidFill>
                <a:latin typeface="Century Gothic"/>
                <a:ea typeface="Century Gothic"/>
                <a:cs typeface="Century Gothic"/>
                <a:sym typeface="Century Gothic"/>
              </a:defRPr>
            </a:lvl8pPr>
            <a:lvl9pPr indent="0" lvl="8" marL="0" marR="0" rtl="0" algn="r">
              <a:spcBef>
                <a:spcPts val="0"/>
              </a:spcBef>
              <a:buNone/>
              <a:defRPr b="0" i="0" sz="2000" u="none" cap="none" strike="noStrike">
                <a:solidFill>
                  <a:srgbClr val="FEFFFF"/>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g"/><Relationship Id="rId4" Type="http://schemas.openxmlformats.org/officeDocument/2006/relationships/hyperlink" Target="mailto:oren.amsalem1@mail.huji.ac.il" TargetMode="External"/><Relationship Id="rId5" Type="http://schemas.openxmlformats.org/officeDocument/2006/relationships/hyperlink" Target="mailto:yoni.leibner@mail.huji.ac.il" TargetMode="External"/><Relationship Id="rId6" Type="http://schemas.openxmlformats.org/officeDocument/2006/relationships/hyperlink" Target="https://github.com/orena1/NEURON_tutorial"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6.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6.pn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6.png"/><Relationship Id="rId4" Type="http://schemas.openxmlformats.org/officeDocument/2006/relationships/image" Target="../media/image3.png"/><Relationship Id="rId5"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0.png"/><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1.png"/><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3.png"/><Relationship Id="rId4" Type="http://schemas.openxmlformats.org/officeDocument/2006/relationships/image" Target="../media/image13.png"/><Relationship Id="rId5" Type="http://schemas.openxmlformats.org/officeDocument/2006/relationships/image" Target="../media/image1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6.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hyperlink" Target="https://goo.gl/pke4hk" TargetMode="External"/><Relationship Id="rId4" Type="http://schemas.openxmlformats.org/officeDocument/2006/relationships/hyperlink" Target="http://www.scholarpedia.org/article/Neuron_simulation_environment"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4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6.png"/><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7.png"/><Relationship Id="rId4" Type="http://schemas.openxmlformats.org/officeDocument/2006/relationships/image" Target="../media/image4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6.png"/><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8.png"/><Relationship Id="rId4" Type="http://schemas.openxmlformats.org/officeDocument/2006/relationships/image" Target="../media/image1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51.png"/><Relationship Id="rId4" Type="http://schemas.openxmlformats.org/officeDocument/2006/relationships/image" Target="../media/image17.png"/><Relationship Id="rId5" Type="http://schemas.openxmlformats.org/officeDocument/2006/relationships/image" Target="../media/image1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17.png"/><Relationship Id="rId4" Type="http://schemas.openxmlformats.org/officeDocument/2006/relationships/image" Target="../media/image16.png"/><Relationship Id="rId5" Type="http://schemas.openxmlformats.org/officeDocument/2006/relationships/image" Target="../media/image2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28.png"/><Relationship Id="rId4" Type="http://schemas.openxmlformats.org/officeDocument/2006/relationships/image" Target="../media/image22.png"/><Relationship Id="rId5" Type="http://schemas.openxmlformats.org/officeDocument/2006/relationships/image" Target="../media/image20.png"/><Relationship Id="rId6" Type="http://schemas.openxmlformats.org/officeDocument/2006/relationships/image" Target="../media/image2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2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hyperlink" Target="http://www.scholarpedia.org/article/Neuron_simulation_environment" TargetMode="Externa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21.png"/><Relationship Id="rId4" Type="http://schemas.openxmlformats.org/officeDocument/2006/relationships/image" Target="../media/image24.png"/><Relationship Id="rId5" Type="http://schemas.openxmlformats.org/officeDocument/2006/relationships/image" Target="../media/image19.png"/><Relationship Id="rId6" Type="http://schemas.openxmlformats.org/officeDocument/2006/relationships/image" Target="../media/image25.png"/><Relationship Id="rId7" Type="http://schemas.openxmlformats.org/officeDocument/2006/relationships/image" Target="../media/image2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21.png"/><Relationship Id="rId4" Type="http://schemas.openxmlformats.org/officeDocument/2006/relationships/image" Target="../media/image25.png"/><Relationship Id="rId5" Type="http://schemas.openxmlformats.org/officeDocument/2006/relationships/image" Target="../media/image2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21.png"/><Relationship Id="rId4" Type="http://schemas.openxmlformats.org/officeDocument/2006/relationships/image" Target="../media/image25.png"/><Relationship Id="rId5" Type="http://schemas.openxmlformats.org/officeDocument/2006/relationships/image" Target="../media/image2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21.png"/><Relationship Id="rId4" Type="http://schemas.openxmlformats.org/officeDocument/2006/relationships/image" Target="../media/image24.png"/><Relationship Id="rId5" Type="http://schemas.openxmlformats.org/officeDocument/2006/relationships/image" Target="../media/image19.png"/><Relationship Id="rId6" Type="http://schemas.openxmlformats.org/officeDocument/2006/relationships/image" Target="../media/image25.png"/><Relationship Id="rId7" Type="http://schemas.openxmlformats.org/officeDocument/2006/relationships/image" Target="../media/image2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21.png"/><Relationship Id="rId4" Type="http://schemas.openxmlformats.org/officeDocument/2006/relationships/image" Target="../media/image24.png"/><Relationship Id="rId5" Type="http://schemas.openxmlformats.org/officeDocument/2006/relationships/image" Target="../media/image19.png"/><Relationship Id="rId6" Type="http://schemas.openxmlformats.org/officeDocument/2006/relationships/image" Target="../media/image25.png"/><Relationship Id="rId7" Type="http://schemas.openxmlformats.org/officeDocument/2006/relationships/image" Target="../media/image23.png"/><Relationship Id="rId8" Type="http://schemas.openxmlformats.org/officeDocument/2006/relationships/image" Target="../media/image3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31.png"/><Relationship Id="rId4" Type="http://schemas.openxmlformats.org/officeDocument/2006/relationships/image" Target="../media/image1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20.png"/><Relationship Id="rId4" Type="http://schemas.openxmlformats.org/officeDocument/2006/relationships/image" Target="../media/image3.png"/><Relationship Id="rId5" Type="http://schemas.openxmlformats.org/officeDocument/2006/relationships/image" Target="../media/image3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20.png"/><Relationship Id="rId4" Type="http://schemas.openxmlformats.org/officeDocument/2006/relationships/image" Target="../media/image35.png"/><Relationship Id="rId5" Type="http://schemas.openxmlformats.org/officeDocument/2006/relationships/image" Target="../media/image49.png"/><Relationship Id="rId6" Type="http://schemas.openxmlformats.org/officeDocument/2006/relationships/image" Target="../media/image3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3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39.png"/><Relationship Id="rId4" Type="http://schemas.openxmlformats.org/officeDocument/2006/relationships/image" Target="../media/image38.png"/><Relationship Id="rId5" Type="http://schemas.openxmlformats.org/officeDocument/2006/relationships/image" Target="../media/image37.png"/><Relationship Id="rId6" Type="http://schemas.openxmlformats.org/officeDocument/2006/relationships/image" Target="../media/image36.png"/><Relationship Id="rId7" Type="http://schemas.openxmlformats.org/officeDocument/2006/relationships/image" Target="../media/image32.png"/><Relationship Id="rId8" Type="http://schemas.openxmlformats.org/officeDocument/2006/relationships/image" Target="../media/image4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41.png"/><Relationship Id="rId4" Type="http://schemas.openxmlformats.org/officeDocument/2006/relationships/image" Target="../media/image45.png"/><Relationship Id="rId5" Type="http://schemas.openxmlformats.org/officeDocument/2006/relationships/image" Target="../media/image42.png"/><Relationship Id="rId6" Type="http://schemas.openxmlformats.org/officeDocument/2006/relationships/image" Target="../media/image5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42.png"/><Relationship Id="rId4" Type="http://schemas.openxmlformats.org/officeDocument/2006/relationships/image" Target="../media/image3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4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42.png"/><Relationship Id="rId4" Type="http://schemas.openxmlformats.org/officeDocument/2006/relationships/image" Target="../media/image4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42.png"/><Relationship Id="rId4" Type="http://schemas.openxmlformats.org/officeDocument/2006/relationships/image" Target="../media/image46.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48.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54.png"/><Relationship Id="rId4" Type="http://schemas.openxmlformats.org/officeDocument/2006/relationships/image" Target="../media/image52.png"/><Relationship Id="rId5" Type="http://schemas.openxmlformats.org/officeDocument/2006/relationships/image" Target="../media/image5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55.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55.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6" name="Shape 146"/>
        <p:cNvGrpSpPr/>
        <p:nvPr/>
      </p:nvGrpSpPr>
      <p:grpSpPr>
        <a:xfrm>
          <a:off x="0" y="0"/>
          <a:ext cx="0" cy="0"/>
          <a:chOff x="0" y="0"/>
          <a:chExt cx="0" cy="0"/>
        </a:xfrm>
      </p:grpSpPr>
      <p:pic>
        <p:nvPicPr>
          <p:cNvPr id="147" name="Google Shape;147;p19"/>
          <p:cNvPicPr preferRelativeResize="0"/>
          <p:nvPr/>
        </p:nvPicPr>
        <p:blipFill rotWithShape="1">
          <a:blip r:embed="rId3">
            <a:alphaModFix amt="18000"/>
          </a:blip>
          <a:srcRect b="0" l="0" r="0" t="0"/>
          <a:stretch/>
        </p:blipFill>
        <p:spPr>
          <a:xfrm>
            <a:off x="-1037819" y="-2749897"/>
            <a:ext cx="15023141" cy="14039483"/>
          </a:xfrm>
          <a:prstGeom prst="rect">
            <a:avLst/>
          </a:prstGeom>
          <a:noFill/>
          <a:ln>
            <a:noFill/>
          </a:ln>
        </p:spPr>
      </p:pic>
      <p:sp>
        <p:nvSpPr>
          <p:cNvPr id="148" name="Google Shape;148;p19"/>
          <p:cNvSpPr txBox="1"/>
          <p:nvPr/>
        </p:nvSpPr>
        <p:spPr>
          <a:xfrm>
            <a:off x="252625" y="6018673"/>
            <a:ext cx="3555900" cy="608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a:p>
          <a:p>
            <a:pPr indent="0" lvl="0" marL="0" marR="0" rtl="0" algn="l">
              <a:spcBef>
                <a:spcPts val="0"/>
              </a:spcBef>
              <a:spcAft>
                <a:spcPts val="0"/>
              </a:spcAft>
              <a:buNone/>
            </a:pPr>
            <a:r>
              <a:t/>
            </a:r>
            <a:endParaRPr/>
          </a:p>
        </p:txBody>
      </p:sp>
      <p:sp>
        <p:nvSpPr>
          <p:cNvPr id="149" name="Google Shape;149;p19"/>
          <p:cNvSpPr txBox="1"/>
          <p:nvPr>
            <p:ph type="ctrTitle"/>
          </p:nvPr>
        </p:nvSpPr>
        <p:spPr>
          <a:xfrm>
            <a:off x="1017832" y="1378483"/>
            <a:ext cx="10363200" cy="1870385"/>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rgbClr val="168DBA"/>
              </a:buClr>
              <a:buSzPts val="5400"/>
              <a:buFont typeface="Century Gothic"/>
              <a:buNone/>
            </a:pPr>
            <a:r>
              <a:rPr lang="en-US"/>
              <a:t>Using NEURON to model cells </a:t>
            </a:r>
            <a:br>
              <a:rPr lang="en-US"/>
            </a:br>
            <a:r>
              <a:rPr lang="en-US"/>
              <a:t>Tutorial </a:t>
            </a:r>
            <a:endParaRPr/>
          </a:p>
        </p:txBody>
      </p:sp>
      <p:sp>
        <p:nvSpPr>
          <p:cNvPr id="150" name="Google Shape;150;p19"/>
          <p:cNvSpPr txBox="1"/>
          <p:nvPr/>
        </p:nvSpPr>
        <p:spPr>
          <a:xfrm>
            <a:off x="252625" y="5409975"/>
            <a:ext cx="3815700" cy="1448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800" u="none" cap="none" strike="noStrike">
                <a:solidFill>
                  <a:srgbClr val="000000"/>
                </a:solidFill>
                <a:latin typeface="Century Gothic"/>
                <a:ea typeface="Century Gothic"/>
                <a:cs typeface="Century Gothic"/>
                <a:sym typeface="Century Gothic"/>
              </a:rPr>
              <a:t>Oren Amsalem a</a:t>
            </a:r>
            <a:r>
              <a:rPr lang="en-US" sz="1800">
                <a:latin typeface="Century Gothic"/>
                <a:ea typeface="Century Gothic"/>
                <a:cs typeface="Century Gothic"/>
                <a:sym typeface="Century Gothic"/>
              </a:rPr>
              <a:t>nd </a:t>
            </a:r>
            <a:r>
              <a:rPr lang="en-US" sz="1800">
                <a:solidFill>
                  <a:schemeClr val="dk1"/>
                </a:solidFill>
                <a:latin typeface="Century Gothic"/>
                <a:ea typeface="Century Gothic"/>
                <a:cs typeface="Century Gothic"/>
                <a:sym typeface="Century Gothic"/>
              </a:rPr>
              <a:t>Yoni Leibner</a:t>
            </a:r>
            <a:endParaRPr/>
          </a:p>
          <a:p>
            <a:pPr indent="0" lvl="0" marL="0" marR="0" rtl="0" algn="l">
              <a:spcBef>
                <a:spcPts val="0"/>
              </a:spcBef>
              <a:spcAft>
                <a:spcPts val="0"/>
              </a:spcAft>
              <a:buNone/>
            </a:pPr>
            <a:r>
              <a:rPr lang="en-US" sz="1800" u="sng">
                <a:solidFill>
                  <a:srgbClr val="2DA0F1"/>
                </a:solidFill>
                <a:latin typeface="Century Gothic"/>
                <a:ea typeface="Century Gothic"/>
                <a:cs typeface="Century Gothic"/>
                <a:sym typeface="Century Gothic"/>
                <a:hlinkClick r:id="rId4"/>
              </a:rPr>
              <a:t>oren.amsalem1@mail.huji.ac.il</a:t>
            </a:r>
            <a:r>
              <a:rPr lang="en-US"/>
              <a:t>, </a:t>
            </a:r>
            <a:r>
              <a:rPr lang="en-US" sz="1800" u="sng">
                <a:solidFill>
                  <a:schemeClr val="hlink"/>
                </a:solidFill>
                <a:latin typeface="Century Gothic"/>
                <a:ea typeface="Century Gothic"/>
                <a:cs typeface="Century Gothic"/>
                <a:sym typeface="Century Gothic"/>
                <a:hlinkClick r:id="rId5"/>
              </a:rPr>
              <a:t>yoni.leibner@mail.huji.ac.il</a:t>
            </a:r>
            <a:endParaRPr/>
          </a:p>
          <a:p>
            <a:pPr indent="0" lvl="0" marL="0" marR="0" rtl="0" algn="l">
              <a:spcBef>
                <a:spcPts val="0"/>
              </a:spcBef>
              <a:spcAft>
                <a:spcPts val="0"/>
              </a:spcAft>
              <a:buNone/>
            </a:pPr>
            <a:r>
              <a:t/>
            </a:r>
            <a:endParaRPr/>
          </a:p>
          <a:p>
            <a:pPr indent="0" lvl="0" marL="0" rtl="0" algn="l">
              <a:spcBef>
                <a:spcPts val="0"/>
              </a:spcBef>
              <a:spcAft>
                <a:spcPts val="0"/>
              </a:spcAft>
              <a:buClr>
                <a:schemeClr val="dk1"/>
              </a:buClr>
              <a:buFont typeface="Arial"/>
              <a:buNone/>
            </a:pPr>
            <a:r>
              <a:rPr lang="en-US" sz="1800">
                <a:solidFill>
                  <a:schemeClr val="dk1"/>
                </a:solidFill>
                <a:latin typeface="Century Gothic"/>
                <a:ea typeface="Century Gothic"/>
                <a:cs typeface="Century Gothic"/>
                <a:sym typeface="Century Gothic"/>
              </a:rPr>
              <a:t>Idan Segev Lab</a:t>
            </a:r>
            <a:endParaRPr/>
          </a:p>
          <a:p>
            <a:pPr indent="0" lvl="0" marL="0" marR="0" rtl="0" algn="l">
              <a:spcBef>
                <a:spcPts val="0"/>
              </a:spcBef>
              <a:spcAft>
                <a:spcPts val="0"/>
              </a:spcAft>
              <a:buNone/>
            </a:pPr>
            <a:r>
              <a:t/>
            </a:r>
            <a:endParaRPr/>
          </a:p>
        </p:txBody>
      </p:sp>
      <p:sp>
        <p:nvSpPr>
          <p:cNvPr id="151" name="Google Shape;151;p19"/>
          <p:cNvSpPr/>
          <p:nvPr/>
        </p:nvSpPr>
        <p:spPr>
          <a:xfrm>
            <a:off x="6254775" y="5952400"/>
            <a:ext cx="57246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rgbClr val="1155CC"/>
                </a:solidFill>
              </a:rPr>
              <a:t>https://github.com/YoniLeibner/EITN_spring_school.git</a:t>
            </a:r>
            <a:endParaRPr sz="1800">
              <a:solidFill>
                <a:srgbClr val="1155CC"/>
              </a:solidFill>
              <a:latin typeface="Arial"/>
              <a:ea typeface="Arial"/>
              <a:cs typeface="Arial"/>
              <a:sym typeface="Arial"/>
            </a:endParaRPr>
          </a:p>
        </p:txBody>
      </p:sp>
      <p:sp>
        <p:nvSpPr>
          <p:cNvPr id="152" name="Google Shape;152;p19"/>
          <p:cNvSpPr/>
          <p:nvPr/>
        </p:nvSpPr>
        <p:spPr>
          <a:xfrm>
            <a:off x="7306276" y="6409608"/>
            <a:ext cx="46731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u="sng">
                <a:solidFill>
                  <a:srgbClr val="2DA0F1"/>
                </a:solidFill>
                <a:latin typeface="Arial"/>
                <a:ea typeface="Arial"/>
                <a:cs typeface="Arial"/>
                <a:sym typeface="Arial"/>
                <a:hlinkClick r:id="rId6"/>
              </a:rPr>
              <a:t>https://github.com/orena1/NEURON_tutorial</a:t>
            </a:r>
            <a:endParaRPr sz="1800">
              <a:solidFill>
                <a:srgbClr val="00000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gradFill>
          <a:gsLst>
            <a:gs pos="0">
              <a:srgbClr val="FFFFFF"/>
            </a:gs>
            <a:gs pos="67000">
              <a:srgbClr val="FFFFFF"/>
            </a:gs>
            <a:gs pos="100000">
              <a:srgbClr val="C4DCE3"/>
            </a:gs>
          </a:gsLst>
          <a:lin ang="5400012" scaled="0"/>
        </a:gradFill>
      </p:bgPr>
    </p:bg>
    <p:spTree>
      <p:nvGrpSpPr>
        <p:cNvPr id="224" name="Shape 224"/>
        <p:cNvGrpSpPr/>
        <p:nvPr/>
      </p:nvGrpSpPr>
      <p:grpSpPr>
        <a:xfrm>
          <a:off x="0" y="0"/>
          <a:ext cx="0" cy="0"/>
          <a:chOff x="0" y="0"/>
          <a:chExt cx="0" cy="0"/>
        </a:xfrm>
      </p:grpSpPr>
      <p:sp>
        <p:nvSpPr>
          <p:cNvPr id="225" name="Google Shape;225;p28"/>
          <p:cNvSpPr txBox="1"/>
          <p:nvPr>
            <p:ph type="title"/>
          </p:nvPr>
        </p:nvSpPr>
        <p:spPr>
          <a:xfrm>
            <a:off x="247256" y="-47625"/>
            <a:ext cx="11844000" cy="7377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168DBA"/>
              </a:buClr>
              <a:buSzPts val="3200"/>
              <a:buFont typeface="Century Gothic"/>
              <a:buNone/>
            </a:pPr>
            <a:r>
              <a:rPr lang="en-US" sz="3200"/>
              <a:t>Single compartment neuron - single RC circuit</a:t>
            </a:r>
            <a:r>
              <a:rPr lang="en-US" sz="3200"/>
              <a:t>,</a:t>
            </a:r>
            <a:r>
              <a:rPr lang="en-US" sz="3200"/>
              <a:t> passive</a:t>
            </a:r>
            <a:endParaRPr/>
          </a:p>
        </p:txBody>
      </p:sp>
      <p:pic>
        <p:nvPicPr>
          <p:cNvPr id="226" name="Google Shape;226;p28"/>
          <p:cNvPicPr preferRelativeResize="0"/>
          <p:nvPr/>
        </p:nvPicPr>
        <p:blipFill rotWithShape="1">
          <a:blip r:embed="rId3">
            <a:alphaModFix/>
          </a:blip>
          <a:srcRect b="0" l="0" r="0" t="0"/>
          <a:stretch/>
        </p:blipFill>
        <p:spPr>
          <a:xfrm>
            <a:off x="469900" y="2792186"/>
            <a:ext cx="2954694" cy="2895600"/>
          </a:xfrm>
          <a:prstGeom prst="rect">
            <a:avLst/>
          </a:prstGeom>
          <a:noFill/>
          <a:ln>
            <a:noFill/>
          </a:ln>
        </p:spPr>
      </p:pic>
      <p:grpSp>
        <p:nvGrpSpPr>
          <p:cNvPr id="227" name="Google Shape;227;p28"/>
          <p:cNvGrpSpPr/>
          <p:nvPr/>
        </p:nvGrpSpPr>
        <p:grpSpPr>
          <a:xfrm>
            <a:off x="1343429" y="1092064"/>
            <a:ext cx="2277164" cy="1322832"/>
            <a:chOff x="2029229" y="1157378"/>
            <a:chExt cx="2277164" cy="1322832"/>
          </a:xfrm>
        </p:grpSpPr>
        <p:pic>
          <p:nvPicPr>
            <p:cNvPr id="228" name="Google Shape;228;p28"/>
            <p:cNvPicPr preferRelativeResize="0"/>
            <p:nvPr/>
          </p:nvPicPr>
          <p:blipFill rotWithShape="1">
            <a:blip r:embed="rId4">
              <a:alphaModFix/>
            </a:blip>
            <a:srcRect b="0" l="0" r="0" t="0"/>
            <a:stretch/>
          </p:blipFill>
          <p:spPr>
            <a:xfrm rot="-1326714">
              <a:off x="2761936" y="1441542"/>
              <a:ext cx="1556630" cy="239480"/>
            </a:xfrm>
            <a:prstGeom prst="rect">
              <a:avLst/>
            </a:prstGeom>
            <a:noFill/>
            <a:ln>
              <a:noFill/>
            </a:ln>
          </p:spPr>
        </p:pic>
        <p:grpSp>
          <p:nvGrpSpPr>
            <p:cNvPr id="229" name="Google Shape;229;p28"/>
            <p:cNvGrpSpPr/>
            <p:nvPr/>
          </p:nvGrpSpPr>
          <p:grpSpPr>
            <a:xfrm>
              <a:off x="2029229" y="1362710"/>
              <a:ext cx="1117500" cy="1117500"/>
              <a:chOff x="2029229" y="1362710"/>
              <a:chExt cx="1117500" cy="1117500"/>
            </a:xfrm>
          </p:grpSpPr>
          <p:sp>
            <p:nvSpPr>
              <p:cNvPr id="230" name="Google Shape;230;p28"/>
              <p:cNvSpPr/>
              <p:nvPr/>
            </p:nvSpPr>
            <p:spPr>
              <a:xfrm>
                <a:off x="2029229" y="1362710"/>
                <a:ext cx="1117500" cy="1117500"/>
              </a:xfrm>
              <a:prstGeom prst="ellipse">
                <a:avLst/>
              </a:prstGeom>
              <a:solidFill>
                <a:schemeClr val="accent1"/>
              </a:solidFill>
              <a:ln cap="rnd" cmpd="sng" w="15875">
                <a:solidFill>
                  <a:srgbClr val="26262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231" name="Google Shape;231;p28"/>
              <p:cNvSpPr/>
              <p:nvPr/>
            </p:nvSpPr>
            <p:spPr>
              <a:xfrm>
                <a:off x="2588029" y="1540625"/>
                <a:ext cx="45600" cy="49800"/>
              </a:xfrm>
              <a:prstGeom prst="ellipse">
                <a:avLst/>
              </a:prstGeom>
              <a:solidFill>
                <a:srgbClr val="F5FCFF"/>
              </a:solidFill>
              <a:ln cap="rnd" cmpd="sng" w="15875">
                <a:solidFill>
                  <a:srgbClr val="26262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232" name="Google Shape;232;p28"/>
              <p:cNvSpPr/>
              <p:nvPr/>
            </p:nvSpPr>
            <p:spPr>
              <a:xfrm>
                <a:off x="2367274" y="1561283"/>
                <a:ext cx="45600" cy="49800"/>
              </a:xfrm>
              <a:prstGeom prst="ellipse">
                <a:avLst/>
              </a:prstGeom>
              <a:solidFill>
                <a:srgbClr val="F5FCFF"/>
              </a:solidFill>
              <a:ln cap="rnd" cmpd="sng" w="15875">
                <a:solidFill>
                  <a:srgbClr val="26262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233" name="Google Shape;233;p28"/>
              <p:cNvSpPr/>
              <p:nvPr/>
            </p:nvSpPr>
            <p:spPr>
              <a:xfrm>
                <a:off x="2811895" y="1672760"/>
                <a:ext cx="45600" cy="49800"/>
              </a:xfrm>
              <a:prstGeom prst="ellipse">
                <a:avLst/>
              </a:prstGeom>
              <a:solidFill>
                <a:srgbClr val="F5FCFF"/>
              </a:solidFill>
              <a:ln cap="rnd" cmpd="sng" w="15875">
                <a:solidFill>
                  <a:srgbClr val="26262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234" name="Google Shape;234;p28"/>
              <p:cNvSpPr/>
              <p:nvPr/>
            </p:nvSpPr>
            <p:spPr>
              <a:xfrm>
                <a:off x="2717103" y="1869190"/>
                <a:ext cx="45600" cy="49800"/>
              </a:xfrm>
              <a:prstGeom prst="ellipse">
                <a:avLst/>
              </a:prstGeom>
              <a:solidFill>
                <a:srgbClr val="F5FCFF"/>
              </a:solidFill>
              <a:ln cap="rnd" cmpd="sng" w="15875">
                <a:solidFill>
                  <a:srgbClr val="26262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235" name="Google Shape;235;p28"/>
              <p:cNvSpPr/>
              <p:nvPr/>
            </p:nvSpPr>
            <p:spPr>
              <a:xfrm>
                <a:off x="2305396" y="2252748"/>
                <a:ext cx="45600" cy="49800"/>
              </a:xfrm>
              <a:prstGeom prst="ellipse">
                <a:avLst/>
              </a:prstGeom>
              <a:solidFill>
                <a:srgbClr val="F5FCFF"/>
              </a:solidFill>
              <a:ln cap="rnd" cmpd="sng" w="15875">
                <a:solidFill>
                  <a:srgbClr val="26262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236" name="Google Shape;236;p28"/>
              <p:cNvSpPr/>
              <p:nvPr/>
            </p:nvSpPr>
            <p:spPr>
              <a:xfrm>
                <a:off x="2716989" y="2145019"/>
                <a:ext cx="45600" cy="49800"/>
              </a:xfrm>
              <a:prstGeom prst="ellipse">
                <a:avLst/>
              </a:prstGeom>
              <a:solidFill>
                <a:srgbClr val="F5FCFF"/>
              </a:solidFill>
              <a:ln cap="rnd" cmpd="sng" w="15875">
                <a:solidFill>
                  <a:srgbClr val="26262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237" name="Google Shape;237;p28"/>
              <p:cNvSpPr/>
              <p:nvPr/>
            </p:nvSpPr>
            <p:spPr>
              <a:xfrm>
                <a:off x="2415295" y="1774816"/>
                <a:ext cx="45600" cy="49800"/>
              </a:xfrm>
              <a:prstGeom prst="ellipse">
                <a:avLst/>
              </a:prstGeom>
              <a:solidFill>
                <a:srgbClr val="F5FCFF"/>
              </a:solidFill>
              <a:ln cap="rnd" cmpd="sng" w="15875">
                <a:solidFill>
                  <a:srgbClr val="26262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238" name="Google Shape;238;p28"/>
              <p:cNvSpPr/>
              <p:nvPr/>
            </p:nvSpPr>
            <p:spPr>
              <a:xfrm>
                <a:off x="2161309" y="1702723"/>
                <a:ext cx="45600" cy="49800"/>
              </a:xfrm>
              <a:prstGeom prst="ellipse">
                <a:avLst/>
              </a:prstGeom>
              <a:solidFill>
                <a:srgbClr val="F5FCFF"/>
              </a:solidFill>
              <a:ln cap="rnd" cmpd="sng" w="15875">
                <a:solidFill>
                  <a:srgbClr val="26262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239" name="Google Shape;239;p28"/>
              <p:cNvSpPr/>
              <p:nvPr/>
            </p:nvSpPr>
            <p:spPr>
              <a:xfrm>
                <a:off x="2161309" y="2028305"/>
                <a:ext cx="45600" cy="49800"/>
              </a:xfrm>
              <a:prstGeom prst="ellipse">
                <a:avLst/>
              </a:prstGeom>
              <a:solidFill>
                <a:srgbClr val="F5FCFF"/>
              </a:solidFill>
              <a:ln cap="rnd" cmpd="sng" w="15875">
                <a:solidFill>
                  <a:srgbClr val="26262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240" name="Google Shape;240;p28"/>
              <p:cNvSpPr/>
              <p:nvPr/>
            </p:nvSpPr>
            <p:spPr>
              <a:xfrm>
                <a:off x="2642177" y="2385752"/>
                <a:ext cx="45600" cy="49800"/>
              </a:xfrm>
              <a:prstGeom prst="ellipse">
                <a:avLst/>
              </a:prstGeom>
              <a:solidFill>
                <a:srgbClr val="F5FCFF"/>
              </a:solidFill>
              <a:ln cap="rnd" cmpd="sng" w="15875">
                <a:solidFill>
                  <a:srgbClr val="26262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241" name="Google Shape;241;p28"/>
              <p:cNvSpPr/>
              <p:nvPr/>
            </p:nvSpPr>
            <p:spPr>
              <a:xfrm>
                <a:off x="2953790" y="2053243"/>
                <a:ext cx="45600" cy="49800"/>
              </a:xfrm>
              <a:prstGeom prst="ellipse">
                <a:avLst/>
              </a:prstGeom>
              <a:solidFill>
                <a:srgbClr val="F5FCFF"/>
              </a:solidFill>
              <a:ln cap="rnd" cmpd="sng" w="15875">
                <a:solidFill>
                  <a:srgbClr val="26262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grpSp>
        <p:pic>
          <p:nvPicPr>
            <p:cNvPr id="242" name="Google Shape;242;p28"/>
            <p:cNvPicPr preferRelativeResize="0"/>
            <p:nvPr/>
          </p:nvPicPr>
          <p:blipFill rotWithShape="1">
            <a:blip r:embed="rId4">
              <a:alphaModFix/>
            </a:blip>
            <a:srcRect b="0" l="13307" r="0" t="0"/>
            <a:stretch/>
          </p:blipFill>
          <p:spPr>
            <a:xfrm rot="-1326714">
              <a:off x="2961409" y="1402566"/>
              <a:ext cx="1349540" cy="239480"/>
            </a:xfrm>
            <a:prstGeom prst="rect">
              <a:avLst/>
            </a:prstGeom>
            <a:noFill/>
            <a:ln>
              <a:noFill/>
            </a:ln>
          </p:spPr>
        </p:pic>
      </p:grpSp>
      <p:sp>
        <p:nvSpPr>
          <p:cNvPr id="243" name="Google Shape;243;p28"/>
          <p:cNvSpPr/>
          <p:nvPr/>
        </p:nvSpPr>
        <p:spPr>
          <a:xfrm>
            <a:off x="183864" y="1853753"/>
            <a:ext cx="1143548" cy="2367287"/>
          </a:xfrm>
          <a:custGeom>
            <a:rect b="b" l="l" r="r" t="t"/>
            <a:pathLst>
              <a:path extrusionOk="0" h="2440502" w="1381931">
                <a:moveTo>
                  <a:pt x="1381931" y="0"/>
                </a:moveTo>
                <a:cubicBezTo>
                  <a:pt x="740274" y="490307"/>
                  <a:pt x="98618" y="980615"/>
                  <a:pt x="7178" y="1387365"/>
                </a:cubicBezTo>
                <a:cubicBezTo>
                  <a:pt x="-84262" y="1794115"/>
                  <a:pt x="726086" y="2355368"/>
                  <a:pt x="833291" y="2440502"/>
                </a:cubicBezTo>
              </a:path>
            </a:pathLst>
          </a:custGeom>
          <a:noFill/>
          <a:ln cap="flat" cmpd="sng" w="952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244" name="Google Shape;244;p28"/>
          <p:cNvSpPr/>
          <p:nvPr/>
        </p:nvSpPr>
        <p:spPr>
          <a:xfrm>
            <a:off x="2082625" y="2116634"/>
            <a:ext cx="536950" cy="2024292"/>
          </a:xfrm>
          <a:custGeom>
            <a:rect b="b" l="l" r="r" t="t"/>
            <a:pathLst>
              <a:path extrusionOk="0" h="2024292" w="536950">
                <a:moveTo>
                  <a:pt x="0" y="0"/>
                </a:moveTo>
                <a:cubicBezTo>
                  <a:pt x="256977" y="629044"/>
                  <a:pt x="513955" y="1258088"/>
                  <a:pt x="536027" y="1595470"/>
                </a:cubicBezTo>
                <a:cubicBezTo>
                  <a:pt x="558099" y="1932852"/>
                  <a:pt x="177624" y="1979098"/>
                  <a:pt x="132430" y="2024292"/>
                </a:cubicBezTo>
              </a:path>
            </a:pathLst>
          </a:custGeom>
          <a:noFill/>
          <a:ln cap="rnd" cmpd="sng" w="15875">
            <a:solidFill>
              <a:srgbClr val="26262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245" name="Google Shape;245;p28"/>
          <p:cNvSpPr/>
          <p:nvPr/>
        </p:nvSpPr>
        <p:spPr>
          <a:xfrm>
            <a:off x="3249273" y="1504932"/>
            <a:ext cx="795093" cy="2825180"/>
          </a:xfrm>
          <a:custGeom>
            <a:rect b="b" l="l" r="r" t="t"/>
            <a:pathLst>
              <a:path extrusionOk="0" h="2825180" w="795093">
                <a:moveTo>
                  <a:pt x="0" y="0"/>
                </a:moveTo>
                <a:cubicBezTo>
                  <a:pt x="386780" y="795633"/>
                  <a:pt x="773561" y="1591266"/>
                  <a:pt x="794582" y="2062129"/>
                </a:cubicBezTo>
                <a:cubicBezTo>
                  <a:pt x="815603" y="2532992"/>
                  <a:pt x="181829" y="2727434"/>
                  <a:pt x="126124" y="2825180"/>
                </a:cubicBezTo>
              </a:path>
            </a:pathLst>
          </a:custGeom>
          <a:noFill/>
          <a:ln cap="rnd" cmpd="sng" w="15875">
            <a:solidFill>
              <a:srgbClr val="26262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246" name="Google Shape;246;p28"/>
          <p:cNvSpPr/>
          <p:nvPr/>
        </p:nvSpPr>
        <p:spPr>
          <a:xfrm>
            <a:off x="4781469" y="833767"/>
            <a:ext cx="7578900" cy="2308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1" lang="en-US" sz="1800">
                <a:solidFill>
                  <a:schemeClr val="dk1"/>
                </a:solidFill>
                <a:latin typeface="Courier"/>
                <a:ea typeface="Courier"/>
                <a:cs typeface="Courier"/>
                <a:sym typeface="Courier"/>
              </a:rPr>
              <a:t>from neuron import h</a:t>
            </a:r>
            <a:endParaRPr/>
          </a:p>
          <a:p>
            <a:pPr indent="0" lvl="0" marL="0" marR="0" rtl="0" algn="l">
              <a:spcBef>
                <a:spcPts val="0"/>
              </a:spcBef>
              <a:spcAft>
                <a:spcPts val="0"/>
              </a:spcAft>
              <a:buNone/>
            </a:pPr>
            <a:r>
              <a:rPr i="1" lang="en-US" sz="1800">
                <a:solidFill>
                  <a:srgbClr val="4F9192"/>
                </a:solidFill>
                <a:latin typeface="Courier"/>
                <a:ea typeface="Courier"/>
                <a:cs typeface="Courier"/>
                <a:sym typeface="Courier"/>
              </a:rPr>
              <a:t># create model</a:t>
            </a:r>
            <a:endParaRPr sz="1800">
              <a:solidFill>
                <a:srgbClr val="4F9192"/>
              </a:solidFill>
              <a:latin typeface="Courier"/>
              <a:ea typeface="Courier"/>
              <a:cs typeface="Courier"/>
              <a:sym typeface="Courier"/>
            </a:endParaRPr>
          </a:p>
          <a:p>
            <a:pPr indent="0" lvl="0" marL="0" marR="0" rtl="0" algn="l">
              <a:spcBef>
                <a:spcPts val="0"/>
              </a:spcBef>
              <a:spcAft>
                <a:spcPts val="0"/>
              </a:spcAft>
              <a:buNone/>
            </a:pPr>
            <a:r>
              <a:rPr lang="en-US" sz="1800">
                <a:solidFill>
                  <a:srgbClr val="000000"/>
                </a:solidFill>
                <a:latin typeface="Courier"/>
                <a:ea typeface="Courier"/>
                <a:cs typeface="Courier"/>
                <a:sym typeface="Courier"/>
              </a:rPr>
              <a:t>soma  = h.Section(name=</a:t>
            </a:r>
            <a:r>
              <a:rPr lang="en-US" sz="1800">
                <a:solidFill>
                  <a:srgbClr val="C8352B"/>
                </a:solidFill>
                <a:latin typeface="Courier"/>
                <a:ea typeface="Courier"/>
                <a:cs typeface="Courier"/>
                <a:sym typeface="Courier"/>
              </a:rPr>
              <a:t>"soma"</a:t>
            </a:r>
            <a:r>
              <a:rPr lang="en-US" sz="1800">
                <a:solidFill>
                  <a:srgbClr val="000000"/>
                </a:solidFill>
                <a:latin typeface="Courier"/>
                <a:ea typeface="Courier"/>
                <a:cs typeface="Courier"/>
                <a:sym typeface="Courier"/>
              </a:rPr>
              <a:t>)</a:t>
            </a:r>
            <a:endParaRPr sz="1800">
              <a:solidFill>
                <a:srgbClr val="C8352B"/>
              </a:solidFill>
              <a:latin typeface="Courier"/>
              <a:ea typeface="Courier"/>
              <a:cs typeface="Courier"/>
              <a:sym typeface="Courier"/>
            </a:endParaRPr>
          </a:p>
          <a:p>
            <a:pPr indent="0" lvl="0" marL="0" marR="0" rtl="0" algn="l">
              <a:spcBef>
                <a:spcPts val="0"/>
              </a:spcBef>
              <a:spcAft>
                <a:spcPts val="0"/>
              </a:spcAft>
              <a:buNone/>
            </a:pPr>
            <a:r>
              <a:rPr lang="en-US" sz="1800">
                <a:solidFill>
                  <a:schemeClr val="dk1"/>
                </a:solidFill>
                <a:latin typeface="Courier"/>
                <a:ea typeface="Courier"/>
                <a:cs typeface="Courier"/>
                <a:sym typeface="Courier"/>
              </a:rPr>
              <a:t>soma</a:t>
            </a:r>
            <a:r>
              <a:rPr lang="en-US" sz="1800">
                <a:solidFill>
                  <a:srgbClr val="797979"/>
                </a:solidFill>
                <a:latin typeface="Courier"/>
                <a:ea typeface="Courier"/>
                <a:cs typeface="Courier"/>
                <a:sym typeface="Courier"/>
              </a:rPr>
              <a:t>.</a:t>
            </a:r>
            <a:r>
              <a:rPr lang="en-US" sz="1800">
                <a:solidFill>
                  <a:schemeClr val="dk1"/>
                </a:solidFill>
                <a:latin typeface="Courier"/>
                <a:ea typeface="Courier"/>
                <a:cs typeface="Courier"/>
                <a:sym typeface="Courier"/>
              </a:rPr>
              <a:t>L    </a:t>
            </a:r>
            <a:r>
              <a:rPr lang="en-US" sz="1800">
                <a:solidFill>
                  <a:srgbClr val="797979"/>
                </a:solidFill>
                <a:latin typeface="Courier"/>
                <a:ea typeface="Courier"/>
                <a:cs typeface="Courier"/>
                <a:sym typeface="Courier"/>
              </a:rPr>
              <a:t>=</a:t>
            </a:r>
            <a:r>
              <a:rPr lang="en-US" sz="1800">
                <a:solidFill>
                  <a:schemeClr val="dk1"/>
                </a:solidFill>
                <a:latin typeface="Courier"/>
                <a:ea typeface="Courier"/>
                <a:cs typeface="Courier"/>
                <a:sym typeface="Courier"/>
              </a:rPr>
              <a:t> </a:t>
            </a:r>
            <a:r>
              <a:rPr lang="en-US" sz="1800">
                <a:solidFill>
                  <a:srgbClr val="797979"/>
                </a:solidFill>
                <a:latin typeface="Courier"/>
                <a:ea typeface="Courier"/>
                <a:cs typeface="Courier"/>
                <a:sym typeface="Courier"/>
              </a:rPr>
              <a:t>10 </a:t>
            </a:r>
            <a:r>
              <a:rPr i="1" lang="en-US" sz="1800">
                <a:solidFill>
                  <a:srgbClr val="4F9192"/>
                </a:solidFill>
                <a:latin typeface="Courier"/>
                <a:ea typeface="Courier"/>
                <a:cs typeface="Courier"/>
                <a:sym typeface="Courier"/>
              </a:rPr>
              <a:t># length µm</a:t>
            </a:r>
            <a:endParaRPr/>
          </a:p>
          <a:p>
            <a:pPr indent="0" lvl="0" marL="0" marR="0" rtl="0" algn="l">
              <a:spcBef>
                <a:spcPts val="0"/>
              </a:spcBef>
              <a:spcAft>
                <a:spcPts val="0"/>
              </a:spcAft>
              <a:buNone/>
            </a:pPr>
            <a:r>
              <a:rPr lang="en-US" sz="1800">
                <a:solidFill>
                  <a:schemeClr val="dk1"/>
                </a:solidFill>
                <a:latin typeface="Courier"/>
                <a:ea typeface="Courier"/>
                <a:cs typeface="Courier"/>
                <a:sym typeface="Courier"/>
              </a:rPr>
              <a:t>soma</a:t>
            </a:r>
            <a:r>
              <a:rPr lang="en-US" sz="1800">
                <a:solidFill>
                  <a:srgbClr val="797979"/>
                </a:solidFill>
                <a:latin typeface="Courier"/>
                <a:ea typeface="Courier"/>
                <a:cs typeface="Courier"/>
                <a:sym typeface="Courier"/>
              </a:rPr>
              <a:t>.</a:t>
            </a:r>
            <a:r>
              <a:rPr lang="en-US" sz="1800">
                <a:solidFill>
                  <a:schemeClr val="dk1"/>
                </a:solidFill>
                <a:latin typeface="Courier"/>
                <a:ea typeface="Courier"/>
                <a:cs typeface="Courier"/>
                <a:sym typeface="Courier"/>
              </a:rPr>
              <a:t>diam </a:t>
            </a:r>
            <a:r>
              <a:rPr lang="en-US" sz="1800">
                <a:solidFill>
                  <a:srgbClr val="797979"/>
                </a:solidFill>
                <a:latin typeface="Courier"/>
                <a:ea typeface="Courier"/>
                <a:cs typeface="Courier"/>
                <a:sym typeface="Courier"/>
              </a:rPr>
              <a:t>=</a:t>
            </a:r>
            <a:r>
              <a:rPr lang="en-US" sz="1800">
                <a:solidFill>
                  <a:schemeClr val="dk1"/>
                </a:solidFill>
                <a:latin typeface="Courier"/>
                <a:ea typeface="Courier"/>
                <a:cs typeface="Courier"/>
                <a:sym typeface="Courier"/>
              </a:rPr>
              <a:t> </a:t>
            </a:r>
            <a:r>
              <a:rPr lang="en-US" sz="1800">
                <a:solidFill>
                  <a:srgbClr val="797979"/>
                </a:solidFill>
                <a:latin typeface="Courier"/>
                <a:ea typeface="Courier"/>
                <a:cs typeface="Courier"/>
                <a:sym typeface="Courier"/>
              </a:rPr>
              <a:t>10 </a:t>
            </a:r>
            <a:r>
              <a:rPr i="1" lang="en-US" sz="1800">
                <a:solidFill>
                  <a:srgbClr val="4F9192"/>
                </a:solidFill>
                <a:latin typeface="Courier"/>
                <a:ea typeface="Courier"/>
                <a:cs typeface="Courier"/>
                <a:sym typeface="Courier"/>
              </a:rPr>
              <a:t># diameter µm</a:t>
            </a:r>
            <a:endParaRPr sz="1800">
              <a:solidFill>
                <a:schemeClr val="dk1"/>
              </a:solidFill>
              <a:latin typeface="Courier"/>
              <a:ea typeface="Courier"/>
              <a:cs typeface="Courier"/>
              <a:sym typeface="Courier"/>
            </a:endParaRPr>
          </a:p>
          <a:p>
            <a:pPr indent="0" lvl="0" marL="0" marR="0" rtl="0" algn="l">
              <a:spcBef>
                <a:spcPts val="0"/>
              </a:spcBef>
              <a:spcAft>
                <a:spcPts val="0"/>
              </a:spcAft>
              <a:buNone/>
            </a:pPr>
            <a:r>
              <a:rPr lang="en-US" sz="1800">
                <a:solidFill>
                  <a:srgbClr val="000000"/>
                </a:solidFill>
                <a:latin typeface="Courier"/>
                <a:ea typeface="Courier"/>
                <a:cs typeface="Courier"/>
                <a:sym typeface="Courier"/>
              </a:rPr>
              <a:t>soma</a:t>
            </a:r>
            <a:r>
              <a:rPr lang="en-US" sz="1800">
                <a:solidFill>
                  <a:srgbClr val="797979"/>
                </a:solidFill>
                <a:latin typeface="Courier"/>
                <a:ea typeface="Courier"/>
                <a:cs typeface="Courier"/>
                <a:sym typeface="Courier"/>
              </a:rPr>
              <a:t>.</a:t>
            </a:r>
            <a:r>
              <a:rPr lang="en-US" sz="1800">
                <a:solidFill>
                  <a:srgbClr val="000000"/>
                </a:solidFill>
                <a:latin typeface="Courier"/>
                <a:ea typeface="Courier"/>
                <a:cs typeface="Courier"/>
                <a:sym typeface="Courier"/>
              </a:rPr>
              <a:t>insert(</a:t>
            </a:r>
            <a:r>
              <a:rPr lang="en-US" sz="1800">
                <a:solidFill>
                  <a:srgbClr val="C8352B"/>
                </a:solidFill>
                <a:latin typeface="Courier"/>
                <a:ea typeface="Courier"/>
                <a:cs typeface="Courier"/>
                <a:sym typeface="Courier"/>
              </a:rPr>
              <a:t>'pas'</a:t>
            </a:r>
            <a:r>
              <a:rPr lang="en-US" sz="1800">
                <a:solidFill>
                  <a:srgbClr val="000000"/>
                </a:solidFill>
                <a:latin typeface="Courier"/>
                <a:ea typeface="Courier"/>
                <a:cs typeface="Courier"/>
                <a:sym typeface="Courier"/>
              </a:rPr>
              <a:t>)   </a:t>
            </a:r>
            <a:r>
              <a:rPr i="1" lang="en-US" sz="1800">
                <a:solidFill>
                  <a:srgbClr val="4F9192"/>
                </a:solidFill>
                <a:latin typeface="Courier"/>
                <a:ea typeface="Courier"/>
                <a:cs typeface="Courier"/>
                <a:sym typeface="Courier"/>
              </a:rPr>
              <a:t># add passive properties  </a:t>
            </a:r>
            <a:endParaRPr sz="1800">
              <a:solidFill>
                <a:srgbClr val="4F9192"/>
              </a:solidFill>
              <a:latin typeface="Courier"/>
              <a:ea typeface="Courier"/>
              <a:cs typeface="Courier"/>
              <a:sym typeface="Courier"/>
            </a:endParaRPr>
          </a:p>
          <a:p>
            <a:pPr indent="0" lvl="0" marL="0" marR="0" rtl="0" algn="l">
              <a:spcBef>
                <a:spcPts val="0"/>
              </a:spcBef>
              <a:spcAft>
                <a:spcPts val="0"/>
              </a:spcAft>
              <a:buNone/>
            </a:pPr>
            <a:r>
              <a:rPr lang="en-US" sz="1800">
                <a:solidFill>
                  <a:srgbClr val="000000"/>
                </a:solidFill>
                <a:latin typeface="Courier"/>
                <a:ea typeface="Courier"/>
                <a:cs typeface="Courier"/>
                <a:sym typeface="Courier"/>
              </a:rPr>
              <a:t>soma</a:t>
            </a:r>
            <a:r>
              <a:rPr lang="en-US" sz="1800">
                <a:solidFill>
                  <a:srgbClr val="797979"/>
                </a:solidFill>
                <a:latin typeface="Courier"/>
                <a:ea typeface="Courier"/>
                <a:cs typeface="Courier"/>
                <a:sym typeface="Courier"/>
              </a:rPr>
              <a:t>.</a:t>
            </a:r>
            <a:r>
              <a:rPr lang="en-US" sz="1800">
                <a:solidFill>
                  <a:srgbClr val="000000"/>
                </a:solidFill>
                <a:latin typeface="Courier"/>
                <a:ea typeface="Courier"/>
                <a:cs typeface="Courier"/>
                <a:sym typeface="Courier"/>
              </a:rPr>
              <a:t>g_pas </a:t>
            </a:r>
            <a:r>
              <a:rPr lang="en-US" sz="1800">
                <a:solidFill>
                  <a:srgbClr val="797979"/>
                </a:solidFill>
                <a:latin typeface="Courier"/>
                <a:ea typeface="Courier"/>
                <a:cs typeface="Courier"/>
                <a:sym typeface="Courier"/>
              </a:rPr>
              <a:t>=</a:t>
            </a:r>
            <a:r>
              <a:rPr lang="en-US" sz="1800">
                <a:solidFill>
                  <a:srgbClr val="000000"/>
                </a:solidFill>
                <a:latin typeface="Courier"/>
                <a:ea typeface="Courier"/>
                <a:cs typeface="Courier"/>
                <a:sym typeface="Courier"/>
              </a:rPr>
              <a:t> </a:t>
            </a:r>
            <a:r>
              <a:rPr lang="en-US" sz="1800">
                <a:solidFill>
                  <a:srgbClr val="797979"/>
                </a:solidFill>
                <a:latin typeface="Courier"/>
                <a:ea typeface="Courier"/>
                <a:cs typeface="Courier"/>
                <a:sym typeface="Courier"/>
              </a:rPr>
              <a:t>1/10000</a:t>
            </a:r>
            <a:r>
              <a:rPr lang="en-US" sz="1800">
                <a:solidFill>
                  <a:srgbClr val="000000"/>
                </a:solidFill>
                <a:latin typeface="Courier"/>
                <a:ea typeface="Courier"/>
                <a:cs typeface="Courier"/>
                <a:sym typeface="Courier"/>
              </a:rPr>
              <a:t> </a:t>
            </a:r>
            <a:r>
              <a:rPr i="1" lang="en-US" sz="1800">
                <a:solidFill>
                  <a:srgbClr val="4F9192"/>
                </a:solidFill>
                <a:latin typeface="Courier"/>
                <a:ea typeface="Courier"/>
                <a:cs typeface="Courier"/>
                <a:sym typeface="Courier"/>
              </a:rPr>
              <a:t># set the specific membrane</a:t>
            </a:r>
            <a:endParaRPr/>
          </a:p>
          <a:p>
            <a:pPr indent="0" lvl="0" marL="0" marR="0" rtl="0" algn="l">
              <a:spcBef>
                <a:spcPts val="0"/>
              </a:spcBef>
              <a:spcAft>
                <a:spcPts val="0"/>
              </a:spcAft>
              <a:buNone/>
            </a:pPr>
            <a:r>
              <a:rPr i="1" lang="en-US" sz="1800">
                <a:solidFill>
                  <a:srgbClr val="4F9192"/>
                </a:solidFill>
                <a:latin typeface="Courier"/>
                <a:ea typeface="Courier"/>
                <a:cs typeface="Courier"/>
                <a:sym typeface="Courier"/>
              </a:rPr>
              <a:t>			   # resistance to 10000 ohm*cm^2</a:t>
            </a:r>
            <a:endParaRPr sz="1800">
              <a:solidFill>
                <a:srgbClr val="4F9192"/>
              </a:solidFill>
              <a:latin typeface="Courier"/>
              <a:ea typeface="Courier"/>
              <a:cs typeface="Courier"/>
              <a:sym typeface="Courier"/>
            </a:endParaRPr>
          </a:p>
        </p:txBody>
      </p:sp>
      <p:sp>
        <p:nvSpPr>
          <p:cNvPr id="247" name="Google Shape;247;p28"/>
          <p:cNvSpPr/>
          <p:nvPr/>
        </p:nvSpPr>
        <p:spPr>
          <a:xfrm>
            <a:off x="4761383" y="3572615"/>
            <a:ext cx="7649100" cy="147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1800">
                <a:solidFill>
                  <a:srgbClr val="4F9192"/>
                </a:solidFill>
                <a:latin typeface="Courier"/>
                <a:ea typeface="Courier"/>
                <a:cs typeface="Courier"/>
                <a:sym typeface="Courier"/>
              </a:rPr>
              <a:t># current clamp</a:t>
            </a:r>
            <a:endParaRPr sz="1800">
              <a:solidFill>
                <a:srgbClr val="4F9192"/>
              </a:solidFill>
              <a:latin typeface="Courier"/>
              <a:ea typeface="Courier"/>
              <a:cs typeface="Courier"/>
              <a:sym typeface="Courier"/>
            </a:endParaRPr>
          </a:p>
          <a:p>
            <a:pPr indent="0" lvl="0" marL="0" marR="0" rtl="0" algn="l">
              <a:spcBef>
                <a:spcPts val="0"/>
              </a:spcBef>
              <a:spcAft>
                <a:spcPts val="0"/>
              </a:spcAft>
              <a:buNone/>
            </a:pPr>
            <a:r>
              <a:rPr lang="en-US" sz="1800">
                <a:solidFill>
                  <a:schemeClr val="dk1"/>
                </a:solidFill>
                <a:latin typeface="Courier"/>
                <a:ea typeface="Courier"/>
                <a:cs typeface="Courier"/>
                <a:sym typeface="Courier"/>
              </a:rPr>
              <a:t>stim </a:t>
            </a:r>
            <a:r>
              <a:rPr lang="en-US" sz="1800">
                <a:solidFill>
                  <a:srgbClr val="797979"/>
                </a:solidFill>
                <a:latin typeface="Courier"/>
                <a:ea typeface="Courier"/>
                <a:cs typeface="Courier"/>
                <a:sym typeface="Courier"/>
              </a:rPr>
              <a:t>=</a:t>
            </a:r>
            <a:r>
              <a:rPr lang="en-US" sz="1800">
                <a:solidFill>
                  <a:schemeClr val="dk1"/>
                </a:solidFill>
                <a:latin typeface="Courier"/>
                <a:ea typeface="Courier"/>
                <a:cs typeface="Courier"/>
                <a:sym typeface="Courier"/>
              </a:rPr>
              <a:t> h</a:t>
            </a:r>
            <a:r>
              <a:rPr lang="en-US" sz="1800">
                <a:solidFill>
                  <a:srgbClr val="797979"/>
                </a:solidFill>
                <a:latin typeface="Courier"/>
                <a:ea typeface="Courier"/>
                <a:cs typeface="Courier"/>
                <a:sym typeface="Courier"/>
              </a:rPr>
              <a:t>.</a:t>
            </a:r>
            <a:r>
              <a:rPr lang="en-US" sz="1800">
                <a:solidFill>
                  <a:schemeClr val="dk1"/>
                </a:solidFill>
                <a:latin typeface="Courier"/>
                <a:ea typeface="Courier"/>
                <a:cs typeface="Courier"/>
                <a:sym typeface="Courier"/>
              </a:rPr>
              <a:t>IClamp(soma(</a:t>
            </a:r>
            <a:r>
              <a:rPr lang="en-US" sz="1800">
                <a:solidFill>
                  <a:srgbClr val="797979"/>
                </a:solidFill>
                <a:latin typeface="Courier"/>
                <a:ea typeface="Courier"/>
                <a:cs typeface="Courier"/>
                <a:sym typeface="Courier"/>
              </a:rPr>
              <a:t>0.5</a:t>
            </a:r>
            <a:r>
              <a:rPr lang="en-US" sz="1800">
                <a:solidFill>
                  <a:schemeClr val="dk1"/>
                </a:solidFill>
                <a:latin typeface="Courier"/>
                <a:ea typeface="Courier"/>
                <a:cs typeface="Courier"/>
                <a:sym typeface="Courier"/>
              </a:rPr>
              <a:t>))</a:t>
            </a:r>
            <a:endParaRPr/>
          </a:p>
          <a:p>
            <a:pPr indent="0" lvl="0" marL="0" marR="0" rtl="0" algn="l">
              <a:spcBef>
                <a:spcPts val="0"/>
              </a:spcBef>
              <a:spcAft>
                <a:spcPts val="0"/>
              </a:spcAft>
              <a:buNone/>
            </a:pPr>
            <a:r>
              <a:rPr lang="en-US" sz="1800">
                <a:solidFill>
                  <a:schemeClr val="dk1"/>
                </a:solidFill>
                <a:latin typeface="Courier"/>
                <a:ea typeface="Courier"/>
                <a:cs typeface="Courier"/>
                <a:sym typeface="Courier"/>
              </a:rPr>
              <a:t>stim</a:t>
            </a:r>
            <a:r>
              <a:rPr lang="en-US" sz="1800">
                <a:solidFill>
                  <a:srgbClr val="797979"/>
                </a:solidFill>
                <a:latin typeface="Courier"/>
                <a:ea typeface="Courier"/>
                <a:cs typeface="Courier"/>
                <a:sym typeface="Courier"/>
              </a:rPr>
              <a:t>.</a:t>
            </a:r>
            <a:r>
              <a:rPr lang="en-US" sz="1800">
                <a:solidFill>
                  <a:schemeClr val="dk1"/>
                </a:solidFill>
                <a:latin typeface="Courier"/>
                <a:ea typeface="Courier"/>
                <a:cs typeface="Courier"/>
                <a:sym typeface="Courier"/>
              </a:rPr>
              <a:t>delay </a:t>
            </a:r>
            <a:r>
              <a:rPr lang="en-US" sz="1800">
                <a:solidFill>
                  <a:srgbClr val="797979"/>
                </a:solidFill>
                <a:latin typeface="Courier"/>
                <a:ea typeface="Courier"/>
                <a:cs typeface="Courier"/>
                <a:sym typeface="Courier"/>
              </a:rPr>
              <a:t>=</a:t>
            </a:r>
            <a:r>
              <a:rPr lang="en-US" sz="1800">
                <a:solidFill>
                  <a:schemeClr val="dk1"/>
                </a:solidFill>
                <a:latin typeface="Courier"/>
                <a:ea typeface="Courier"/>
                <a:cs typeface="Courier"/>
                <a:sym typeface="Courier"/>
              </a:rPr>
              <a:t> </a:t>
            </a:r>
            <a:r>
              <a:rPr lang="en-US" sz="1800">
                <a:solidFill>
                  <a:srgbClr val="797979"/>
                </a:solidFill>
                <a:latin typeface="Courier"/>
                <a:ea typeface="Courier"/>
                <a:cs typeface="Courier"/>
                <a:sym typeface="Courier"/>
              </a:rPr>
              <a:t>20 </a:t>
            </a:r>
            <a:r>
              <a:rPr i="1" lang="en-US" sz="1800">
                <a:solidFill>
                  <a:srgbClr val="4F9192"/>
                </a:solidFill>
                <a:latin typeface="Courier"/>
                <a:ea typeface="Courier"/>
                <a:cs typeface="Courier"/>
                <a:sym typeface="Courier"/>
              </a:rPr>
              <a:t># start of the current injection (ms)</a:t>
            </a:r>
            <a:endParaRPr sz="1800">
              <a:solidFill>
                <a:schemeClr val="dk1"/>
              </a:solidFill>
              <a:latin typeface="Courier"/>
              <a:ea typeface="Courier"/>
              <a:cs typeface="Courier"/>
              <a:sym typeface="Courier"/>
            </a:endParaRPr>
          </a:p>
          <a:p>
            <a:pPr indent="0" lvl="0" marL="0" marR="0" rtl="0" algn="l">
              <a:spcBef>
                <a:spcPts val="0"/>
              </a:spcBef>
              <a:spcAft>
                <a:spcPts val="0"/>
              </a:spcAft>
              <a:buNone/>
            </a:pPr>
            <a:r>
              <a:rPr lang="en-US" sz="1800">
                <a:solidFill>
                  <a:schemeClr val="dk1"/>
                </a:solidFill>
                <a:latin typeface="Courier"/>
                <a:ea typeface="Courier"/>
                <a:cs typeface="Courier"/>
                <a:sym typeface="Courier"/>
              </a:rPr>
              <a:t>stim</a:t>
            </a:r>
            <a:r>
              <a:rPr lang="en-US" sz="1800">
                <a:solidFill>
                  <a:srgbClr val="797979"/>
                </a:solidFill>
                <a:latin typeface="Courier"/>
                <a:ea typeface="Courier"/>
                <a:cs typeface="Courier"/>
                <a:sym typeface="Courier"/>
              </a:rPr>
              <a:t>.</a:t>
            </a:r>
            <a:r>
              <a:rPr lang="en-US" sz="1800">
                <a:solidFill>
                  <a:schemeClr val="dk1"/>
                </a:solidFill>
                <a:latin typeface="Courier"/>
                <a:ea typeface="Courier"/>
                <a:cs typeface="Courier"/>
                <a:sym typeface="Courier"/>
              </a:rPr>
              <a:t>dur   </a:t>
            </a:r>
            <a:r>
              <a:rPr lang="en-US" sz="1800">
                <a:solidFill>
                  <a:srgbClr val="797979"/>
                </a:solidFill>
                <a:latin typeface="Courier"/>
                <a:ea typeface="Courier"/>
                <a:cs typeface="Courier"/>
                <a:sym typeface="Courier"/>
              </a:rPr>
              <a:t>=</a:t>
            </a:r>
            <a:r>
              <a:rPr lang="en-US" sz="1800">
                <a:solidFill>
                  <a:schemeClr val="dk1"/>
                </a:solidFill>
                <a:latin typeface="Courier"/>
                <a:ea typeface="Courier"/>
                <a:cs typeface="Courier"/>
                <a:sym typeface="Courier"/>
              </a:rPr>
              <a:t> </a:t>
            </a:r>
            <a:r>
              <a:rPr lang="en-US" sz="1800">
                <a:solidFill>
                  <a:srgbClr val="797979"/>
                </a:solidFill>
                <a:latin typeface="Courier"/>
                <a:ea typeface="Courier"/>
                <a:cs typeface="Courier"/>
                <a:sym typeface="Courier"/>
              </a:rPr>
              <a:t>100 </a:t>
            </a:r>
            <a:r>
              <a:rPr i="1" lang="en-US" sz="1800">
                <a:solidFill>
                  <a:srgbClr val="4F9192"/>
                </a:solidFill>
                <a:latin typeface="Courier"/>
                <a:ea typeface="Courier"/>
                <a:cs typeface="Courier"/>
                <a:sym typeface="Courier"/>
              </a:rPr>
              <a:t># duration (ms)</a:t>
            </a:r>
            <a:endParaRPr sz="1800">
              <a:solidFill>
                <a:srgbClr val="797979"/>
              </a:solidFill>
              <a:latin typeface="Courier"/>
              <a:ea typeface="Courier"/>
              <a:cs typeface="Courier"/>
              <a:sym typeface="Courier"/>
            </a:endParaRPr>
          </a:p>
          <a:p>
            <a:pPr indent="0" lvl="0" marL="0" marR="0" rtl="0" algn="l">
              <a:spcBef>
                <a:spcPts val="0"/>
              </a:spcBef>
              <a:spcAft>
                <a:spcPts val="0"/>
              </a:spcAft>
              <a:buNone/>
            </a:pPr>
            <a:r>
              <a:rPr lang="en-US" sz="1800">
                <a:solidFill>
                  <a:schemeClr val="dk1"/>
                </a:solidFill>
                <a:latin typeface="Courier"/>
                <a:ea typeface="Courier"/>
                <a:cs typeface="Courier"/>
                <a:sym typeface="Courier"/>
              </a:rPr>
              <a:t>stim</a:t>
            </a:r>
            <a:r>
              <a:rPr lang="en-US" sz="1800">
                <a:solidFill>
                  <a:srgbClr val="797979"/>
                </a:solidFill>
                <a:latin typeface="Courier"/>
                <a:ea typeface="Courier"/>
                <a:cs typeface="Courier"/>
                <a:sym typeface="Courier"/>
              </a:rPr>
              <a:t>.</a:t>
            </a:r>
            <a:r>
              <a:rPr lang="en-US" sz="1800">
                <a:solidFill>
                  <a:schemeClr val="dk1"/>
                </a:solidFill>
                <a:latin typeface="Courier"/>
                <a:ea typeface="Courier"/>
                <a:cs typeface="Courier"/>
                <a:sym typeface="Courier"/>
              </a:rPr>
              <a:t>amp   </a:t>
            </a:r>
            <a:r>
              <a:rPr lang="en-US" sz="1800">
                <a:solidFill>
                  <a:srgbClr val="797979"/>
                </a:solidFill>
                <a:latin typeface="Courier"/>
                <a:ea typeface="Courier"/>
                <a:cs typeface="Courier"/>
                <a:sym typeface="Courier"/>
              </a:rPr>
              <a:t>=</a:t>
            </a:r>
            <a:r>
              <a:rPr lang="en-US" sz="1800">
                <a:solidFill>
                  <a:schemeClr val="dk1"/>
                </a:solidFill>
                <a:latin typeface="Courier"/>
                <a:ea typeface="Courier"/>
                <a:cs typeface="Courier"/>
                <a:sym typeface="Courier"/>
              </a:rPr>
              <a:t> </a:t>
            </a:r>
            <a:r>
              <a:rPr lang="en-US" sz="1800">
                <a:solidFill>
                  <a:srgbClr val="797979"/>
                </a:solidFill>
                <a:latin typeface="Courier"/>
                <a:ea typeface="Courier"/>
                <a:cs typeface="Courier"/>
                <a:sym typeface="Courier"/>
              </a:rPr>
              <a:t>0.01 </a:t>
            </a:r>
            <a:r>
              <a:rPr i="1" lang="en-US" sz="1800">
                <a:solidFill>
                  <a:srgbClr val="4F9192"/>
                </a:solidFill>
                <a:latin typeface="Courier"/>
                <a:ea typeface="Courier"/>
                <a:cs typeface="Courier"/>
                <a:sym typeface="Courier"/>
              </a:rPr>
              <a:t># amplitude (nA)</a:t>
            </a:r>
            <a:endParaRPr sz="1800">
              <a:solidFill>
                <a:schemeClr val="dk1"/>
              </a:solidFill>
              <a:latin typeface="Courier"/>
              <a:ea typeface="Courier"/>
              <a:cs typeface="Courier"/>
              <a:sym typeface="Courier"/>
            </a:endParaRPr>
          </a:p>
        </p:txBody>
      </p:sp>
      <p:sp>
        <p:nvSpPr>
          <p:cNvPr id="248" name="Google Shape;248;p28"/>
          <p:cNvSpPr/>
          <p:nvPr/>
        </p:nvSpPr>
        <p:spPr>
          <a:xfrm>
            <a:off x="2068286" y="715231"/>
            <a:ext cx="2656114" cy="1255083"/>
          </a:xfrm>
          <a:custGeom>
            <a:rect b="b" l="l" r="r" t="t"/>
            <a:pathLst>
              <a:path extrusionOk="0" h="1255083" w="2656114">
                <a:moveTo>
                  <a:pt x="2656114" y="1255083"/>
                </a:moveTo>
                <a:cubicBezTo>
                  <a:pt x="2224314" y="699004"/>
                  <a:pt x="1792514" y="142926"/>
                  <a:pt x="1349828" y="24998"/>
                </a:cubicBezTo>
                <a:cubicBezTo>
                  <a:pt x="907142" y="-92931"/>
                  <a:pt x="453571" y="227290"/>
                  <a:pt x="0" y="547512"/>
                </a:cubicBezTo>
              </a:path>
            </a:pathLst>
          </a:custGeom>
          <a:noFill/>
          <a:ln cap="flat" cmpd="sng" w="28575">
            <a:solidFill>
              <a:srgbClr val="26262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cxnSp>
        <p:nvCxnSpPr>
          <p:cNvPr id="249" name="Google Shape;249;p28"/>
          <p:cNvCxnSpPr>
            <a:stCxn id="247" idx="1"/>
          </p:cNvCxnSpPr>
          <p:nvPr/>
        </p:nvCxnSpPr>
        <p:spPr>
          <a:xfrm rot="10800000">
            <a:off x="3594683" y="1475315"/>
            <a:ext cx="1166700" cy="2835900"/>
          </a:xfrm>
          <a:prstGeom prst="straightConnector1">
            <a:avLst/>
          </a:prstGeom>
          <a:noFill/>
          <a:ln cap="flat" cmpd="sng" w="28575">
            <a:solidFill>
              <a:srgbClr val="323232"/>
            </a:solidFill>
            <a:prstDash val="solid"/>
            <a:round/>
            <a:headEnd len="sm" w="sm" type="none"/>
            <a:tailEnd len="med" w="med" type="triangle"/>
          </a:ln>
        </p:spPr>
      </p:cxnSp>
      <p:sp>
        <p:nvSpPr>
          <p:cNvPr id="250" name="Google Shape;250;p28"/>
          <p:cNvSpPr txBox="1"/>
          <p:nvPr/>
        </p:nvSpPr>
        <p:spPr>
          <a:xfrm>
            <a:off x="8194150" y="6436250"/>
            <a:ext cx="3742800" cy="42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a:solidFill>
                  <a:srgbClr val="FF0000"/>
                </a:solidFill>
                <a:latin typeface="Century Gothic"/>
                <a:ea typeface="Century Gothic"/>
                <a:cs typeface="Century Gothic"/>
                <a:sym typeface="Century Gothic"/>
              </a:rPr>
              <a:t>Single_compartment_neuron_passive</a:t>
            </a:r>
            <a:endParaRPr b="1">
              <a:solidFill>
                <a:srgbClr val="FF0000"/>
              </a:solidFill>
              <a:latin typeface="Century Gothic"/>
              <a:ea typeface="Century Gothic"/>
              <a:cs typeface="Century Gothic"/>
              <a:sym typeface="Century Gothic"/>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4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4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245"/>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
                                          </p:stCondLst>
                                        </p:cTn>
                                        <p:tgtEl>
                                          <p:spTgt spid="244"/>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
                                          </p:stCondLst>
                                        </p:cTn>
                                        <p:tgtEl>
                                          <p:spTgt spid="243"/>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4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4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5" name="Shape 255"/>
        <p:cNvGrpSpPr/>
        <p:nvPr/>
      </p:nvGrpSpPr>
      <p:grpSpPr>
        <a:xfrm>
          <a:off x="0" y="0"/>
          <a:ext cx="0" cy="0"/>
          <a:chOff x="0" y="0"/>
          <a:chExt cx="0" cy="0"/>
        </a:xfrm>
      </p:grpSpPr>
      <p:sp>
        <p:nvSpPr>
          <p:cNvPr id="256" name="Google Shape;256;p29"/>
          <p:cNvSpPr txBox="1"/>
          <p:nvPr>
            <p:ph type="title"/>
          </p:nvPr>
        </p:nvSpPr>
        <p:spPr>
          <a:xfrm>
            <a:off x="261250" y="-26125"/>
            <a:ext cx="11594700" cy="930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168DBA"/>
              </a:buClr>
              <a:buSzPts val="3200"/>
              <a:buFont typeface="Century Gothic"/>
              <a:buNone/>
            </a:pPr>
            <a:r>
              <a:rPr lang="en-US" sz="3200"/>
              <a:t>Single compartment neuron - </a:t>
            </a:r>
            <a:r>
              <a:rPr lang="en-US" sz="3200"/>
              <a:t>single RC circuit, passive</a:t>
            </a:r>
            <a:endParaRPr sz="3200"/>
          </a:p>
          <a:p>
            <a:pPr indent="0" lvl="0" marL="0" rtl="0" algn="l">
              <a:spcBef>
                <a:spcPts val="0"/>
              </a:spcBef>
              <a:spcAft>
                <a:spcPts val="0"/>
              </a:spcAft>
              <a:buClr>
                <a:srgbClr val="168DBA"/>
              </a:buClr>
              <a:buSzPts val="3200"/>
              <a:buFont typeface="Century Gothic"/>
              <a:buNone/>
            </a:pPr>
            <a:r>
              <a:rPr lang="en-US" sz="3200"/>
              <a:t>			running the first simulation</a:t>
            </a:r>
            <a:endParaRPr sz="3200"/>
          </a:p>
        </p:txBody>
      </p:sp>
      <p:pic>
        <p:nvPicPr>
          <p:cNvPr id="257" name="Google Shape;257;p29"/>
          <p:cNvPicPr preferRelativeResize="0"/>
          <p:nvPr/>
        </p:nvPicPr>
        <p:blipFill rotWithShape="1">
          <a:blip r:embed="rId3">
            <a:alphaModFix/>
          </a:blip>
          <a:srcRect b="0" l="0" r="0" t="0"/>
          <a:stretch/>
        </p:blipFill>
        <p:spPr>
          <a:xfrm>
            <a:off x="195603" y="2728202"/>
            <a:ext cx="2954694" cy="2895600"/>
          </a:xfrm>
          <a:prstGeom prst="rect">
            <a:avLst/>
          </a:prstGeom>
          <a:noFill/>
          <a:ln>
            <a:noFill/>
          </a:ln>
        </p:spPr>
      </p:pic>
      <p:grpSp>
        <p:nvGrpSpPr>
          <p:cNvPr id="258" name="Google Shape;258;p29"/>
          <p:cNvGrpSpPr/>
          <p:nvPr/>
        </p:nvGrpSpPr>
        <p:grpSpPr>
          <a:xfrm>
            <a:off x="869953" y="1234848"/>
            <a:ext cx="2277165" cy="1322932"/>
            <a:chOff x="2029229" y="1157378"/>
            <a:chExt cx="2277165" cy="1322932"/>
          </a:xfrm>
        </p:grpSpPr>
        <p:pic>
          <p:nvPicPr>
            <p:cNvPr id="259" name="Google Shape;259;p29"/>
            <p:cNvPicPr preferRelativeResize="0"/>
            <p:nvPr/>
          </p:nvPicPr>
          <p:blipFill rotWithShape="1">
            <a:blip r:embed="rId4">
              <a:alphaModFix/>
            </a:blip>
            <a:srcRect b="0" l="0" r="0" t="0"/>
            <a:stretch/>
          </p:blipFill>
          <p:spPr>
            <a:xfrm rot="-1326714">
              <a:off x="2761936" y="1441542"/>
              <a:ext cx="1556630" cy="239480"/>
            </a:xfrm>
            <a:prstGeom prst="rect">
              <a:avLst/>
            </a:prstGeom>
            <a:noFill/>
            <a:ln>
              <a:noFill/>
            </a:ln>
          </p:spPr>
        </p:pic>
        <p:grpSp>
          <p:nvGrpSpPr>
            <p:cNvPr id="260" name="Google Shape;260;p29"/>
            <p:cNvGrpSpPr/>
            <p:nvPr/>
          </p:nvGrpSpPr>
          <p:grpSpPr>
            <a:xfrm>
              <a:off x="2029229" y="1362710"/>
              <a:ext cx="1117600" cy="1117600"/>
              <a:chOff x="2029229" y="1362710"/>
              <a:chExt cx="1117600" cy="1117600"/>
            </a:xfrm>
          </p:grpSpPr>
          <p:sp>
            <p:nvSpPr>
              <p:cNvPr id="261" name="Google Shape;261;p29"/>
              <p:cNvSpPr/>
              <p:nvPr/>
            </p:nvSpPr>
            <p:spPr>
              <a:xfrm>
                <a:off x="2029229" y="1362710"/>
                <a:ext cx="1117600" cy="1117600"/>
              </a:xfrm>
              <a:prstGeom prst="ellipse">
                <a:avLst/>
              </a:prstGeom>
              <a:solidFill>
                <a:schemeClr val="accent1"/>
              </a:solidFill>
              <a:ln cap="rnd" cmpd="sng" w="15875">
                <a:solidFill>
                  <a:srgbClr val="26262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262" name="Google Shape;262;p29"/>
              <p:cNvSpPr/>
              <p:nvPr/>
            </p:nvSpPr>
            <p:spPr>
              <a:xfrm>
                <a:off x="2588029" y="1540625"/>
                <a:ext cx="45719" cy="49877"/>
              </a:xfrm>
              <a:prstGeom prst="ellipse">
                <a:avLst/>
              </a:prstGeom>
              <a:solidFill>
                <a:srgbClr val="F5FCFF"/>
              </a:solidFill>
              <a:ln cap="rnd" cmpd="sng" w="15875">
                <a:solidFill>
                  <a:srgbClr val="26262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263" name="Google Shape;263;p29"/>
              <p:cNvSpPr/>
              <p:nvPr/>
            </p:nvSpPr>
            <p:spPr>
              <a:xfrm>
                <a:off x="2367274" y="1561283"/>
                <a:ext cx="45719" cy="49877"/>
              </a:xfrm>
              <a:prstGeom prst="ellipse">
                <a:avLst/>
              </a:prstGeom>
              <a:solidFill>
                <a:srgbClr val="F5FCFF"/>
              </a:solidFill>
              <a:ln cap="rnd" cmpd="sng" w="15875">
                <a:solidFill>
                  <a:srgbClr val="26262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264" name="Google Shape;264;p29"/>
              <p:cNvSpPr/>
              <p:nvPr/>
            </p:nvSpPr>
            <p:spPr>
              <a:xfrm>
                <a:off x="2811895" y="1672760"/>
                <a:ext cx="45719" cy="49877"/>
              </a:xfrm>
              <a:prstGeom prst="ellipse">
                <a:avLst/>
              </a:prstGeom>
              <a:solidFill>
                <a:srgbClr val="F5FCFF"/>
              </a:solidFill>
              <a:ln cap="rnd" cmpd="sng" w="15875">
                <a:solidFill>
                  <a:srgbClr val="26262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265" name="Google Shape;265;p29"/>
              <p:cNvSpPr/>
              <p:nvPr/>
            </p:nvSpPr>
            <p:spPr>
              <a:xfrm>
                <a:off x="2717103" y="1869190"/>
                <a:ext cx="45719" cy="49877"/>
              </a:xfrm>
              <a:prstGeom prst="ellipse">
                <a:avLst/>
              </a:prstGeom>
              <a:solidFill>
                <a:srgbClr val="F5FCFF"/>
              </a:solidFill>
              <a:ln cap="rnd" cmpd="sng" w="15875">
                <a:solidFill>
                  <a:srgbClr val="26262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266" name="Google Shape;266;p29"/>
              <p:cNvSpPr/>
              <p:nvPr/>
            </p:nvSpPr>
            <p:spPr>
              <a:xfrm>
                <a:off x="2305396" y="2252748"/>
                <a:ext cx="45719" cy="49877"/>
              </a:xfrm>
              <a:prstGeom prst="ellipse">
                <a:avLst/>
              </a:prstGeom>
              <a:solidFill>
                <a:srgbClr val="F5FCFF"/>
              </a:solidFill>
              <a:ln cap="rnd" cmpd="sng" w="15875">
                <a:solidFill>
                  <a:srgbClr val="26262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267" name="Google Shape;267;p29"/>
              <p:cNvSpPr/>
              <p:nvPr/>
            </p:nvSpPr>
            <p:spPr>
              <a:xfrm>
                <a:off x="2716989" y="2145019"/>
                <a:ext cx="45719" cy="49877"/>
              </a:xfrm>
              <a:prstGeom prst="ellipse">
                <a:avLst/>
              </a:prstGeom>
              <a:solidFill>
                <a:srgbClr val="F5FCFF"/>
              </a:solidFill>
              <a:ln cap="rnd" cmpd="sng" w="15875">
                <a:solidFill>
                  <a:srgbClr val="26262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268" name="Google Shape;268;p29"/>
              <p:cNvSpPr/>
              <p:nvPr/>
            </p:nvSpPr>
            <p:spPr>
              <a:xfrm>
                <a:off x="2415295" y="1774816"/>
                <a:ext cx="45719" cy="49877"/>
              </a:xfrm>
              <a:prstGeom prst="ellipse">
                <a:avLst/>
              </a:prstGeom>
              <a:solidFill>
                <a:srgbClr val="F5FCFF"/>
              </a:solidFill>
              <a:ln cap="rnd" cmpd="sng" w="15875">
                <a:solidFill>
                  <a:srgbClr val="26262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269" name="Google Shape;269;p29"/>
              <p:cNvSpPr/>
              <p:nvPr/>
            </p:nvSpPr>
            <p:spPr>
              <a:xfrm>
                <a:off x="2161309" y="1702723"/>
                <a:ext cx="45719" cy="49877"/>
              </a:xfrm>
              <a:prstGeom prst="ellipse">
                <a:avLst/>
              </a:prstGeom>
              <a:solidFill>
                <a:srgbClr val="F5FCFF"/>
              </a:solidFill>
              <a:ln cap="rnd" cmpd="sng" w="15875">
                <a:solidFill>
                  <a:srgbClr val="26262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270" name="Google Shape;270;p29"/>
              <p:cNvSpPr/>
              <p:nvPr/>
            </p:nvSpPr>
            <p:spPr>
              <a:xfrm>
                <a:off x="2161309" y="2028305"/>
                <a:ext cx="45719" cy="49877"/>
              </a:xfrm>
              <a:prstGeom prst="ellipse">
                <a:avLst/>
              </a:prstGeom>
              <a:solidFill>
                <a:srgbClr val="F5FCFF"/>
              </a:solidFill>
              <a:ln cap="rnd" cmpd="sng" w="15875">
                <a:solidFill>
                  <a:srgbClr val="26262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271" name="Google Shape;271;p29"/>
              <p:cNvSpPr/>
              <p:nvPr/>
            </p:nvSpPr>
            <p:spPr>
              <a:xfrm>
                <a:off x="2642177" y="2385752"/>
                <a:ext cx="45719" cy="49877"/>
              </a:xfrm>
              <a:prstGeom prst="ellipse">
                <a:avLst/>
              </a:prstGeom>
              <a:solidFill>
                <a:srgbClr val="F5FCFF"/>
              </a:solidFill>
              <a:ln cap="rnd" cmpd="sng" w="15875">
                <a:solidFill>
                  <a:srgbClr val="26262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272" name="Google Shape;272;p29"/>
              <p:cNvSpPr/>
              <p:nvPr/>
            </p:nvSpPr>
            <p:spPr>
              <a:xfrm>
                <a:off x="2953790" y="2053243"/>
                <a:ext cx="45719" cy="49877"/>
              </a:xfrm>
              <a:prstGeom prst="ellipse">
                <a:avLst/>
              </a:prstGeom>
              <a:solidFill>
                <a:srgbClr val="F5FCFF"/>
              </a:solidFill>
              <a:ln cap="rnd" cmpd="sng" w="15875">
                <a:solidFill>
                  <a:srgbClr val="26262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grpSp>
        <p:pic>
          <p:nvPicPr>
            <p:cNvPr id="273" name="Google Shape;273;p29"/>
            <p:cNvPicPr preferRelativeResize="0"/>
            <p:nvPr/>
          </p:nvPicPr>
          <p:blipFill rotWithShape="1">
            <a:blip r:embed="rId4">
              <a:alphaModFix/>
            </a:blip>
            <a:srcRect b="0" l="13304" r="0" t="0"/>
            <a:stretch/>
          </p:blipFill>
          <p:spPr>
            <a:xfrm rot="-1326714">
              <a:off x="2961409" y="1402566"/>
              <a:ext cx="1349540" cy="239480"/>
            </a:xfrm>
            <a:prstGeom prst="rect">
              <a:avLst/>
            </a:prstGeom>
            <a:noFill/>
            <a:ln>
              <a:noFill/>
            </a:ln>
          </p:spPr>
        </p:pic>
      </p:grpSp>
      <p:sp>
        <p:nvSpPr>
          <p:cNvPr id="274" name="Google Shape;274;p29"/>
          <p:cNvSpPr/>
          <p:nvPr/>
        </p:nvSpPr>
        <p:spPr>
          <a:xfrm>
            <a:off x="4554586" y="1146913"/>
            <a:ext cx="7360500" cy="2862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1800">
                <a:solidFill>
                  <a:srgbClr val="4F9192"/>
                </a:solidFill>
                <a:latin typeface="Courier"/>
                <a:ea typeface="Courier"/>
                <a:cs typeface="Courier"/>
                <a:sym typeface="Courier"/>
              </a:rPr>
              <a:t># record voltage of some and injected current</a:t>
            </a:r>
            <a:endParaRPr sz="1800">
              <a:solidFill>
                <a:srgbClr val="4F9192"/>
              </a:solidFill>
              <a:latin typeface="Courier"/>
              <a:ea typeface="Courier"/>
              <a:cs typeface="Courier"/>
              <a:sym typeface="Courier"/>
            </a:endParaRPr>
          </a:p>
          <a:p>
            <a:pPr indent="0" lvl="0" marL="0" marR="0" rtl="0" algn="l">
              <a:spcBef>
                <a:spcPts val="0"/>
              </a:spcBef>
              <a:spcAft>
                <a:spcPts val="0"/>
              </a:spcAft>
              <a:buNone/>
            </a:pPr>
            <a:r>
              <a:rPr i="1" lang="en-US" sz="1800">
                <a:solidFill>
                  <a:srgbClr val="4F9192"/>
                </a:solidFill>
                <a:latin typeface="Courier"/>
                <a:ea typeface="Courier"/>
                <a:cs typeface="Courier"/>
                <a:sym typeface="Courier"/>
              </a:rPr>
              <a:t># and the time</a:t>
            </a:r>
            <a:endParaRPr sz="1800">
              <a:solidFill>
                <a:srgbClr val="4F9192"/>
              </a:solidFill>
              <a:latin typeface="Courier"/>
              <a:ea typeface="Courier"/>
              <a:cs typeface="Courier"/>
              <a:sym typeface="Courier"/>
            </a:endParaRPr>
          </a:p>
          <a:p>
            <a:pPr indent="0" lvl="0" marL="0" marR="0" rtl="0" algn="l">
              <a:spcBef>
                <a:spcPts val="0"/>
              </a:spcBef>
              <a:spcAft>
                <a:spcPts val="0"/>
              </a:spcAft>
              <a:buNone/>
            </a:pPr>
            <a:r>
              <a:rPr lang="en-US" sz="1800">
                <a:solidFill>
                  <a:schemeClr val="dk1"/>
                </a:solidFill>
                <a:latin typeface="Courier"/>
                <a:ea typeface="Courier"/>
                <a:cs typeface="Courier"/>
                <a:sym typeface="Courier"/>
              </a:rPr>
              <a:t>soma_v </a:t>
            </a:r>
            <a:r>
              <a:rPr lang="en-US" sz="1800">
                <a:solidFill>
                  <a:srgbClr val="797979"/>
                </a:solidFill>
                <a:latin typeface="Courier"/>
                <a:ea typeface="Courier"/>
                <a:cs typeface="Courier"/>
                <a:sym typeface="Courier"/>
              </a:rPr>
              <a:t>=</a:t>
            </a:r>
            <a:r>
              <a:rPr lang="en-US" sz="1800">
                <a:solidFill>
                  <a:schemeClr val="dk1"/>
                </a:solidFill>
                <a:latin typeface="Courier"/>
                <a:ea typeface="Courier"/>
                <a:cs typeface="Courier"/>
                <a:sym typeface="Courier"/>
              </a:rPr>
              <a:t> h</a:t>
            </a:r>
            <a:r>
              <a:rPr lang="en-US" sz="1800">
                <a:solidFill>
                  <a:srgbClr val="797979"/>
                </a:solidFill>
                <a:latin typeface="Courier"/>
                <a:ea typeface="Courier"/>
                <a:cs typeface="Courier"/>
                <a:sym typeface="Courier"/>
              </a:rPr>
              <a:t>.</a:t>
            </a:r>
            <a:r>
              <a:rPr lang="en-US" sz="1800">
                <a:solidFill>
                  <a:schemeClr val="dk1"/>
                </a:solidFill>
                <a:latin typeface="Courier"/>
                <a:ea typeface="Courier"/>
                <a:cs typeface="Courier"/>
                <a:sym typeface="Courier"/>
              </a:rPr>
              <a:t>Vector()</a:t>
            </a:r>
            <a:endParaRPr/>
          </a:p>
          <a:p>
            <a:pPr indent="0" lvl="0" marL="0" marR="0" rtl="0" algn="l">
              <a:spcBef>
                <a:spcPts val="0"/>
              </a:spcBef>
              <a:spcAft>
                <a:spcPts val="0"/>
              </a:spcAft>
              <a:buNone/>
            </a:pPr>
            <a:r>
              <a:rPr lang="en-US" sz="1800">
                <a:solidFill>
                  <a:schemeClr val="dk1"/>
                </a:solidFill>
                <a:latin typeface="Courier"/>
                <a:ea typeface="Courier"/>
                <a:cs typeface="Courier"/>
                <a:sym typeface="Courier"/>
              </a:rPr>
              <a:t>soma_v</a:t>
            </a:r>
            <a:r>
              <a:rPr lang="en-US" sz="1800">
                <a:solidFill>
                  <a:srgbClr val="797979"/>
                </a:solidFill>
                <a:latin typeface="Courier"/>
                <a:ea typeface="Courier"/>
                <a:cs typeface="Courier"/>
                <a:sym typeface="Courier"/>
              </a:rPr>
              <a:t>.</a:t>
            </a:r>
            <a:r>
              <a:rPr lang="en-US" sz="1800">
                <a:solidFill>
                  <a:schemeClr val="dk1"/>
                </a:solidFill>
                <a:latin typeface="Courier"/>
                <a:ea typeface="Courier"/>
                <a:cs typeface="Courier"/>
                <a:sym typeface="Courier"/>
              </a:rPr>
              <a:t>record(soma(</a:t>
            </a:r>
            <a:r>
              <a:rPr lang="en-US" sz="1800">
                <a:solidFill>
                  <a:srgbClr val="797979"/>
                </a:solidFill>
                <a:latin typeface="Courier"/>
                <a:ea typeface="Courier"/>
                <a:cs typeface="Courier"/>
                <a:sym typeface="Courier"/>
              </a:rPr>
              <a:t>0.5</a:t>
            </a:r>
            <a:r>
              <a:rPr lang="en-US" sz="1800">
                <a:solidFill>
                  <a:schemeClr val="dk1"/>
                </a:solidFill>
                <a:latin typeface="Courier"/>
                <a:ea typeface="Courier"/>
                <a:cs typeface="Courier"/>
                <a:sym typeface="Courier"/>
              </a:rPr>
              <a:t>)</a:t>
            </a:r>
            <a:r>
              <a:rPr lang="en-US" sz="1800">
                <a:solidFill>
                  <a:srgbClr val="797979"/>
                </a:solidFill>
                <a:latin typeface="Courier"/>
                <a:ea typeface="Courier"/>
                <a:cs typeface="Courier"/>
                <a:sym typeface="Courier"/>
              </a:rPr>
              <a:t>.</a:t>
            </a:r>
            <a:r>
              <a:rPr lang="en-US" sz="1800">
                <a:solidFill>
                  <a:schemeClr val="dk1"/>
                </a:solidFill>
                <a:latin typeface="Courier"/>
                <a:ea typeface="Courier"/>
                <a:cs typeface="Courier"/>
                <a:sym typeface="Courier"/>
              </a:rPr>
              <a:t>_ref_v)</a:t>
            </a:r>
            <a:endParaRPr/>
          </a:p>
          <a:p>
            <a:pPr indent="0" lvl="0" marL="0" marR="0" rtl="0" algn="l">
              <a:spcBef>
                <a:spcPts val="0"/>
              </a:spcBef>
              <a:spcAft>
                <a:spcPts val="0"/>
              </a:spcAft>
              <a:buNone/>
            </a:pPr>
            <a:r>
              <a:t/>
            </a:r>
            <a:endParaRPr sz="1800">
              <a:solidFill>
                <a:schemeClr val="dk1"/>
              </a:solidFill>
              <a:latin typeface="Courier"/>
              <a:ea typeface="Courier"/>
              <a:cs typeface="Courier"/>
              <a:sym typeface="Courier"/>
            </a:endParaRPr>
          </a:p>
          <a:p>
            <a:pPr indent="0" lvl="0" marL="0" marR="0" rtl="0" algn="l">
              <a:spcBef>
                <a:spcPts val="0"/>
              </a:spcBef>
              <a:spcAft>
                <a:spcPts val="0"/>
              </a:spcAft>
              <a:buNone/>
            </a:pPr>
            <a:r>
              <a:rPr lang="en-US" sz="1800">
                <a:solidFill>
                  <a:schemeClr val="dk1"/>
                </a:solidFill>
                <a:latin typeface="Courier"/>
                <a:ea typeface="Courier"/>
                <a:cs typeface="Courier"/>
                <a:sym typeface="Courier"/>
              </a:rPr>
              <a:t>stim_current </a:t>
            </a:r>
            <a:r>
              <a:rPr lang="en-US" sz="1800">
                <a:solidFill>
                  <a:srgbClr val="797979"/>
                </a:solidFill>
                <a:latin typeface="Courier"/>
                <a:ea typeface="Courier"/>
                <a:cs typeface="Courier"/>
                <a:sym typeface="Courier"/>
              </a:rPr>
              <a:t>=</a:t>
            </a:r>
            <a:r>
              <a:rPr lang="en-US" sz="1800">
                <a:solidFill>
                  <a:schemeClr val="dk1"/>
                </a:solidFill>
                <a:latin typeface="Courier"/>
                <a:ea typeface="Courier"/>
                <a:cs typeface="Courier"/>
                <a:sym typeface="Courier"/>
              </a:rPr>
              <a:t> h</a:t>
            </a:r>
            <a:r>
              <a:rPr lang="en-US" sz="1800">
                <a:solidFill>
                  <a:srgbClr val="797979"/>
                </a:solidFill>
                <a:latin typeface="Courier"/>
                <a:ea typeface="Courier"/>
                <a:cs typeface="Courier"/>
                <a:sym typeface="Courier"/>
              </a:rPr>
              <a:t>.</a:t>
            </a:r>
            <a:r>
              <a:rPr lang="en-US" sz="1800">
                <a:solidFill>
                  <a:schemeClr val="dk1"/>
                </a:solidFill>
                <a:latin typeface="Courier"/>
                <a:ea typeface="Courier"/>
                <a:cs typeface="Courier"/>
                <a:sym typeface="Courier"/>
              </a:rPr>
              <a:t>Vector()</a:t>
            </a:r>
            <a:endParaRPr/>
          </a:p>
          <a:p>
            <a:pPr indent="0" lvl="0" marL="0" marR="0" rtl="0" algn="l">
              <a:spcBef>
                <a:spcPts val="0"/>
              </a:spcBef>
              <a:spcAft>
                <a:spcPts val="0"/>
              </a:spcAft>
              <a:buNone/>
            </a:pPr>
            <a:r>
              <a:rPr lang="en-US" sz="1800">
                <a:solidFill>
                  <a:schemeClr val="dk1"/>
                </a:solidFill>
                <a:latin typeface="Courier"/>
                <a:ea typeface="Courier"/>
                <a:cs typeface="Courier"/>
                <a:sym typeface="Courier"/>
              </a:rPr>
              <a:t>stim_current</a:t>
            </a:r>
            <a:r>
              <a:rPr lang="en-US" sz="1800">
                <a:solidFill>
                  <a:srgbClr val="797979"/>
                </a:solidFill>
                <a:latin typeface="Courier"/>
                <a:ea typeface="Courier"/>
                <a:cs typeface="Courier"/>
                <a:sym typeface="Courier"/>
              </a:rPr>
              <a:t>.</a:t>
            </a:r>
            <a:r>
              <a:rPr lang="en-US" sz="1800">
                <a:solidFill>
                  <a:schemeClr val="dk1"/>
                </a:solidFill>
                <a:latin typeface="Courier"/>
                <a:ea typeface="Courier"/>
                <a:cs typeface="Courier"/>
                <a:sym typeface="Courier"/>
              </a:rPr>
              <a:t>record(stim</a:t>
            </a:r>
            <a:r>
              <a:rPr lang="en-US" sz="1800">
                <a:solidFill>
                  <a:srgbClr val="797979"/>
                </a:solidFill>
                <a:latin typeface="Courier"/>
                <a:ea typeface="Courier"/>
                <a:cs typeface="Courier"/>
                <a:sym typeface="Courier"/>
              </a:rPr>
              <a:t>.</a:t>
            </a:r>
            <a:r>
              <a:rPr lang="en-US" sz="1800">
                <a:solidFill>
                  <a:schemeClr val="dk1"/>
                </a:solidFill>
                <a:latin typeface="Courier"/>
                <a:ea typeface="Courier"/>
                <a:cs typeface="Courier"/>
                <a:sym typeface="Courier"/>
              </a:rPr>
              <a:t>_ref_i)</a:t>
            </a:r>
            <a:endParaRPr/>
          </a:p>
          <a:p>
            <a:pPr indent="0" lvl="0" marL="0" marR="0" rtl="0" algn="l">
              <a:spcBef>
                <a:spcPts val="0"/>
              </a:spcBef>
              <a:spcAft>
                <a:spcPts val="0"/>
              </a:spcAft>
              <a:buNone/>
            </a:pPr>
            <a:r>
              <a:t/>
            </a:r>
            <a:endParaRPr sz="1800">
              <a:solidFill>
                <a:schemeClr val="dk1"/>
              </a:solidFill>
              <a:latin typeface="Courier"/>
              <a:ea typeface="Courier"/>
              <a:cs typeface="Courier"/>
              <a:sym typeface="Courier"/>
            </a:endParaRPr>
          </a:p>
          <a:p>
            <a:pPr indent="0" lvl="0" marL="0" marR="0" rtl="0" algn="l">
              <a:spcBef>
                <a:spcPts val="0"/>
              </a:spcBef>
              <a:spcAft>
                <a:spcPts val="0"/>
              </a:spcAft>
              <a:buNone/>
            </a:pPr>
            <a:r>
              <a:rPr lang="en-US" sz="1800">
                <a:solidFill>
                  <a:schemeClr val="dk1"/>
                </a:solidFill>
                <a:latin typeface="Courier"/>
                <a:ea typeface="Courier"/>
                <a:cs typeface="Courier"/>
                <a:sym typeface="Courier"/>
              </a:rPr>
              <a:t>t </a:t>
            </a:r>
            <a:r>
              <a:rPr lang="en-US" sz="1800">
                <a:solidFill>
                  <a:srgbClr val="797979"/>
                </a:solidFill>
                <a:latin typeface="Courier"/>
                <a:ea typeface="Courier"/>
                <a:cs typeface="Courier"/>
                <a:sym typeface="Courier"/>
              </a:rPr>
              <a:t>=</a:t>
            </a:r>
            <a:r>
              <a:rPr lang="en-US" sz="1800">
                <a:solidFill>
                  <a:schemeClr val="dk1"/>
                </a:solidFill>
                <a:latin typeface="Courier"/>
                <a:ea typeface="Courier"/>
                <a:cs typeface="Courier"/>
                <a:sym typeface="Courier"/>
              </a:rPr>
              <a:t> h</a:t>
            </a:r>
            <a:r>
              <a:rPr lang="en-US" sz="1800">
                <a:solidFill>
                  <a:srgbClr val="797979"/>
                </a:solidFill>
                <a:latin typeface="Courier"/>
                <a:ea typeface="Courier"/>
                <a:cs typeface="Courier"/>
                <a:sym typeface="Courier"/>
              </a:rPr>
              <a:t>.</a:t>
            </a:r>
            <a:r>
              <a:rPr lang="en-US" sz="1800">
                <a:solidFill>
                  <a:schemeClr val="dk1"/>
                </a:solidFill>
                <a:latin typeface="Courier"/>
                <a:ea typeface="Courier"/>
                <a:cs typeface="Courier"/>
                <a:sym typeface="Courier"/>
              </a:rPr>
              <a:t>Vector()</a:t>
            </a:r>
            <a:endParaRPr/>
          </a:p>
          <a:p>
            <a:pPr indent="0" lvl="0" marL="0" marR="0" rtl="0" algn="l">
              <a:spcBef>
                <a:spcPts val="0"/>
              </a:spcBef>
              <a:spcAft>
                <a:spcPts val="0"/>
              </a:spcAft>
              <a:buNone/>
            </a:pPr>
            <a:r>
              <a:rPr lang="en-US" sz="1800">
                <a:solidFill>
                  <a:schemeClr val="dk1"/>
                </a:solidFill>
                <a:latin typeface="Courier"/>
                <a:ea typeface="Courier"/>
                <a:cs typeface="Courier"/>
                <a:sym typeface="Courier"/>
              </a:rPr>
              <a:t>t</a:t>
            </a:r>
            <a:r>
              <a:rPr lang="en-US" sz="1800">
                <a:solidFill>
                  <a:srgbClr val="797979"/>
                </a:solidFill>
                <a:latin typeface="Courier"/>
                <a:ea typeface="Courier"/>
                <a:cs typeface="Courier"/>
                <a:sym typeface="Courier"/>
              </a:rPr>
              <a:t>.</a:t>
            </a:r>
            <a:r>
              <a:rPr lang="en-US" sz="1800">
                <a:solidFill>
                  <a:schemeClr val="dk1"/>
                </a:solidFill>
                <a:latin typeface="Courier"/>
                <a:ea typeface="Courier"/>
                <a:cs typeface="Courier"/>
                <a:sym typeface="Courier"/>
              </a:rPr>
              <a:t>record(h</a:t>
            </a:r>
            <a:r>
              <a:rPr lang="en-US" sz="1800">
                <a:solidFill>
                  <a:srgbClr val="797979"/>
                </a:solidFill>
                <a:latin typeface="Courier"/>
                <a:ea typeface="Courier"/>
                <a:cs typeface="Courier"/>
                <a:sym typeface="Courier"/>
              </a:rPr>
              <a:t>.</a:t>
            </a:r>
            <a:r>
              <a:rPr lang="en-US" sz="1800">
                <a:solidFill>
                  <a:schemeClr val="dk1"/>
                </a:solidFill>
                <a:latin typeface="Courier"/>
                <a:ea typeface="Courier"/>
                <a:cs typeface="Courier"/>
                <a:sym typeface="Courier"/>
              </a:rPr>
              <a:t>_ref_t)</a:t>
            </a:r>
            <a:endParaRPr sz="1800">
              <a:solidFill>
                <a:schemeClr val="dk1"/>
              </a:solidFill>
              <a:latin typeface="Courier"/>
              <a:ea typeface="Courier"/>
              <a:cs typeface="Courier"/>
              <a:sym typeface="Courier"/>
            </a:endParaRPr>
          </a:p>
        </p:txBody>
      </p:sp>
      <p:sp>
        <p:nvSpPr>
          <p:cNvPr id="275" name="Google Shape;275;p29"/>
          <p:cNvSpPr/>
          <p:nvPr/>
        </p:nvSpPr>
        <p:spPr>
          <a:xfrm>
            <a:off x="4554587" y="4635865"/>
            <a:ext cx="6096000" cy="147732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1800">
                <a:solidFill>
                  <a:srgbClr val="4F9192"/>
                </a:solidFill>
                <a:latin typeface="Courier"/>
                <a:ea typeface="Courier"/>
                <a:cs typeface="Courier"/>
                <a:sym typeface="Courier"/>
              </a:rPr>
              <a:t># run simulation</a:t>
            </a:r>
            <a:endParaRPr sz="1800">
              <a:solidFill>
                <a:srgbClr val="4F9192"/>
              </a:solidFill>
              <a:latin typeface="Courier"/>
              <a:ea typeface="Courier"/>
              <a:cs typeface="Courier"/>
              <a:sym typeface="Courier"/>
            </a:endParaRPr>
          </a:p>
          <a:p>
            <a:pPr indent="0" lvl="0" marL="0" marR="0" rtl="0" algn="l">
              <a:spcBef>
                <a:spcPts val="0"/>
              </a:spcBef>
              <a:spcAft>
                <a:spcPts val="0"/>
              </a:spcAft>
              <a:buNone/>
            </a:pPr>
            <a:r>
              <a:rPr lang="en-US" sz="1800">
                <a:solidFill>
                  <a:srgbClr val="000000"/>
                </a:solidFill>
                <a:latin typeface="Courier"/>
                <a:ea typeface="Courier"/>
                <a:cs typeface="Courier"/>
                <a:sym typeface="Courier"/>
              </a:rPr>
              <a:t>h</a:t>
            </a:r>
            <a:r>
              <a:rPr lang="en-US" sz="1800">
                <a:solidFill>
                  <a:srgbClr val="797979"/>
                </a:solidFill>
                <a:latin typeface="Courier"/>
                <a:ea typeface="Courier"/>
                <a:cs typeface="Courier"/>
                <a:sym typeface="Courier"/>
              </a:rPr>
              <a:t>.</a:t>
            </a:r>
            <a:r>
              <a:rPr lang="en-US" sz="1800">
                <a:solidFill>
                  <a:srgbClr val="000000"/>
                </a:solidFill>
                <a:latin typeface="Courier"/>
                <a:ea typeface="Courier"/>
                <a:cs typeface="Courier"/>
                <a:sym typeface="Courier"/>
              </a:rPr>
              <a:t>tstop </a:t>
            </a:r>
            <a:r>
              <a:rPr lang="en-US" sz="1800">
                <a:solidFill>
                  <a:srgbClr val="797979"/>
                </a:solidFill>
                <a:latin typeface="Courier"/>
                <a:ea typeface="Courier"/>
                <a:cs typeface="Courier"/>
                <a:sym typeface="Courier"/>
              </a:rPr>
              <a:t>=</a:t>
            </a:r>
            <a:r>
              <a:rPr lang="en-US" sz="1800">
                <a:solidFill>
                  <a:srgbClr val="000000"/>
                </a:solidFill>
                <a:latin typeface="Courier"/>
                <a:ea typeface="Courier"/>
                <a:cs typeface="Courier"/>
                <a:sym typeface="Courier"/>
              </a:rPr>
              <a:t> </a:t>
            </a:r>
            <a:r>
              <a:rPr lang="en-US" sz="1800">
                <a:solidFill>
                  <a:srgbClr val="797979"/>
                </a:solidFill>
                <a:latin typeface="Courier"/>
                <a:ea typeface="Courier"/>
                <a:cs typeface="Courier"/>
                <a:sym typeface="Courier"/>
              </a:rPr>
              <a:t>220</a:t>
            </a:r>
            <a:r>
              <a:rPr lang="en-US" sz="1800">
                <a:solidFill>
                  <a:srgbClr val="000000"/>
                </a:solidFill>
                <a:latin typeface="Courier"/>
                <a:ea typeface="Courier"/>
                <a:cs typeface="Courier"/>
                <a:sym typeface="Courier"/>
              </a:rPr>
              <a:t> </a:t>
            </a:r>
            <a:r>
              <a:rPr i="1" lang="en-US" sz="1800">
                <a:solidFill>
                  <a:srgbClr val="4F9192"/>
                </a:solidFill>
                <a:latin typeface="Courier"/>
                <a:ea typeface="Courier"/>
                <a:cs typeface="Courier"/>
                <a:sym typeface="Courier"/>
              </a:rPr>
              <a:t># set the simulation time</a:t>
            </a:r>
            <a:endParaRPr sz="1800">
              <a:solidFill>
                <a:srgbClr val="4F9192"/>
              </a:solidFill>
              <a:latin typeface="Courier"/>
              <a:ea typeface="Courier"/>
              <a:cs typeface="Courier"/>
              <a:sym typeface="Courier"/>
            </a:endParaRPr>
          </a:p>
          <a:p>
            <a:pPr indent="0" lvl="0" marL="0" marR="0" rtl="0" algn="l">
              <a:spcBef>
                <a:spcPts val="0"/>
              </a:spcBef>
              <a:spcAft>
                <a:spcPts val="0"/>
              </a:spcAft>
              <a:buNone/>
            </a:pPr>
            <a:r>
              <a:rPr lang="en-US" sz="1800">
                <a:solidFill>
                  <a:schemeClr val="dk1"/>
                </a:solidFill>
                <a:latin typeface="Courier"/>
                <a:ea typeface="Courier"/>
                <a:cs typeface="Courier"/>
                <a:sym typeface="Courier"/>
              </a:rPr>
              <a:t>h.dt = </a:t>
            </a:r>
            <a:r>
              <a:rPr lang="en-US" sz="1800">
                <a:solidFill>
                  <a:srgbClr val="797979"/>
                </a:solidFill>
                <a:latin typeface="Courier"/>
                <a:ea typeface="Courier"/>
                <a:cs typeface="Courier"/>
                <a:sym typeface="Courier"/>
              </a:rPr>
              <a:t>0.025</a:t>
            </a:r>
            <a:endParaRPr sz="1800">
              <a:solidFill>
                <a:srgbClr val="797979"/>
              </a:solidFill>
              <a:latin typeface="Courier"/>
              <a:ea typeface="Courier"/>
              <a:cs typeface="Courier"/>
              <a:sym typeface="Courier"/>
            </a:endParaRPr>
          </a:p>
          <a:p>
            <a:pPr indent="0" lvl="0" marL="0" marR="0" rtl="0" algn="l">
              <a:spcBef>
                <a:spcPts val="0"/>
              </a:spcBef>
              <a:spcAft>
                <a:spcPts val="0"/>
              </a:spcAft>
              <a:buNone/>
            </a:pPr>
            <a:r>
              <a:rPr lang="en-US" sz="1800">
                <a:solidFill>
                  <a:schemeClr val="dk1"/>
                </a:solidFill>
                <a:latin typeface="Courier"/>
                <a:ea typeface="Courier"/>
                <a:cs typeface="Courier"/>
                <a:sym typeface="Courier"/>
              </a:rPr>
              <a:t>h</a:t>
            </a:r>
            <a:r>
              <a:rPr lang="en-US" sz="1800">
                <a:solidFill>
                  <a:srgbClr val="797979"/>
                </a:solidFill>
                <a:latin typeface="Courier"/>
                <a:ea typeface="Courier"/>
                <a:cs typeface="Courier"/>
                <a:sym typeface="Courier"/>
              </a:rPr>
              <a:t>.</a:t>
            </a:r>
            <a:r>
              <a:rPr lang="en-US" sz="1800">
                <a:solidFill>
                  <a:schemeClr val="dk1"/>
                </a:solidFill>
                <a:latin typeface="Courier"/>
                <a:ea typeface="Courier"/>
                <a:cs typeface="Courier"/>
                <a:sym typeface="Courier"/>
              </a:rPr>
              <a:t>v_init </a:t>
            </a:r>
            <a:r>
              <a:rPr lang="en-US" sz="1800">
                <a:solidFill>
                  <a:srgbClr val="797979"/>
                </a:solidFill>
                <a:latin typeface="Courier"/>
                <a:ea typeface="Courier"/>
                <a:cs typeface="Courier"/>
                <a:sym typeface="Courier"/>
              </a:rPr>
              <a:t>=</a:t>
            </a:r>
            <a:r>
              <a:rPr lang="en-US" sz="1800">
                <a:solidFill>
                  <a:schemeClr val="dk1"/>
                </a:solidFill>
                <a:latin typeface="Courier"/>
                <a:ea typeface="Courier"/>
                <a:cs typeface="Courier"/>
                <a:sym typeface="Courier"/>
              </a:rPr>
              <a:t> </a:t>
            </a:r>
            <a:r>
              <a:rPr lang="en-US" sz="1800">
                <a:solidFill>
                  <a:srgbClr val="797979"/>
                </a:solidFill>
                <a:latin typeface="Courier"/>
                <a:ea typeface="Courier"/>
                <a:cs typeface="Courier"/>
                <a:sym typeface="Courier"/>
              </a:rPr>
              <a:t>-70</a:t>
            </a:r>
            <a:endParaRPr sz="1800">
              <a:solidFill>
                <a:schemeClr val="dk1"/>
              </a:solidFill>
              <a:latin typeface="Courier"/>
              <a:ea typeface="Courier"/>
              <a:cs typeface="Courier"/>
              <a:sym typeface="Courier"/>
            </a:endParaRPr>
          </a:p>
          <a:p>
            <a:pPr indent="0" lvl="0" marL="0" marR="0" rtl="0" algn="l">
              <a:spcBef>
                <a:spcPts val="0"/>
              </a:spcBef>
              <a:spcAft>
                <a:spcPts val="0"/>
              </a:spcAft>
              <a:buNone/>
            </a:pPr>
            <a:r>
              <a:rPr lang="en-US" sz="1800">
                <a:solidFill>
                  <a:schemeClr val="dk1"/>
                </a:solidFill>
                <a:latin typeface="Courier"/>
                <a:ea typeface="Courier"/>
                <a:cs typeface="Courier"/>
                <a:sym typeface="Courier"/>
              </a:rPr>
              <a:t>h</a:t>
            </a:r>
            <a:r>
              <a:rPr lang="en-US" sz="1800">
                <a:solidFill>
                  <a:srgbClr val="797979"/>
                </a:solidFill>
                <a:latin typeface="Courier"/>
                <a:ea typeface="Courier"/>
                <a:cs typeface="Courier"/>
                <a:sym typeface="Courier"/>
              </a:rPr>
              <a:t>.</a:t>
            </a:r>
            <a:r>
              <a:rPr lang="en-US" sz="1800">
                <a:solidFill>
                  <a:schemeClr val="dk1"/>
                </a:solidFill>
                <a:latin typeface="Courier"/>
                <a:ea typeface="Courier"/>
                <a:cs typeface="Courier"/>
                <a:sym typeface="Courier"/>
              </a:rPr>
              <a:t>run()</a:t>
            </a:r>
            <a:endParaRPr sz="1800">
              <a:solidFill>
                <a:schemeClr val="dk1"/>
              </a:solidFill>
              <a:latin typeface="Courier"/>
              <a:ea typeface="Courier"/>
              <a:cs typeface="Courier"/>
              <a:sym typeface="Courie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274"/>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
                                          </p:stCondLst>
                                        </p:cTn>
                                        <p:tgtEl>
                                          <p:spTgt spid="275"/>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0" name="Shape 280"/>
        <p:cNvGrpSpPr/>
        <p:nvPr/>
      </p:nvGrpSpPr>
      <p:grpSpPr>
        <a:xfrm>
          <a:off x="0" y="0"/>
          <a:ext cx="0" cy="0"/>
          <a:chOff x="0" y="0"/>
          <a:chExt cx="0" cy="0"/>
        </a:xfrm>
      </p:grpSpPr>
      <p:pic>
        <p:nvPicPr>
          <p:cNvPr id="281" name="Google Shape;281;p30"/>
          <p:cNvPicPr preferRelativeResize="0"/>
          <p:nvPr/>
        </p:nvPicPr>
        <p:blipFill rotWithShape="1">
          <a:blip r:embed="rId3">
            <a:alphaModFix/>
          </a:blip>
          <a:srcRect b="0" l="0" r="0" t="0"/>
          <a:stretch/>
        </p:blipFill>
        <p:spPr>
          <a:xfrm>
            <a:off x="195603" y="2728202"/>
            <a:ext cx="2954694" cy="2895600"/>
          </a:xfrm>
          <a:prstGeom prst="rect">
            <a:avLst/>
          </a:prstGeom>
          <a:noFill/>
          <a:ln>
            <a:noFill/>
          </a:ln>
        </p:spPr>
      </p:pic>
      <p:grpSp>
        <p:nvGrpSpPr>
          <p:cNvPr id="282" name="Google Shape;282;p30"/>
          <p:cNvGrpSpPr/>
          <p:nvPr/>
        </p:nvGrpSpPr>
        <p:grpSpPr>
          <a:xfrm>
            <a:off x="869953" y="1234848"/>
            <a:ext cx="2277165" cy="1322932"/>
            <a:chOff x="2029229" y="1157378"/>
            <a:chExt cx="2277165" cy="1322932"/>
          </a:xfrm>
        </p:grpSpPr>
        <p:pic>
          <p:nvPicPr>
            <p:cNvPr id="283" name="Google Shape;283;p30"/>
            <p:cNvPicPr preferRelativeResize="0"/>
            <p:nvPr/>
          </p:nvPicPr>
          <p:blipFill rotWithShape="1">
            <a:blip r:embed="rId4">
              <a:alphaModFix/>
            </a:blip>
            <a:srcRect b="0" l="0" r="0" t="0"/>
            <a:stretch/>
          </p:blipFill>
          <p:spPr>
            <a:xfrm rot="-1326714">
              <a:off x="2761936" y="1441542"/>
              <a:ext cx="1556630" cy="239480"/>
            </a:xfrm>
            <a:prstGeom prst="rect">
              <a:avLst/>
            </a:prstGeom>
            <a:noFill/>
            <a:ln>
              <a:noFill/>
            </a:ln>
          </p:spPr>
        </p:pic>
        <p:grpSp>
          <p:nvGrpSpPr>
            <p:cNvPr id="284" name="Google Shape;284;p30"/>
            <p:cNvGrpSpPr/>
            <p:nvPr/>
          </p:nvGrpSpPr>
          <p:grpSpPr>
            <a:xfrm>
              <a:off x="2029229" y="1362710"/>
              <a:ext cx="1117600" cy="1117600"/>
              <a:chOff x="2029229" y="1362710"/>
              <a:chExt cx="1117600" cy="1117600"/>
            </a:xfrm>
          </p:grpSpPr>
          <p:sp>
            <p:nvSpPr>
              <p:cNvPr id="285" name="Google Shape;285;p30"/>
              <p:cNvSpPr/>
              <p:nvPr/>
            </p:nvSpPr>
            <p:spPr>
              <a:xfrm>
                <a:off x="2029229" y="1362710"/>
                <a:ext cx="1117600" cy="1117600"/>
              </a:xfrm>
              <a:prstGeom prst="ellipse">
                <a:avLst/>
              </a:prstGeom>
              <a:solidFill>
                <a:schemeClr val="accent1"/>
              </a:solidFill>
              <a:ln cap="rnd" cmpd="sng" w="15875">
                <a:solidFill>
                  <a:srgbClr val="26262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286" name="Google Shape;286;p30"/>
              <p:cNvSpPr/>
              <p:nvPr/>
            </p:nvSpPr>
            <p:spPr>
              <a:xfrm>
                <a:off x="2588029" y="1540625"/>
                <a:ext cx="45719" cy="49877"/>
              </a:xfrm>
              <a:prstGeom prst="ellipse">
                <a:avLst/>
              </a:prstGeom>
              <a:solidFill>
                <a:srgbClr val="F5FCFF"/>
              </a:solidFill>
              <a:ln cap="rnd" cmpd="sng" w="15875">
                <a:solidFill>
                  <a:srgbClr val="26262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287" name="Google Shape;287;p30"/>
              <p:cNvSpPr/>
              <p:nvPr/>
            </p:nvSpPr>
            <p:spPr>
              <a:xfrm>
                <a:off x="2367274" y="1561283"/>
                <a:ext cx="45719" cy="49877"/>
              </a:xfrm>
              <a:prstGeom prst="ellipse">
                <a:avLst/>
              </a:prstGeom>
              <a:solidFill>
                <a:srgbClr val="F5FCFF"/>
              </a:solidFill>
              <a:ln cap="rnd" cmpd="sng" w="15875">
                <a:solidFill>
                  <a:srgbClr val="26262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288" name="Google Shape;288;p30"/>
              <p:cNvSpPr/>
              <p:nvPr/>
            </p:nvSpPr>
            <p:spPr>
              <a:xfrm>
                <a:off x="2811895" y="1672760"/>
                <a:ext cx="45719" cy="49877"/>
              </a:xfrm>
              <a:prstGeom prst="ellipse">
                <a:avLst/>
              </a:prstGeom>
              <a:solidFill>
                <a:srgbClr val="F5FCFF"/>
              </a:solidFill>
              <a:ln cap="rnd" cmpd="sng" w="15875">
                <a:solidFill>
                  <a:srgbClr val="26262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289" name="Google Shape;289;p30"/>
              <p:cNvSpPr/>
              <p:nvPr/>
            </p:nvSpPr>
            <p:spPr>
              <a:xfrm>
                <a:off x="2717103" y="1869190"/>
                <a:ext cx="45719" cy="49877"/>
              </a:xfrm>
              <a:prstGeom prst="ellipse">
                <a:avLst/>
              </a:prstGeom>
              <a:solidFill>
                <a:srgbClr val="F5FCFF"/>
              </a:solidFill>
              <a:ln cap="rnd" cmpd="sng" w="15875">
                <a:solidFill>
                  <a:srgbClr val="26262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290" name="Google Shape;290;p30"/>
              <p:cNvSpPr/>
              <p:nvPr/>
            </p:nvSpPr>
            <p:spPr>
              <a:xfrm>
                <a:off x="2305396" y="2252748"/>
                <a:ext cx="45719" cy="49877"/>
              </a:xfrm>
              <a:prstGeom prst="ellipse">
                <a:avLst/>
              </a:prstGeom>
              <a:solidFill>
                <a:srgbClr val="F5FCFF"/>
              </a:solidFill>
              <a:ln cap="rnd" cmpd="sng" w="15875">
                <a:solidFill>
                  <a:srgbClr val="26262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291" name="Google Shape;291;p30"/>
              <p:cNvSpPr/>
              <p:nvPr/>
            </p:nvSpPr>
            <p:spPr>
              <a:xfrm>
                <a:off x="2716989" y="2145019"/>
                <a:ext cx="45719" cy="49877"/>
              </a:xfrm>
              <a:prstGeom prst="ellipse">
                <a:avLst/>
              </a:prstGeom>
              <a:solidFill>
                <a:srgbClr val="F5FCFF"/>
              </a:solidFill>
              <a:ln cap="rnd" cmpd="sng" w="15875">
                <a:solidFill>
                  <a:srgbClr val="26262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292" name="Google Shape;292;p30"/>
              <p:cNvSpPr/>
              <p:nvPr/>
            </p:nvSpPr>
            <p:spPr>
              <a:xfrm>
                <a:off x="2415295" y="1774816"/>
                <a:ext cx="45719" cy="49877"/>
              </a:xfrm>
              <a:prstGeom prst="ellipse">
                <a:avLst/>
              </a:prstGeom>
              <a:solidFill>
                <a:srgbClr val="F5FCFF"/>
              </a:solidFill>
              <a:ln cap="rnd" cmpd="sng" w="15875">
                <a:solidFill>
                  <a:srgbClr val="26262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293" name="Google Shape;293;p30"/>
              <p:cNvSpPr/>
              <p:nvPr/>
            </p:nvSpPr>
            <p:spPr>
              <a:xfrm>
                <a:off x="2161309" y="1702723"/>
                <a:ext cx="45719" cy="49877"/>
              </a:xfrm>
              <a:prstGeom prst="ellipse">
                <a:avLst/>
              </a:prstGeom>
              <a:solidFill>
                <a:srgbClr val="F5FCFF"/>
              </a:solidFill>
              <a:ln cap="rnd" cmpd="sng" w="15875">
                <a:solidFill>
                  <a:srgbClr val="26262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294" name="Google Shape;294;p30"/>
              <p:cNvSpPr/>
              <p:nvPr/>
            </p:nvSpPr>
            <p:spPr>
              <a:xfrm>
                <a:off x="2161309" y="2028305"/>
                <a:ext cx="45719" cy="49877"/>
              </a:xfrm>
              <a:prstGeom prst="ellipse">
                <a:avLst/>
              </a:prstGeom>
              <a:solidFill>
                <a:srgbClr val="F5FCFF"/>
              </a:solidFill>
              <a:ln cap="rnd" cmpd="sng" w="15875">
                <a:solidFill>
                  <a:srgbClr val="26262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295" name="Google Shape;295;p30"/>
              <p:cNvSpPr/>
              <p:nvPr/>
            </p:nvSpPr>
            <p:spPr>
              <a:xfrm>
                <a:off x="2642177" y="2385752"/>
                <a:ext cx="45719" cy="49877"/>
              </a:xfrm>
              <a:prstGeom prst="ellipse">
                <a:avLst/>
              </a:prstGeom>
              <a:solidFill>
                <a:srgbClr val="F5FCFF"/>
              </a:solidFill>
              <a:ln cap="rnd" cmpd="sng" w="15875">
                <a:solidFill>
                  <a:srgbClr val="26262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296" name="Google Shape;296;p30"/>
              <p:cNvSpPr/>
              <p:nvPr/>
            </p:nvSpPr>
            <p:spPr>
              <a:xfrm>
                <a:off x="2953790" y="2053243"/>
                <a:ext cx="45719" cy="49877"/>
              </a:xfrm>
              <a:prstGeom prst="ellipse">
                <a:avLst/>
              </a:prstGeom>
              <a:solidFill>
                <a:srgbClr val="F5FCFF"/>
              </a:solidFill>
              <a:ln cap="rnd" cmpd="sng" w="15875">
                <a:solidFill>
                  <a:srgbClr val="26262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grpSp>
        <p:pic>
          <p:nvPicPr>
            <p:cNvPr id="297" name="Google Shape;297;p30"/>
            <p:cNvPicPr preferRelativeResize="0"/>
            <p:nvPr/>
          </p:nvPicPr>
          <p:blipFill rotWithShape="1">
            <a:blip r:embed="rId4">
              <a:alphaModFix/>
            </a:blip>
            <a:srcRect b="0" l="13304" r="0" t="0"/>
            <a:stretch/>
          </p:blipFill>
          <p:spPr>
            <a:xfrm rot="-1326714">
              <a:off x="2961409" y="1402566"/>
              <a:ext cx="1349540" cy="239480"/>
            </a:xfrm>
            <a:prstGeom prst="rect">
              <a:avLst/>
            </a:prstGeom>
            <a:noFill/>
            <a:ln>
              <a:noFill/>
            </a:ln>
          </p:spPr>
        </p:pic>
      </p:grpSp>
      <p:sp>
        <p:nvSpPr>
          <p:cNvPr id="298" name="Google Shape;298;p30"/>
          <p:cNvSpPr/>
          <p:nvPr/>
        </p:nvSpPr>
        <p:spPr>
          <a:xfrm>
            <a:off x="3621391" y="997505"/>
            <a:ext cx="9320942" cy="116955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1400">
                <a:solidFill>
                  <a:srgbClr val="4F9192"/>
                </a:solidFill>
                <a:latin typeface="Courier"/>
                <a:ea typeface="Courier"/>
                <a:cs typeface="Courier"/>
                <a:sym typeface="Courier"/>
              </a:rPr>
              <a:t># plotting</a:t>
            </a:r>
            <a:endParaRPr sz="1400">
              <a:solidFill>
                <a:srgbClr val="4F9192"/>
              </a:solidFill>
              <a:latin typeface="Courier"/>
              <a:ea typeface="Courier"/>
              <a:cs typeface="Courier"/>
              <a:sym typeface="Courier"/>
            </a:endParaRPr>
          </a:p>
          <a:p>
            <a:pPr indent="0" lvl="0" marL="0" marR="0" rtl="0" algn="l">
              <a:spcBef>
                <a:spcPts val="0"/>
              </a:spcBef>
              <a:spcAft>
                <a:spcPts val="0"/>
              </a:spcAft>
              <a:buNone/>
            </a:pPr>
            <a:r>
              <a:rPr lang="en-US" sz="1400">
                <a:solidFill>
                  <a:schemeClr val="dk1"/>
                </a:solidFill>
                <a:latin typeface="Courier"/>
                <a:ea typeface="Courier"/>
                <a:cs typeface="Courier"/>
                <a:sym typeface="Courier"/>
              </a:rPr>
              <a:t>f, (ax0, ax1) </a:t>
            </a:r>
            <a:r>
              <a:rPr lang="en-US" sz="1400">
                <a:solidFill>
                  <a:srgbClr val="797979"/>
                </a:solidFill>
                <a:latin typeface="Courier"/>
                <a:ea typeface="Courier"/>
                <a:cs typeface="Courier"/>
                <a:sym typeface="Courier"/>
              </a:rPr>
              <a:t>=</a:t>
            </a:r>
            <a:r>
              <a:rPr lang="en-US" sz="1400">
                <a:solidFill>
                  <a:schemeClr val="dk1"/>
                </a:solidFill>
                <a:latin typeface="Courier"/>
                <a:ea typeface="Courier"/>
                <a:cs typeface="Courier"/>
                <a:sym typeface="Courier"/>
              </a:rPr>
              <a:t> plt</a:t>
            </a:r>
            <a:r>
              <a:rPr lang="en-US" sz="1400">
                <a:solidFill>
                  <a:srgbClr val="797979"/>
                </a:solidFill>
                <a:latin typeface="Courier"/>
                <a:ea typeface="Courier"/>
                <a:cs typeface="Courier"/>
                <a:sym typeface="Courier"/>
              </a:rPr>
              <a:t>.</a:t>
            </a:r>
            <a:r>
              <a:rPr lang="en-US" sz="1400">
                <a:solidFill>
                  <a:schemeClr val="dk1"/>
                </a:solidFill>
                <a:latin typeface="Courier"/>
                <a:ea typeface="Courier"/>
                <a:cs typeface="Courier"/>
                <a:sym typeface="Courier"/>
              </a:rPr>
              <a:t>subplots(</a:t>
            </a:r>
            <a:r>
              <a:rPr lang="en-US" sz="1400">
                <a:solidFill>
                  <a:srgbClr val="797979"/>
                </a:solidFill>
                <a:latin typeface="Courier"/>
                <a:ea typeface="Courier"/>
                <a:cs typeface="Courier"/>
                <a:sym typeface="Courier"/>
              </a:rPr>
              <a:t>2</a:t>
            </a:r>
            <a:r>
              <a:rPr lang="en-US" sz="1400">
                <a:solidFill>
                  <a:schemeClr val="dk1"/>
                </a:solidFill>
                <a:latin typeface="Courier"/>
                <a:ea typeface="Courier"/>
                <a:cs typeface="Courier"/>
                <a:sym typeface="Courier"/>
              </a:rPr>
              <a:t>,</a:t>
            </a:r>
            <a:r>
              <a:rPr lang="en-US" sz="1400">
                <a:solidFill>
                  <a:srgbClr val="797979"/>
                </a:solidFill>
                <a:latin typeface="Courier"/>
                <a:ea typeface="Courier"/>
                <a:cs typeface="Courier"/>
                <a:sym typeface="Courier"/>
              </a:rPr>
              <a:t>1</a:t>
            </a:r>
            <a:r>
              <a:rPr lang="en-US" sz="1400">
                <a:solidFill>
                  <a:schemeClr val="dk1"/>
                </a:solidFill>
                <a:latin typeface="Courier"/>
                <a:ea typeface="Courier"/>
                <a:cs typeface="Courier"/>
                <a:sym typeface="Courier"/>
              </a:rPr>
              <a:t>, gridspec_kw </a:t>
            </a:r>
            <a:r>
              <a:rPr lang="en-US" sz="1400">
                <a:solidFill>
                  <a:srgbClr val="797979"/>
                </a:solidFill>
                <a:latin typeface="Courier"/>
                <a:ea typeface="Courier"/>
                <a:cs typeface="Courier"/>
                <a:sym typeface="Courier"/>
              </a:rPr>
              <a:t>=</a:t>
            </a:r>
            <a:r>
              <a:rPr lang="en-US" sz="1400">
                <a:solidFill>
                  <a:schemeClr val="dk1"/>
                </a:solidFill>
                <a:latin typeface="Courier"/>
                <a:ea typeface="Courier"/>
                <a:cs typeface="Courier"/>
                <a:sym typeface="Courier"/>
              </a:rPr>
              <a:t> {</a:t>
            </a:r>
            <a:r>
              <a:rPr lang="en-US" sz="1400">
                <a:solidFill>
                  <a:srgbClr val="C8352B"/>
                </a:solidFill>
                <a:latin typeface="Courier"/>
                <a:ea typeface="Courier"/>
                <a:cs typeface="Courier"/>
                <a:sym typeface="Courier"/>
              </a:rPr>
              <a:t>'height_ratios'</a:t>
            </a:r>
            <a:r>
              <a:rPr lang="en-US" sz="1400">
                <a:solidFill>
                  <a:schemeClr val="dk1"/>
                </a:solidFill>
                <a:latin typeface="Courier"/>
                <a:ea typeface="Courier"/>
                <a:cs typeface="Courier"/>
                <a:sym typeface="Courier"/>
              </a:rPr>
              <a:t>:[</a:t>
            </a:r>
            <a:r>
              <a:rPr lang="en-US" sz="1400">
                <a:solidFill>
                  <a:srgbClr val="797979"/>
                </a:solidFill>
                <a:latin typeface="Courier"/>
                <a:ea typeface="Courier"/>
                <a:cs typeface="Courier"/>
                <a:sym typeface="Courier"/>
              </a:rPr>
              <a:t>3</a:t>
            </a:r>
            <a:r>
              <a:rPr lang="en-US" sz="1400">
                <a:solidFill>
                  <a:schemeClr val="dk1"/>
                </a:solidFill>
                <a:latin typeface="Courier"/>
                <a:ea typeface="Courier"/>
                <a:cs typeface="Courier"/>
                <a:sym typeface="Courier"/>
              </a:rPr>
              <a:t>, </a:t>
            </a:r>
            <a:r>
              <a:rPr lang="en-US" sz="1400">
                <a:solidFill>
                  <a:srgbClr val="797979"/>
                </a:solidFill>
                <a:latin typeface="Courier"/>
                <a:ea typeface="Courier"/>
                <a:cs typeface="Courier"/>
                <a:sym typeface="Courier"/>
              </a:rPr>
              <a:t>1</a:t>
            </a:r>
            <a:r>
              <a:rPr lang="en-US" sz="1400">
                <a:solidFill>
                  <a:schemeClr val="dk1"/>
                </a:solidFill>
                <a:latin typeface="Courier"/>
                <a:ea typeface="Courier"/>
                <a:cs typeface="Courier"/>
                <a:sym typeface="Courier"/>
              </a:rPr>
              <a:t>]})</a:t>
            </a:r>
            <a:endParaRPr/>
          </a:p>
          <a:p>
            <a:pPr indent="0" lvl="0" marL="0" marR="0" rtl="0" algn="l">
              <a:spcBef>
                <a:spcPts val="0"/>
              </a:spcBef>
              <a:spcAft>
                <a:spcPts val="0"/>
              </a:spcAft>
              <a:buNone/>
            </a:pPr>
            <a:r>
              <a:rPr lang="en-US" sz="1400">
                <a:solidFill>
                  <a:schemeClr val="dk1"/>
                </a:solidFill>
                <a:latin typeface="Courier"/>
                <a:ea typeface="Courier"/>
                <a:cs typeface="Courier"/>
                <a:sym typeface="Courier"/>
              </a:rPr>
              <a:t>ax0</a:t>
            </a:r>
            <a:r>
              <a:rPr lang="en-US" sz="1400">
                <a:solidFill>
                  <a:srgbClr val="797979"/>
                </a:solidFill>
                <a:latin typeface="Courier"/>
                <a:ea typeface="Courier"/>
                <a:cs typeface="Courier"/>
                <a:sym typeface="Courier"/>
              </a:rPr>
              <a:t>.</a:t>
            </a:r>
            <a:r>
              <a:rPr lang="en-US" sz="1400">
                <a:solidFill>
                  <a:schemeClr val="dk1"/>
                </a:solidFill>
                <a:latin typeface="Courier"/>
                <a:ea typeface="Courier"/>
                <a:cs typeface="Courier"/>
                <a:sym typeface="Courier"/>
              </a:rPr>
              <a:t>plot(t,soma_v, </a:t>
            </a:r>
            <a:r>
              <a:rPr lang="en-US" sz="1400">
                <a:solidFill>
                  <a:srgbClr val="C8352B"/>
                </a:solidFill>
                <a:latin typeface="Courier"/>
                <a:ea typeface="Courier"/>
                <a:cs typeface="Courier"/>
                <a:sym typeface="Courier"/>
              </a:rPr>
              <a:t>'k'</a:t>
            </a:r>
            <a:r>
              <a:rPr lang="en-US" sz="1400">
                <a:solidFill>
                  <a:schemeClr val="dk1"/>
                </a:solidFill>
                <a:latin typeface="Courier"/>
                <a:ea typeface="Courier"/>
                <a:cs typeface="Courier"/>
                <a:sym typeface="Courier"/>
              </a:rPr>
              <a:t>)</a:t>
            </a:r>
            <a:endParaRPr/>
          </a:p>
          <a:p>
            <a:pPr indent="0" lvl="0" marL="0" marR="0" rtl="0" algn="l">
              <a:spcBef>
                <a:spcPts val="0"/>
              </a:spcBef>
              <a:spcAft>
                <a:spcPts val="0"/>
              </a:spcAft>
              <a:buNone/>
            </a:pPr>
            <a:r>
              <a:rPr lang="en-US" sz="1400">
                <a:solidFill>
                  <a:schemeClr val="dk1"/>
                </a:solidFill>
                <a:latin typeface="Courier"/>
                <a:ea typeface="Courier"/>
                <a:cs typeface="Courier"/>
                <a:sym typeface="Courier"/>
              </a:rPr>
              <a:t>ax1</a:t>
            </a:r>
            <a:r>
              <a:rPr lang="en-US" sz="1400">
                <a:solidFill>
                  <a:srgbClr val="797979"/>
                </a:solidFill>
                <a:latin typeface="Courier"/>
                <a:ea typeface="Courier"/>
                <a:cs typeface="Courier"/>
                <a:sym typeface="Courier"/>
              </a:rPr>
              <a:t>.</a:t>
            </a:r>
            <a:r>
              <a:rPr lang="en-US" sz="1400">
                <a:solidFill>
                  <a:schemeClr val="dk1"/>
                </a:solidFill>
                <a:latin typeface="Courier"/>
                <a:ea typeface="Courier"/>
                <a:cs typeface="Courier"/>
                <a:sym typeface="Courier"/>
              </a:rPr>
              <a:t>plot(t,stim_current, </a:t>
            </a:r>
            <a:r>
              <a:rPr lang="en-US" sz="1400">
                <a:solidFill>
                  <a:srgbClr val="C8352B"/>
                </a:solidFill>
                <a:latin typeface="Courier"/>
                <a:ea typeface="Courier"/>
                <a:cs typeface="Courier"/>
                <a:sym typeface="Courier"/>
              </a:rPr>
              <a:t>'gray'</a:t>
            </a:r>
            <a:r>
              <a:rPr lang="en-US" sz="1400">
                <a:solidFill>
                  <a:schemeClr val="dk1"/>
                </a:solidFill>
                <a:latin typeface="Courier"/>
                <a:ea typeface="Courier"/>
                <a:cs typeface="Courier"/>
                <a:sym typeface="Courier"/>
              </a:rPr>
              <a:t>, label</a:t>
            </a:r>
            <a:r>
              <a:rPr lang="en-US" sz="1400">
                <a:solidFill>
                  <a:srgbClr val="797979"/>
                </a:solidFill>
                <a:latin typeface="Courier"/>
                <a:ea typeface="Courier"/>
                <a:cs typeface="Courier"/>
                <a:sym typeface="Courier"/>
              </a:rPr>
              <a:t>=</a:t>
            </a:r>
            <a:r>
              <a:rPr lang="en-US" sz="1400">
                <a:solidFill>
                  <a:srgbClr val="C8352B"/>
                </a:solidFill>
                <a:latin typeface="Courier"/>
                <a:ea typeface="Courier"/>
                <a:cs typeface="Courier"/>
                <a:sym typeface="Courier"/>
              </a:rPr>
              <a:t>'I (nA)'</a:t>
            </a:r>
            <a:r>
              <a:rPr lang="en-US" sz="1400">
                <a:solidFill>
                  <a:schemeClr val="dk1"/>
                </a:solidFill>
                <a:latin typeface="Courier"/>
                <a:ea typeface="Courier"/>
                <a:cs typeface="Courier"/>
                <a:sym typeface="Courier"/>
              </a:rPr>
              <a:t>)</a:t>
            </a:r>
            <a:endParaRPr/>
          </a:p>
          <a:p>
            <a:pPr indent="0" lvl="0" marL="0" marR="0" rtl="0" algn="l">
              <a:spcBef>
                <a:spcPts val="0"/>
              </a:spcBef>
              <a:spcAft>
                <a:spcPts val="0"/>
              </a:spcAft>
              <a:buNone/>
            </a:pPr>
            <a:r>
              <a:t/>
            </a:r>
            <a:endParaRPr sz="1400">
              <a:solidFill>
                <a:schemeClr val="dk1"/>
              </a:solidFill>
              <a:latin typeface="Courier"/>
              <a:ea typeface="Courier"/>
              <a:cs typeface="Courier"/>
              <a:sym typeface="Courier"/>
            </a:endParaRPr>
          </a:p>
        </p:txBody>
      </p:sp>
      <p:pic>
        <p:nvPicPr>
          <p:cNvPr id="299" name="Google Shape;299;p30"/>
          <p:cNvPicPr preferRelativeResize="0"/>
          <p:nvPr/>
        </p:nvPicPr>
        <p:blipFill rotWithShape="1">
          <a:blip r:embed="rId5">
            <a:alphaModFix/>
          </a:blip>
          <a:srcRect b="0" l="0" r="0" t="0"/>
          <a:stretch/>
        </p:blipFill>
        <p:spPr>
          <a:xfrm>
            <a:off x="3460212" y="1996537"/>
            <a:ext cx="6379029" cy="4784272"/>
          </a:xfrm>
          <a:prstGeom prst="rect">
            <a:avLst/>
          </a:prstGeom>
          <a:noFill/>
          <a:ln>
            <a:noFill/>
          </a:ln>
        </p:spPr>
      </p:pic>
      <p:sp>
        <p:nvSpPr>
          <p:cNvPr id="300" name="Google Shape;300;p30"/>
          <p:cNvSpPr txBox="1"/>
          <p:nvPr>
            <p:ph type="title"/>
          </p:nvPr>
        </p:nvSpPr>
        <p:spPr>
          <a:xfrm>
            <a:off x="261250" y="-26125"/>
            <a:ext cx="11594700" cy="930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168DBA"/>
              </a:buClr>
              <a:buSzPts val="3200"/>
              <a:buFont typeface="Century Gothic"/>
              <a:buNone/>
            </a:pPr>
            <a:r>
              <a:rPr lang="en-US" sz="3200"/>
              <a:t>Single compartment neuron - single RC circuit, passive</a:t>
            </a:r>
            <a:endParaRPr sz="3200"/>
          </a:p>
          <a:p>
            <a:pPr indent="0" lvl="0" marL="0" rtl="0" algn="l">
              <a:spcBef>
                <a:spcPts val="0"/>
              </a:spcBef>
              <a:spcAft>
                <a:spcPts val="0"/>
              </a:spcAft>
              <a:buClr>
                <a:srgbClr val="168DBA"/>
              </a:buClr>
              <a:buSzPts val="3200"/>
              <a:buFont typeface="Century Gothic"/>
              <a:buNone/>
            </a:pPr>
            <a:r>
              <a:rPr lang="en-US" sz="3200"/>
              <a:t>			running the first simulation - </a:t>
            </a:r>
            <a:r>
              <a:rPr lang="en-US" sz="3200"/>
              <a:t>plotting</a:t>
            </a:r>
            <a:r>
              <a:rPr lang="en-US" sz="3200"/>
              <a:t> the results</a:t>
            </a:r>
            <a:endParaRPr sz="32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29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5" name="Shape 305"/>
        <p:cNvGrpSpPr/>
        <p:nvPr/>
      </p:nvGrpSpPr>
      <p:grpSpPr>
        <a:xfrm>
          <a:off x="0" y="0"/>
          <a:ext cx="0" cy="0"/>
          <a:chOff x="0" y="0"/>
          <a:chExt cx="0" cy="0"/>
        </a:xfrm>
      </p:grpSpPr>
      <p:sp>
        <p:nvSpPr>
          <p:cNvPr id="306" name="Google Shape;306;p31"/>
          <p:cNvSpPr/>
          <p:nvPr/>
        </p:nvSpPr>
        <p:spPr>
          <a:xfrm>
            <a:off x="887175" y="1300079"/>
            <a:ext cx="9321000" cy="510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100"/>
              <a:buFont typeface="Arial"/>
              <a:buNone/>
            </a:pPr>
            <a:r>
              <a:rPr b="1" i="1" lang="en-US" sz="2000">
                <a:latin typeface="Courier"/>
                <a:ea typeface="Courier"/>
                <a:cs typeface="Courier"/>
                <a:sym typeface="Courier"/>
              </a:rPr>
              <a:t>from neuron import h, gui</a:t>
            </a:r>
            <a:endParaRPr b="1" i="1" sz="2000">
              <a:latin typeface="Courier"/>
              <a:ea typeface="Courier"/>
              <a:cs typeface="Courier"/>
              <a:sym typeface="Courier"/>
            </a:endParaRPr>
          </a:p>
          <a:p>
            <a:pPr indent="0" lvl="0" marL="0" marR="0" rtl="0" algn="l">
              <a:spcBef>
                <a:spcPts val="0"/>
              </a:spcBef>
              <a:spcAft>
                <a:spcPts val="0"/>
              </a:spcAft>
              <a:buClr>
                <a:schemeClr val="dk1"/>
              </a:buClr>
              <a:buSzPts val="1100"/>
              <a:buFont typeface="Arial"/>
              <a:buNone/>
            </a:pPr>
            <a:r>
              <a:rPr b="1" i="1" lang="en-US" sz="2000">
                <a:latin typeface="Courier"/>
                <a:ea typeface="Courier"/>
                <a:cs typeface="Courier"/>
                <a:sym typeface="Courier"/>
              </a:rPr>
              <a:t>import numpy as np</a:t>
            </a:r>
            <a:endParaRPr b="1" i="1" sz="2000">
              <a:latin typeface="Courier"/>
              <a:ea typeface="Courier"/>
              <a:cs typeface="Courier"/>
              <a:sym typeface="Courier"/>
            </a:endParaRPr>
          </a:p>
          <a:p>
            <a:pPr indent="0" lvl="0" marL="0" marR="0" rtl="0" algn="l">
              <a:spcBef>
                <a:spcPts val="0"/>
              </a:spcBef>
              <a:spcAft>
                <a:spcPts val="0"/>
              </a:spcAft>
              <a:buClr>
                <a:schemeClr val="dk1"/>
              </a:buClr>
              <a:buSzPts val="1100"/>
              <a:buFont typeface="Arial"/>
              <a:buNone/>
            </a:pPr>
            <a:r>
              <a:rPr b="1" i="1" lang="en-US" sz="2000">
                <a:latin typeface="Courier"/>
                <a:ea typeface="Courier"/>
                <a:cs typeface="Courier"/>
                <a:sym typeface="Courier"/>
              </a:rPr>
              <a:t>import matplotlib.pyplot as plt</a:t>
            </a:r>
            <a:endParaRPr b="1" i="1" sz="2000">
              <a:latin typeface="Courier"/>
              <a:ea typeface="Courier"/>
              <a:cs typeface="Courier"/>
              <a:sym typeface="Courier"/>
            </a:endParaRPr>
          </a:p>
          <a:p>
            <a:pPr indent="0" lvl="0" marL="0" marR="0" rtl="0" algn="l">
              <a:spcBef>
                <a:spcPts val="0"/>
              </a:spcBef>
              <a:spcAft>
                <a:spcPts val="0"/>
              </a:spcAft>
              <a:buClr>
                <a:schemeClr val="dk1"/>
              </a:buClr>
              <a:buSzPts val="1100"/>
              <a:buFont typeface="Arial"/>
              <a:buNone/>
            </a:pPr>
            <a:r>
              <a:t/>
            </a:r>
            <a:endParaRPr i="1" sz="2000">
              <a:latin typeface="Courier"/>
              <a:ea typeface="Courier"/>
              <a:cs typeface="Courier"/>
              <a:sym typeface="Courier"/>
            </a:endParaRPr>
          </a:p>
          <a:p>
            <a:pPr indent="0" lvl="0" marL="0" marR="0" rtl="0" algn="l">
              <a:spcBef>
                <a:spcPts val="0"/>
              </a:spcBef>
              <a:spcAft>
                <a:spcPts val="0"/>
              </a:spcAft>
              <a:buClr>
                <a:schemeClr val="dk1"/>
              </a:buClr>
              <a:buSzPts val="1100"/>
              <a:buFont typeface="Arial"/>
              <a:buNone/>
            </a:pPr>
            <a:r>
              <a:rPr i="1" lang="en-US" sz="2000">
                <a:solidFill>
                  <a:srgbClr val="4F9192"/>
                </a:solidFill>
                <a:latin typeface="Courier"/>
                <a:ea typeface="Courier"/>
                <a:cs typeface="Courier"/>
                <a:sym typeface="Courier"/>
              </a:rPr>
              <a:t># create model</a:t>
            </a:r>
            <a:endParaRPr i="1" sz="2000">
              <a:solidFill>
                <a:srgbClr val="4F9192"/>
              </a:solidFill>
              <a:latin typeface="Courier"/>
              <a:ea typeface="Courier"/>
              <a:cs typeface="Courier"/>
              <a:sym typeface="Courier"/>
            </a:endParaRPr>
          </a:p>
          <a:p>
            <a:pPr indent="0" lvl="0" marL="0" marR="0" rtl="0" algn="l">
              <a:spcBef>
                <a:spcPts val="0"/>
              </a:spcBef>
              <a:spcAft>
                <a:spcPts val="0"/>
              </a:spcAft>
              <a:buClr>
                <a:schemeClr val="dk1"/>
              </a:buClr>
              <a:buSzPts val="1100"/>
              <a:buFont typeface="Arial"/>
              <a:buNone/>
            </a:pPr>
            <a:r>
              <a:rPr i="1" lang="en-US" sz="2000">
                <a:latin typeface="Courier"/>
                <a:ea typeface="Courier"/>
                <a:cs typeface="Courier"/>
                <a:sym typeface="Courier"/>
              </a:rPr>
              <a:t>soma  = h.Section(name="</a:t>
            </a:r>
            <a:r>
              <a:rPr i="1" lang="en-US" sz="2000">
                <a:solidFill>
                  <a:srgbClr val="BA2121"/>
                </a:solidFill>
                <a:latin typeface="Courier"/>
                <a:ea typeface="Courier"/>
                <a:cs typeface="Courier"/>
                <a:sym typeface="Courier"/>
              </a:rPr>
              <a:t>soma</a:t>
            </a:r>
            <a:r>
              <a:rPr i="1" lang="en-US" sz="2000">
                <a:latin typeface="Courier"/>
                <a:ea typeface="Courier"/>
                <a:cs typeface="Courier"/>
                <a:sym typeface="Courier"/>
              </a:rPr>
              <a:t>")</a:t>
            </a:r>
            <a:endParaRPr i="1" sz="2000">
              <a:latin typeface="Courier"/>
              <a:ea typeface="Courier"/>
              <a:cs typeface="Courier"/>
              <a:sym typeface="Courier"/>
            </a:endParaRPr>
          </a:p>
          <a:p>
            <a:pPr indent="0" lvl="0" marL="0" marR="0" rtl="0" algn="l">
              <a:spcBef>
                <a:spcPts val="0"/>
              </a:spcBef>
              <a:spcAft>
                <a:spcPts val="0"/>
              </a:spcAft>
              <a:buClr>
                <a:schemeClr val="dk1"/>
              </a:buClr>
              <a:buSzPts val="1100"/>
              <a:buFont typeface="Arial"/>
              <a:buNone/>
            </a:pPr>
            <a:r>
              <a:rPr i="1" lang="en-US" sz="2000">
                <a:latin typeface="Courier"/>
                <a:ea typeface="Courier"/>
                <a:cs typeface="Courier"/>
                <a:sym typeface="Courier"/>
              </a:rPr>
              <a:t>soma.L    = 10 </a:t>
            </a:r>
            <a:r>
              <a:rPr i="1" lang="en-US" sz="2000">
                <a:solidFill>
                  <a:srgbClr val="4F9192"/>
                </a:solidFill>
                <a:latin typeface="Courier"/>
                <a:ea typeface="Courier"/>
                <a:cs typeface="Courier"/>
                <a:sym typeface="Courier"/>
              </a:rPr>
              <a:t># length ?m</a:t>
            </a:r>
            <a:endParaRPr i="1" sz="2000">
              <a:solidFill>
                <a:srgbClr val="4F9192"/>
              </a:solidFill>
              <a:latin typeface="Courier"/>
              <a:ea typeface="Courier"/>
              <a:cs typeface="Courier"/>
              <a:sym typeface="Courier"/>
            </a:endParaRPr>
          </a:p>
          <a:p>
            <a:pPr indent="0" lvl="0" marL="0" marR="0" rtl="0" algn="l">
              <a:spcBef>
                <a:spcPts val="0"/>
              </a:spcBef>
              <a:spcAft>
                <a:spcPts val="0"/>
              </a:spcAft>
              <a:buClr>
                <a:schemeClr val="dk1"/>
              </a:buClr>
              <a:buSzPts val="1100"/>
              <a:buFont typeface="Arial"/>
              <a:buNone/>
            </a:pPr>
            <a:r>
              <a:rPr i="1" lang="en-US" sz="2000">
                <a:latin typeface="Courier"/>
                <a:ea typeface="Courier"/>
                <a:cs typeface="Courier"/>
                <a:sym typeface="Courier"/>
              </a:rPr>
              <a:t>soma.diam = 10 </a:t>
            </a:r>
            <a:r>
              <a:rPr i="1" lang="en-US" sz="2000">
                <a:solidFill>
                  <a:srgbClr val="4F9192"/>
                </a:solidFill>
                <a:latin typeface="Courier"/>
                <a:ea typeface="Courier"/>
                <a:cs typeface="Courier"/>
                <a:sym typeface="Courier"/>
              </a:rPr>
              <a:t># diameter ?m</a:t>
            </a:r>
            <a:endParaRPr i="1" sz="2000">
              <a:solidFill>
                <a:srgbClr val="4F9192"/>
              </a:solidFill>
              <a:latin typeface="Courier"/>
              <a:ea typeface="Courier"/>
              <a:cs typeface="Courier"/>
              <a:sym typeface="Courier"/>
            </a:endParaRPr>
          </a:p>
          <a:p>
            <a:pPr indent="0" lvl="0" marL="0" marR="0" rtl="0" algn="l">
              <a:spcBef>
                <a:spcPts val="0"/>
              </a:spcBef>
              <a:spcAft>
                <a:spcPts val="0"/>
              </a:spcAft>
              <a:buClr>
                <a:schemeClr val="dk1"/>
              </a:buClr>
              <a:buSzPts val="1100"/>
              <a:buFont typeface="Arial"/>
              <a:buNone/>
            </a:pPr>
            <a:r>
              <a:rPr i="1" lang="en-US" sz="2000">
                <a:latin typeface="Courier"/>
                <a:ea typeface="Courier"/>
                <a:cs typeface="Courier"/>
                <a:sym typeface="Courier"/>
              </a:rPr>
              <a:t>soma.insert('</a:t>
            </a:r>
            <a:r>
              <a:rPr i="1" lang="en-US" sz="2000">
                <a:solidFill>
                  <a:srgbClr val="BA2121"/>
                </a:solidFill>
                <a:latin typeface="Courier"/>
                <a:ea typeface="Courier"/>
                <a:cs typeface="Courier"/>
                <a:sym typeface="Courier"/>
              </a:rPr>
              <a:t>pas</a:t>
            </a:r>
            <a:r>
              <a:rPr i="1" lang="en-US" sz="2000">
                <a:latin typeface="Courier"/>
                <a:ea typeface="Courier"/>
                <a:cs typeface="Courier"/>
                <a:sym typeface="Courier"/>
              </a:rPr>
              <a:t>')  </a:t>
            </a:r>
            <a:r>
              <a:rPr i="1" lang="en-US" sz="2000">
                <a:solidFill>
                  <a:srgbClr val="4F9192"/>
                </a:solidFill>
                <a:latin typeface="Courier"/>
                <a:ea typeface="Courier"/>
                <a:cs typeface="Courier"/>
                <a:sym typeface="Courier"/>
              </a:rPr>
              <a:t> # add passive properties  </a:t>
            </a:r>
            <a:endParaRPr i="1" sz="2000">
              <a:solidFill>
                <a:srgbClr val="4F9192"/>
              </a:solidFill>
              <a:latin typeface="Courier"/>
              <a:ea typeface="Courier"/>
              <a:cs typeface="Courier"/>
              <a:sym typeface="Courier"/>
            </a:endParaRPr>
          </a:p>
          <a:p>
            <a:pPr indent="0" lvl="0" marL="0" marR="0" rtl="0" algn="l">
              <a:spcBef>
                <a:spcPts val="0"/>
              </a:spcBef>
              <a:spcAft>
                <a:spcPts val="0"/>
              </a:spcAft>
              <a:buClr>
                <a:schemeClr val="dk1"/>
              </a:buClr>
              <a:buSzPts val="1100"/>
              <a:buFont typeface="Arial"/>
              <a:buNone/>
            </a:pPr>
            <a:r>
              <a:rPr i="1" lang="en-US" sz="2000">
                <a:latin typeface="Courier"/>
                <a:ea typeface="Courier"/>
                <a:cs typeface="Courier"/>
                <a:sym typeface="Courier"/>
              </a:rPr>
              <a:t>soma.g_pas = </a:t>
            </a:r>
            <a:r>
              <a:rPr i="1" lang="en-US" sz="2000">
                <a:solidFill>
                  <a:srgbClr val="797979"/>
                </a:solidFill>
                <a:latin typeface="Courier"/>
                <a:ea typeface="Courier"/>
                <a:cs typeface="Courier"/>
                <a:sym typeface="Courier"/>
              </a:rPr>
              <a:t>1/10000.0</a:t>
            </a:r>
            <a:r>
              <a:rPr i="1" lang="en-US" sz="2000">
                <a:latin typeface="Courier"/>
                <a:ea typeface="Courier"/>
                <a:cs typeface="Courier"/>
                <a:sym typeface="Courier"/>
              </a:rPr>
              <a:t> </a:t>
            </a:r>
            <a:r>
              <a:rPr i="1" lang="en-US" sz="2000">
                <a:solidFill>
                  <a:srgbClr val="4F9192"/>
                </a:solidFill>
                <a:latin typeface="Courier"/>
                <a:ea typeface="Courier"/>
                <a:cs typeface="Courier"/>
                <a:sym typeface="Courier"/>
              </a:rPr>
              <a:t># set the specific membrane</a:t>
            </a:r>
            <a:endParaRPr i="1" sz="2000">
              <a:solidFill>
                <a:srgbClr val="4F9192"/>
              </a:solidFill>
              <a:latin typeface="Courier"/>
              <a:ea typeface="Courier"/>
              <a:cs typeface="Courier"/>
              <a:sym typeface="Courier"/>
            </a:endParaRPr>
          </a:p>
          <a:p>
            <a:pPr indent="0" lvl="0" marL="0" marR="0" rtl="0" algn="l">
              <a:spcBef>
                <a:spcPts val="0"/>
              </a:spcBef>
              <a:spcAft>
                <a:spcPts val="0"/>
              </a:spcAft>
              <a:buClr>
                <a:schemeClr val="dk1"/>
              </a:buClr>
              <a:buSzPts val="1100"/>
              <a:buFont typeface="Arial"/>
              <a:buNone/>
            </a:pPr>
            <a:r>
              <a:rPr i="1" lang="en-US" sz="2000">
                <a:solidFill>
                  <a:srgbClr val="4F9192"/>
                </a:solidFill>
                <a:latin typeface="Courier"/>
                <a:ea typeface="Courier"/>
                <a:cs typeface="Courier"/>
                <a:sym typeface="Courier"/>
              </a:rPr>
              <a:t># current clamp</a:t>
            </a:r>
            <a:endParaRPr i="1" sz="2000">
              <a:solidFill>
                <a:srgbClr val="4F9192"/>
              </a:solidFill>
              <a:latin typeface="Courier"/>
              <a:ea typeface="Courier"/>
              <a:cs typeface="Courier"/>
              <a:sym typeface="Courier"/>
            </a:endParaRPr>
          </a:p>
          <a:p>
            <a:pPr indent="0" lvl="0" marL="0" marR="0" rtl="0" algn="l">
              <a:spcBef>
                <a:spcPts val="0"/>
              </a:spcBef>
              <a:spcAft>
                <a:spcPts val="0"/>
              </a:spcAft>
              <a:buClr>
                <a:schemeClr val="dk1"/>
              </a:buClr>
              <a:buSzPts val="1100"/>
              <a:buFont typeface="Arial"/>
              <a:buNone/>
            </a:pPr>
            <a:r>
              <a:rPr i="1" lang="en-US" sz="2000">
                <a:latin typeface="Courier"/>
                <a:ea typeface="Courier"/>
                <a:cs typeface="Courier"/>
                <a:sym typeface="Courier"/>
              </a:rPr>
              <a:t>stim = h.IClamp(soma(0.5))</a:t>
            </a:r>
            <a:endParaRPr i="1" sz="2000">
              <a:latin typeface="Courier"/>
              <a:ea typeface="Courier"/>
              <a:cs typeface="Courier"/>
              <a:sym typeface="Courier"/>
            </a:endParaRPr>
          </a:p>
          <a:p>
            <a:pPr indent="0" lvl="0" marL="0" marR="0" rtl="0" algn="l">
              <a:spcBef>
                <a:spcPts val="0"/>
              </a:spcBef>
              <a:spcAft>
                <a:spcPts val="0"/>
              </a:spcAft>
              <a:buClr>
                <a:schemeClr val="dk1"/>
              </a:buClr>
              <a:buSzPts val="1100"/>
              <a:buFont typeface="Arial"/>
              <a:buNone/>
            </a:pPr>
            <a:r>
              <a:rPr i="1" lang="en-US" sz="2000">
                <a:latin typeface="Courier"/>
                <a:ea typeface="Courier"/>
                <a:cs typeface="Courier"/>
                <a:sym typeface="Courier"/>
              </a:rPr>
              <a:t>stim.delay = </a:t>
            </a:r>
            <a:r>
              <a:rPr i="1" lang="en-US" sz="2000">
                <a:solidFill>
                  <a:srgbClr val="797979"/>
                </a:solidFill>
                <a:latin typeface="Courier"/>
                <a:ea typeface="Courier"/>
                <a:cs typeface="Courier"/>
                <a:sym typeface="Courier"/>
              </a:rPr>
              <a:t>20</a:t>
            </a:r>
            <a:r>
              <a:rPr i="1" lang="en-US" sz="2000">
                <a:latin typeface="Courier"/>
                <a:ea typeface="Courier"/>
                <a:cs typeface="Courier"/>
                <a:sym typeface="Courier"/>
              </a:rPr>
              <a:t> </a:t>
            </a:r>
            <a:r>
              <a:rPr i="1" lang="en-US" sz="2000">
                <a:solidFill>
                  <a:srgbClr val="4F9192"/>
                </a:solidFill>
                <a:latin typeface="Courier"/>
                <a:ea typeface="Courier"/>
                <a:cs typeface="Courier"/>
                <a:sym typeface="Courier"/>
              </a:rPr>
              <a:t># start of the current injection (ms)</a:t>
            </a:r>
            <a:endParaRPr i="1" sz="2000">
              <a:solidFill>
                <a:srgbClr val="4F9192"/>
              </a:solidFill>
              <a:latin typeface="Courier"/>
              <a:ea typeface="Courier"/>
              <a:cs typeface="Courier"/>
              <a:sym typeface="Courier"/>
            </a:endParaRPr>
          </a:p>
          <a:p>
            <a:pPr indent="0" lvl="0" marL="0" marR="0" rtl="0" algn="l">
              <a:spcBef>
                <a:spcPts val="0"/>
              </a:spcBef>
              <a:spcAft>
                <a:spcPts val="0"/>
              </a:spcAft>
              <a:buClr>
                <a:schemeClr val="dk1"/>
              </a:buClr>
              <a:buSzPts val="1100"/>
              <a:buFont typeface="Arial"/>
              <a:buNone/>
            </a:pPr>
            <a:r>
              <a:rPr i="1" lang="en-US" sz="2000">
                <a:latin typeface="Courier"/>
                <a:ea typeface="Courier"/>
                <a:cs typeface="Courier"/>
                <a:sym typeface="Courier"/>
              </a:rPr>
              <a:t>stim.dur   = </a:t>
            </a:r>
            <a:r>
              <a:rPr i="1" lang="en-US" sz="2000">
                <a:solidFill>
                  <a:srgbClr val="797979"/>
                </a:solidFill>
                <a:latin typeface="Courier"/>
                <a:ea typeface="Courier"/>
                <a:cs typeface="Courier"/>
                <a:sym typeface="Courier"/>
              </a:rPr>
              <a:t>100</a:t>
            </a:r>
            <a:r>
              <a:rPr i="1" lang="en-US" sz="2000">
                <a:latin typeface="Courier"/>
                <a:ea typeface="Courier"/>
                <a:cs typeface="Courier"/>
                <a:sym typeface="Courier"/>
              </a:rPr>
              <a:t> </a:t>
            </a:r>
            <a:r>
              <a:rPr i="1" lang="en-US" sz="2000">
                <a:solidFill>
                  <a:srgbClr val="4F9192"/>
                </a:solidFill>
                <a:latin typeface="Courier"/>
                <a:ea typeface="Courier"/>
                <a:cs typeface="Courier"/>
                <a:sym typeface="Courier"/>
              </a:rPr>
              <a:t># duration (ms)</a:t>
            </a:r>
            <a:endParaRPr i="1" sz="2000">
              <a:solidFill>
                <a:srgbClr val="4F9192"/>
              </a:solidFill>
              <a:latin typeface="Courier"/>
              <a:ea typeface="Courier"/>
              <a:cs typeface="Courier"/>
              <a:sym typeface="Courier"/>
            </a:endParaRPr>
          </a:p>
          <a:p>
            <a:pPr indent="0" lvl="0" marL="0" marR="0" rtl="0" algn="l">
              <a:spcBef>
                <a:spcPts val="0"/>
              </a:spcBef>
              <a:spcAft>
                <a:spcPts val="0"/>
              </a:spcAft>
              <a:buClr>
                <a:schemeClr val="dk1"/>
              </a:buClr>
              <a:buSzPts val="1100"/>
              <a:buFont typeface="Arial"/>
              <a:buNone/>
            </a:pPr>
            <a:r>
              <a:rPr i="1" lang="en-US" sz="2000">
                <a:latin typeface="Courier"/>
                <a:ea typeface="Courier"/>
                <a:cs typeface="Courier"/>
                <a:sym typeface="Courier"/>
              </a:rPr>
              <a:t>h.tstop = </a:t>
            </a:r>
            <a:r>
              <a:rPr i="1" lang="en-US" sz="2000">
                <a:solidFill>
                  <a:srgbClr val="797979"/>
                </a:solidFill>
                <a:latin typeface="Courier"/>
                <a:ea typeface="Courier"/>
                <a:cs typeface="Courier"/>
                <a:sym typeface="Courier"/>
              </a:rPr>
              <a:t>220</a:t>
            </a:r>
            <a:r>
              <a:rPr i="1" lang="en-US" sz="2000">
                <a:latin typeface="Courier"/>
                <a:ea typeface="Courier"/>
                <a:cs typeface="Courier"/>
                <a:sym typeface="Courier"/>
              </a:rPr>
              <a:t> </a:t>
            </a:r>
            <a:r>
              <a:rPr i="1" lang="en-US" sz="2000">
                <a:solidFill>
                  <a:srgbClr val="4F9192"/>
                </a:solidFill>
                <a:latin typeface="Courier"/>
                <a:ea typeface="Courier"/>
                <a:cs typeface="Courier"/>
                <a:sym typeface="Courier"/>
              </a:rPr>
              <a:t># set the simulation time</a:t>
            </a:r>
            <a:endParaRPr i="1" sz="2000">
              <a:solidFill>
                <a:srgbClr val="4F9192"/>
              </a:solidFill>
              <a:latin typeface="Courier"/>
              <a:ea typeface="Courier"/>
              <a:cs typeface="Courier"/>
              <a:sym typeface="Courier"/>
            </a:endParaRPr>
          </a:p>
          <a:p>
            <a:pPr indent="0" lvl="0" marL="0" marR="0" rtl="0" algn="l">
              <a:spcBef>
                <a:spcPts val="0"/>
              </a:spcBef>
              <a:spcAft>
                <a:spcPts val="0"/>
              </a:spcAft>
              <a:buClr>
                <a:schemeClr val="dk1"/>
              </a:buClr>
              <a:buSzPts val="1100"/>
              <a:buFont typeface="Arial"/>
              <a:buNone/>
            </a:pPr>
            <a:r>
              <a:rPr i="1" lang="en-US" sz="2000">
                <a:latin typeface="Courier"/>
                <a:ea typeface="Courier"/>
                <a:cs typeface="Courier"/>
                <a:sym typeface="Courier"/>
              </a:rPr>
              <a:t>h.dt = </a:t>
            </a:r>
            <a:r>
              <a:rPr i="1" lang="en-US" sz="2000">
                <a:solidFill>
                  <a:srgbClr val="797979"/>
                </a:solidFill>
                <a:latin typeface="Courier"/>
                <a:ea typeface="Courier"/>
                <a:cs typeface="Courier"/>
                <a:sym typeface="Courier"/>
              </a:rPr>
              <a:t>0.025</a:t>
            </a:r>
            <a:endParaRPr i="1" sz="2000">
              <a:solidFill>
                <a:srgbClr val="797979"/>
              </a:solidFill>
              <a:latin typeface="Courier"/>
              <a:ea typeface="Courier"/>
              <a:cs typeface="Courier"/>
              <a:sym typeface="Courier"/>
            </a:endParaRPr>
          </a:p>
          <a:p>
            <a:pPr indent="0" lvl="0" marL="0" marR="0" rtl="0" algn="l">
              <a:spcBef>
                <a:spcPts val="0"/>
              </a:spcBef>
              <a:spcAft>
                <a:spcPts val="0"/>
              </a:spcAft>
              <a:buClr>
                <a:schemeClr val="dk1"/>
              </a:buClr>
              <a:buSzPts val="1100"/>
              <a:buFont typeface="Arial"/>
              <a:buNone/>
            </a:pPr>
            <a:r>
              <a:rPr i="1" lang="en-US" sz="2000">
                <a:latin typeface="Courier"/>
                <a:ea typeface="Courier"/>
                <a:cs typeface="Courier"/>
                <a:sym typeface="Courier"/>
              </a:rPr>
              <a:t>h.v_init = </a:t>
            </a:r>
            <a:r>
              <a:rPr i="1" lang="en-US" sz="2000">
                <a:solidFill>
                  <a:srgbClr val="797979"/>
                </a:solidFill>
                <a:latin typeface="Courier"/>
                <a:ea typeface="Courier"/>
                <a:cs typeface="Courier"/>
                <a:sym typeface="Courier"/>
              </a:rPr>
              <a:t>-70</a:t>
            </a:r>
            <a:endParaRPr i="1" sz="2000">
              <a:solidFill>
                <a:srgbClr val="797979"/>
              </a:solidFill>
              <a:latin typeface="Courier"/>
              <a:ea typeface="Courier"/>
              <a:cs typeface="Courier"/>
              <a:sym typeface="Courier"/>
            </a:endParaRPr>
          </a:p>
          <a:p>
            <a:pPr indent="0" lvl="0" marL="0" marR="0" rtl="0" algn="l">
              <a:spcBef>
                <a:spcPts val="0"/>
              </a:spcBef>
              <a:spcAft>
                <a:spcPts val="0"/>
              </a:spcAft>
              <a:buSzPts val="1100"/>
              <a:buNone/>
            </a:pPr>
            <a:r>
              <a:t/>
            </a:r>
            <a:endParaRPr i="1" sz="2000">
              <a:solidFill>
                <a:srgbClr val="4F9192"/>
              </a:solidFill>
              <a:latin typeface="Courier"/>
              <a:ea typeface="Courier"/>
              <a:cs typeface="Courier"/>
              <a:sym typeface="Courier"/>
            </a:endParaRPr>
          </a:p>
        </p:txBody>
      </p:sp>
      <p:sp>
        <p:nvSpPr>
          <p:cNvPr id="307" name="Google Shape;307;p31"/>
          <p:cNvSpPr txBox="1"/>
          <p:nvPr>
            <p:ph type="title"/>
          </p:nvPr>
        </p:nvSpPr>
        <p:spPr>
          <a:xfrm>
            <a:off x="261250" y="-26125"/>
            <a:ext cx="11594700" cy="930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168DBA"/>
              </a:buClr>
              <a:buSzPts val="3200"/>
              <a:buFont typeface="Century Gothic"/>
              <a:buNone/>
            </a:pPr>
            <a:r>
              <a:rPr lang="en-US" sz="3200"/>
              <a:t>Single compartment neuron - single RC circuit, passive</a:t>
            </a:r>
            <a:endParaRPr sz="3200"/>
          </a:p>
          <a:p>
            <a:pPr indent="0" lvl="0" marL="0" rtl="0" algn="l">
              <a:spcBef>
                <a:spcPts val="0"/>
              </a:spcBef>
              <a:spcAft>
                <a:spcPts val="0"/>
              </a:spcAft>
              <a:buClr>
                <a:srgbClr val="168DBA"/>
              </a:buClr>
              <a:buSzPts val="3200"/>
              <a:buFont typeface="Century Gothic"/>
              <a:buNone/>
            </a:pPr>
            <a:r>
              <a:rPr lang="en-US" sz="3200"/>
              <a:t>			creating an I-V curve</a:t>
            </a:r>
            <a:endParaRPr sz="32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30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2" name="Shape 312"/>
        <p:cNvGrpSpPr/>
        <p:nvPr/>
      </p:nvGrpSpPr>
      <p:grpSpPr>
        <a:xfrm>
          <a:off x="0" y="0"/>
          <a:ext cx="0" cy="0"/>
          <a:chOff x="0" y="0"/>
          <a:chExt cx="0" cy="0"/>
        </a:xfrm>
      </p:grpSpPr>
      <p:sp>
        <p:nvSpPr>
          <p:cNvPr id="313" name="Google Shape;313;p32"/>
          <p:cNvSpPr/>
          <p:nvPr/>
        </p:nvSpPr>
        <p:spPr>
          <a:xfrm>
            <a:off x="347375" y="1268651"/>
            <a:ext cx="12438000" cy="4254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SzPts val="1100"/>
              <a:buNone/>
            </a:pPr>
            <a:r>
              <a:rPr i="1" lang="en-US">
                <a:latin typeface="Courier"/>
                <a:ea typeface="Courier"/>
                <a:cs typeface="Courier"/>
                <a:sym typeface="Courier"/>
              </a:rPr>
              <a:t>f, (ax0, ax1) = plt.subplots(2,1, gridspec_kw = {'height_ratios':[3, 1]})</a:t>
            </a:r>
            <a:endParaRPr i="1">
              <a:latin typeface="Courier"/>
              <a:ea typeface="Courier"/>
              <a:cs typeface="Courier"/>
              <a:sym typeface="Courier"/>
            </a:endParaRPr>
          </a:p>
          <a:p>
            <a:pPr indent="0" lvl="0" marL="0" marR="0" rtl="0" algn="l">
              <a:spcBef>
                <a:spcPts val="0"/>
              </a:spcBef>
              <a:spcAft>
                <a:spcPts val="0"/>
              </a:spcAft>
              <a:buSzPts val="1100"/>
              <a:buNone/>
            </a:pPr>
            <a:r>
              <a:t/>
            </a:r>
            <a:endParaRPr i="1">
              <a:latin typeface="Courier"/>
              <a:ea typeface="Courier"/>
              <a:cs typeface="Courier"/>
              <a:sym typeface="Courier"/>
            </a:endParaRPr>
          </a:p>
          <a:p>
            <a:pPr indent="0" lvl="0" marL="0" marR="0" rtl="0" algn="l">
              <a:spcBef>
                <a:spcPts val="0"/>
              </a:spcBef>
              <a:spcAft>
                <a:spcPts val="0"/>
              </a:spcAft>
              <a:buSzPts val="1100"/>
              <a:buNone/>
            </a:pPr>
            <a:r>
              <a:rPr i="1" lang="en-US">
                <a:latin typeface="Courier"/>
                <a:ea typeface="Courier"/>
                <a:cs typeface="Courier"/>
                <a:sym typeface="Courier"/>
              </a:rPr>
              <a:t>inj_currents = []</a:t>
            </a:r>
            <a:endParaRPr i="1">
              <a:latin typeface="Courier"/>
              <a:ea typeface="Courier"/>
              <a:cs typeface="Courier"/>
              <a:sym typeface="Courier"/>
            </a:endParaRPr>
          </a:p>
          <a:p>
            <a:pPr indent="0" lvl="0" marL="0" marR="0" rtl="0" algn="l">
              <a:spcBef>
                <a:spcPts val="0"/>
              </a:spcBef>
              <a:spcAft>
                <a:spcPts val="0"/>
              </a:spcAft>
              <a:buSzPts val="1100"/>
              <a:buNone/>
            </a:pPr>
            <a:r>
              <a:rPr i="1" lang="en-US">
                <a:latin typeface="Courier"/>
                <a:ea typeface="Courier"/>
                <a:cs typeface="Courier"/>
                <a:sym typeface="Courier"/>
              </a:rPr>
              <a:t>stady_state_voltage = []</a:t>
            </a:r>
            <a:endParaRPr i="1">
              <a:latin typeface="Courier"/>
              <a:ea typeface="Courier"/>
              <a:cs typeface="Courier"/>
              <a:sym typeface="Courier"/>
            </a:endParaRPr>
          </a:p>
          <a:p>
            <a:pPr indent="0" lvl="0" marL="0" marR="0" rtl="0" algn="l">
              <a:spcBef>
                <a:spcPts val="0"/>
              </a:spcBef>
              <a:spcAft>
                <a:spcPts val="0"/>
              </a:spcAft>
              <a:buSzPts val="1100"/>
              <a:buNone/>
            </a:pPr>
            <a:r>
              <a:rPr i="1" lang="en-US">
                <a:latin typeface="Courier"/>
                <a:ea typeface="Courier"/>
                <a:cs typeface="Courier"/>
                <a:sym typeface="Courier"/>
              </a:rPr>
              <a:t>for amp in np.arange(</a:t>
            </a:r>
            <a:r>
              <a:rPr i="1" lang="en-US">
                <a:solidFill>
                  <a:srgbClr val="797979"/>
                </a:solidFill>
                <a:latin typeface="Courier"/>
                <a:ea typeface="Courier"/>
                <a:cs typeface="Courier"/>
                <a:sym typeface="Courier"/>
              </a:rPr>
              <a:t>0.001, 0.01, 0.001</a:t>
            </a:r>
            <a:r>
              <a:rPr i="1" lang="en-US">
                <a:latin typeface="Courier"/>
                <a:ea typeface="Courier"/>
                <a:cs typeface="Courier"/>
                <a:sym typeface="Courier"/>
              </a:rPr>
              <a:t>):</a:t>
            </a:r>
            <a:endParaRPr i="1">
              <a:latin typeface="Courier"/>
              <a:ea typeface="Courier"/>
              <a:cs typeface="Courier"/>
              <a:sym typeface="Courier"/>
            </a:endParaRPr>
          </a:p>
          <a:p>
            <a:pPr indent="0" lvl="0" marL="0" marR="0" rtl="0" algn="l">
              <a:spcBef>
                <a:spcPts val="0"/>
              </a:spcBef>
              <a:spcAft>
                <a:spcPts val="0"/>
              </a:spcAft>
              <a:buSzPts val="1100"/>
              <a:buNone/>
            </a:pPr>
            <a:r>
              <a:rPr i="1" lang="en-US">
                <a:latin typeface="Courier"/>
                <a:ea typeface="Courier"/>
                <a:cs typeface="Courier"/>
                <a:sym typeface="Courier"/>
              </a:rPr>
              <a:t>    soma_v = h.Vector()</a:t>
            </a:r>
            <a:endParaRPr i="1">
              <a:latin typeface="Courier"/>
              <a:ea typeface="Courier"/>
              <a:cs typeface="Courier"/>
              <a:sym typeface="Courier"/>
            </a:endParaRPr>
          </a:p>
          <a:p>
            <a:pPr indent="0" lvl="0" marL="0" marR="0" rtl="0" algn="l">
              <a:spcBef>
                <a:spcPts val="0"/>
              </a:spcBef>
              <a:spcAft>
                <a:spcPts val="0"/>
              </a:spcAft>
              <a:buSzPts val="1100"/>
              <a:buNone/>
            </a:pPr>
            <a:r>
              <a:rPr i="1" lang="en-US">
                <a:latin typeface="Courier"/>
                <a:ea typeface="Courier"/>
                <a:cs typeface="Courier"/>
                <a:sym typeface="Courier"/>
              </a:rPr>
              <a:t>    soma_v.record(soma(</a:t>
            </a:r>
            <a:r>
              <a:rPr i="1" lang="en-US">
                <a:solidFill>
                  <a:srgbClr val="797979"/>
                </a:solidFill>
                <a:latin typeface="Courier"/>
                <a:ea typeface="Courier"/>
                <a:cs typeface="Courier"/>
                <a:sym typeface="Courier"/>
              </a:rPr>
              <a:t>0.5</a:t>
            </a:r>
            <a:r>
              <a:rPr i="1" lang="en-US">
                <a:latin typeface="Courier"/>
                <a:ea typeface="Courier"/>
                <a:cs typeface="Courier"/>
                <a:sym typeface="Courier"/>
              </a:rPr>
              <a:t>)._ref_v)</a:t>
            </a:r>
            <a:endParaRPr i="1">
              <a:latin typeface="Courier"/>
              <a:ea typeface="Courier"/>
              <a:cs typeface="Courier"/>
              <a:sym typeface="Courier"/>
            </a:endParaRPr>
          </a:p>
          <a:p>
            <a:pPr indent="0" lvl="0" marL="0" marR="0" rtl="0" algn="l">
              <a:spcBef>
                <a:spcPts val="0"/>
              </a:spcBef>
              <a:spcAft>
                <a:spcPts val="0"/>
              </a:spcAft>
              <a:buSzPts val="1100"/>
              <a:buNone/>
            </a:pPr>
            <a:r>
              <a:rPr i="1" lang="en-US">
                <a:latin typeface="Courier"/>
                <a:ea typeface="Courier"/>
                <a:cs typeface="Courier"/>
                <a:sym typeface="Courier"/>
              </a:rPr>
              <a:t>    stim_current = h.Vector()</a:t>
            </a:r>
            <a:endParaRPr i="1">
              <a:latin typeface="Courier"/>
              <a:ea typeface="Courier"/>
              <a:cs typeface="Courier"/>
              <a:sym typeface="Courier"/>
            </a:endParaRPr>
          </a:p>
          <a:p>
            <a:pPr indent="0" lvl="0" marL="0" marR="0" rtl="0" algn="l">
              <a:spcBef>
                <a:spcPts val="0"/>
              </a:spcBef>
              <a:spcAft>
                <a:spcPts val="0"/>
              </a:spcAft>
              <a:buSzPts val="1100"/>
              <a:buNone/>
            </a:pPr>
            <a:r>
              <a:rPr i="1" lang="en-US">
                <a:latin typeface="Courier"/>
                <a:ea typeface="Courier"/>
                <a:cs typeface="Courier"/>
                <a:sym typeface="Courier"/>
              </a:rPr>
              <a:t>    stim_current.record(stim._ref_i)</a:t>
            </a:r>
            <a:endParaRPr i="1">
              <a:latin typeface="Courier"/>
              <a:ea typeface="Courier"/>
              <a:cs typeface="Courier"/>
              <a:sym typeface="Courier"/>
            </a:endParaRPr>
          </a:p>
          <a:p>
            <a:pPr indent="0" lvl="0" marL="0" marR="0" rtl="0" algn="l">
              <a:spcBef>
                <a:spcPts val="0"/>
              </a:spcBef>
              <a:spcAft>
                <a:spcPts val="0"/>
              </a:spcAft>
              <a:buSzPts val="1100"/>
              <a:buNone/>
            </a:pPr>
            <a:r>
              <a:rPr i="1" lang="en-US">
                <a:latin typeface="Courier"/>
                <a:ea typeface="Courier"/>
                <a:cs typeface="Courier"/>
                <a:sym typeface="Courier"/>
              </a:rPr>
              <a:t>    stim.amp = amp</a:t>
            </a:r>
            <a:endParaRPr i="1">
              <a:latin typeface="Courier"/>
              <a:ea typeface="Courier"/>
              <a:cs typeface="Courier"/>
              <a:sym typeface="Courier"/>
            </a:endParaRPr>
          </a:p>
          <a:p>
            <a:pPr indent="0" lvl="0" marL="0" marR="0" rtl="0" algn="l">
              <a:spcBef>
                <a:spcPts val="0"/>
              </a:spcBef>
              <a:spcAft>
                <a:spcPts val="0"/>
              </a:spcAft>
              <a:buSzPts val="1100"/>
              <a:buNone/>
            </a:pPr>
            <a:r>
              <a:rPr i="1" lang="en-US">
                <a:latin typeface="Courier"/>
                <a:ea typeface="Courier"/>
                <a:cs typeface="Courier"/>
                <a:sym typeface="Courier"/>
              </a:rPr>
              <a:t>    h.run()</a:t>
            </a:r>
            <a:endParaRPr i="1">
              <a:latin typeface="Courier"/>
              <a:ea typeface="Courier"/>
              <a:cs typeface="Courier"/>
              <a:sym typeface="Courier"/>
            </a:endParaRPr>
          </a:p>
          <a:p>
            <a:pPr indent="0" lvl="0" marL="0" marR="0" rtl="0" algn="l">
              <a:spcBef>
                <a:spcPts val="0"/>
              </a:spcBef>
              <a:spcAft>
                <a:spcPts val="0"/>
              </a:spcAft>
              <a:buSzPts val="1100"/>
              <a:buNone/>
            </a:pPr>
            <a:r>
              <a:rPr i="1" lang="en-US">
                <a:latin typeface="Courier"/>
                <a:ea typeface="Courier"/>
                <a:cs typeface="Courier"/>
                <a:sym typeface="Courier"/>
              </a:rPr>
              <a:t>    t = np.arange(0, len(stim_current) * h.dt, h.dt)</a:t>
            </a:r>
            <a:endParaRPr i="1">
              <a:latin typeface="Courier"/>
              <a:ea typeface="Courier"/>
              <a:cs typeface="Courier"/>
              <a:sym typeface="Courier"/>
            </a:endParaRPr>
          </a:p>
          <a:p>
            <a:pPr indent="0" lvl="0" marL="0" marR="0" rtl="0" algn="l">
              <a:spcBef>
                <a:spcPts val="0"/>
              </a:spcBef>
              <a:spcAft>
                <a:spcPts val="0"/>
              </a:spcAft>
              <a:buSzPts val="1100"/>
              <a:buNone/>
            </a:pPr>
            <a:r>
              <a:rPr i="1" lang="en-US">
                <a:latin typeface="Courier"/>
                <a:ea typeface="Courier"/>
                <a:cs typeface="Courier"/>
                <a:sym typeface="Courier"/>
              </a:rPr>
              <a:t>    ax0.plot(t, soma_v, '</a:t>
            </a:r>
            <a:r>
              <a:rPr i="1" lang="en-US">
                <a:solidFill>
                  <a:srgbClr val="BA2121"/>
                </a:solidFill>
                <a:latin typeface="Courier"/>
                <a:ea typeface="Courier"/>
                <a:cs typeface="Courier"/>
                <a:sym typeface="Courier"/>
              </a:rPr>
              <a:t>k</a:t>
            </a:r>
            <a:r>
              <a:rPr i="1" lang="en-US">
                <a:latin typeface="Courier"/>
                <a:ea typeface="Courier"/>
                <a:cs typeface="Courier"/>
                <a:sym typeface="Courier"/>
              </a:rPr>
              <a:t>')</a:t>
            </a:r>
            <a:endParaRPr i="1">
              <a:latin typeface="Courier"/>
              <a:ea typeface="Courier"/>
              <a:cs typeface="Courier"/>
              <a:sym typeface="Courier"/>
            </a:endParaRPr>
          </a:p>
          <a:p>
            <a:pPr indent="0" lvl="0" marL="0" marR="0" rtl="0" algn="l">
              <a:spcBef>
                <a:spcPts val="0"/>
              </a:spcBef>
              <a:spcAft>
                <a:spcPts val="0"/>
              </a:spcAft>
              <a:buSzPts val="1100"/>
              <a:buNone/>
            </a:pPr>
            <a:r>
              <a:rPr i="1" lang="en-US">
                <a:latin typeface="Courier"/>
                <a:ea typeface="Courier"/>
                <a:cs typeface="Courier"/>
                <a:sym typeface="Courier"/>
              </a:rPr>
              <a:t>    ax1.plot(t, stim_current, '</a:t>
            </a:r>
            <a:r>
              <a:rPr i="1" lang="en-US">
                <a:solidFill>
                  <a:srgbClr val="BA2121"/>
                </a:solidFill>
                <a:latin typeface="Courier"/>
                <a:ea typeface="Courier"/>
                <a:cs typeface="Courier"/>
                <a:sym typeface="Courier"/>
              </a:rPr>
              <a:t>gray</a:t>
            </a:r>
            <a:r>
              <a:rPr i="1" lang="en-US">
                <a:latin typeface="Courier"/>
                <a:ea typeface="Courier"/>
                <a:cs typeface="Courier"/>
                <a:sym typeface="Courier"/>
              </a:rPr>
              <a:t>', label='</a:t>
            </a:r>
            <a:r>
              <a:rPr i="1" lang="en-US">
                <a:solidFill>
                  <a:srgbClr val="BA2121"/>
                </a:solidFill>
                <a:latin typeface="Courier"/>
                <a:ea typeface="Courier"/>
                <a:cs typeface="Courier"/>
                <a:sym typeface="Courier"/>
              </a:rPr>
              <a:t>I (nA)</a:t>
            </a:r>
            <a:r>
              <a:rPr i="1" lang="en-US">
                <a:latin typeface="Courier"/>
                <a:ea typeface="Courier"/>
                <a:cs typeface="Courier"/>
                <a:sym typeface="Courier"/>
              </a:rPr>
              <a:t>')</a:t>
            </a:r>
            <a:endParaRPr i="1">
              <a:latin typeface="Courier"/>
              <a:ea typeface="Courier"/>
              <a:cs typeface="Courier"/>
              <a:sym typeface="Courier"/>
            </a:endParaRPr>
          </a:p>
          <a:p>
            <a:pPr indent="0" lvl="0" marL="0" marR="0" rtl="0" algn="l">
              <a:spcBef>
                <a:spcPts val="0"/>
              </a:spcBef>
              <a:spcAft>
                <a:spcPts val="0"/>
              </a:spcAft>
              <a:buSzPts val="1100"/>
              <a:buNone/>
            </a:pPr>
            <a:r>
              <a:rPr i="1" lang="en-US">
                <a:latin typeface="Courier"/>
                <a:ea typeface="Courier"/>
                <a:cs typeface="Courier"/>
                <a:sym typeface="Courier"/>
              </a:rPr>
              <a:t>    </a:t>
            </a:r>
            <a:endParaRPr i="1">
              <a:latin typeface="Courier"/>
              <a:ea typeface="Courier"/>
              <a:cs typeface="Courier"/>
              <a:sym typeface="Courier"/>
            </a:endParaRPr>
          </a:p>
          <a:p>
            <a:pPr indent="0" lvl="0" marL="0" marR="0" rtl="0" algn="l">
              <a:spcBef>
                <a:spcPts val="0"/>
              </a:spcBef>
              <a:spcAft>
                <a:spcPts val="0"/>
              </a:spcAft>
              <a:buSzPts val="1100"/>
              <a:buNone/>
            </a:pPr>
            <a:r>
              <a:rPr i="1" lang="en-US">
                <a:solidFill>
                  <a:srgbClr val="4F9192"/>
                </a:solidFill>
                <a:latin typeface="Courier"/>
                <a:ea typeface="Courier"/>
                <a:cs typeface="Courier"/>
                <a:sym typeface="Courier"/>
              </a:rPr>
              <a:t>    # data for I-V curve</a:t>
            </a:r>
            <a:endParaRPr i="1">
              <a:solidFill>
                <a:srgbClr val="4F9192"/>
              </a:solidFill>
              <a:latin typeface="Courier"/>
              <a:ea typeface="Courier"/>
              <a:cs typeface="Courier"/>
              <a:sym typeface="Courier"/>
            </a:endParaRPr>
          </a:p>
          <a:p>
            <a:pPr indent="0" lvl="0" marL="0" marR="0" rtl="0" algn="l">
              <a:spcBef>
                <a:spcPts val="0"/>
              </a:spcBef>
              <a:spcAft>
                <a:spcPts val="0"/>
              </a:spcAft>
              <a:buSzPts val="1100"/>
              <a:buNone/>
            </a:pPr>
            <a:r>
              <a:rPr i="1" lang="en-US">
                <a:solidFill>
                  <a:srgbClr val="4F9192"/>
                </a:solidFill>
                <a:latin typeface="Courier"/>
                <a:ea typeface="Courier"/>
                <a:cs typeface="Courier"/>
                <a:sym typeface="Courier"/>
              </a:rPr>
              <a:t>    </a:t>
            </a:r>
            <a:r>
              <a:rPr i="1" lang="en-US">
                <a:latin typeface="Courier"/>
                <a:ea typeface="Courier"/>
                <a:cs typeface="Courier"/>
                <a:sym typeface="Courier"/>
              </a:rPr>
              <a:t>inj_currents.append(amp)</a:t>
            </a:r>
            <a:endParaRPr i="1">
              <a:latin typeface="Courier"/>
              <a:ea typeface="Courier"/>
              <a:cs typeface="Courier"/>
              <a:sym typeface="Courier"/>
            </a:endParaRPr>
          </a:p>
          <a:p>
            <a:pPr indent="0" lvl="0" marL="0" marR="0" rtl="0" algn="l">
              <a:spcBef>
                <a:spcPts val="0"/>
              </a:spcBef>
              <a:spcAft>
                <a:spcPts val="0"/>
              </a:spcAft>
              <a:buSzPts val="1100"/>
              <a:buNone/>
            </a:pPr>
            <a:r>
              <a:rPr i="1" lang="en-US">
                <a:latin typeface="Courier"/>
                <a:ea typeface="Courier"/>
                <a:cs typeface="Courier"/>
                <a:sym typeface="Courier"/>
              </a:rPr>
              <a:t>    stady_state_voltage.append(np.array(soma_v)[int(100.0/h.dt):int(120.0/h.dt)].mean() + 70)</a:t>
            </a:r>
            <a:endParaRPr i="1">
              <a:latin typeface="Courier"/>
              <a:ea typeface="Courier"/>
              <a:cs typeface="Courier"/>
              <a:sym typeface="Courier"/>
            </a:endParaRPr>
          </a:p>
          <a:p>
            <a:pPr indent="0" lvl="0" marL="0" marR="0" rtl="0" algn="l">
              <a:spcBef>
                <a:spcPts val="0"/>
              </a:spcBef>
              <a:spcAft>
                <a:spcPts val="0"/>
              </a:spcAft>
              <a:buSzPts val="1100"/>
              <a:buNone/>
            </a:pPr>
            <a:r>
              <a:rPr i="1" lang="en-US">
                <a:latin typeface="Courier"/>
                <a:ea typeface="Courier"/>
                <a:cs typeface="Courier"/>
                <a:sym typeface="Courier"/>
              </a:rPr>
              <a:t>plt.show()</a:t>
            </a:r>
            <a:endParaRPr i="1">
              <a:solidFill>
                <a:srgbClr val="4F9192"/>
              </a:solidFill>
              <a:latin typeface="Courier"/>
              <a:ea typeface="Courier"/>
              <a:cs typeface="Courier"/>
              <a:sym typeface="Courier"/>
            </a:endParaRPr>
          </a:p>
        </p:txBody>
      </p:sp>
      <p:sp>
        <p:nvSpPr>
          <p:cNvPr id="314" name="Google Shape;314;p32"/>
          <p:cNvSpPr txBox="1"/>
          <p:nvPr>
            <p:ph type="title"/>
          </p:nvPr>
        </p:nvSpPr>
        <p:spPr>
          <a:xfrm>
            <a:off x="261250" y="-26125"/>
            <a:ext cx="11594700" cy="930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168DBA"/>
              </a:buClr>
              <a:buSzPts val="3200"/>
              <a:buFont typeface="Century Gothic"/>
              <a:buNone/>
            </a:pPr>
            <a:r>
              <a:rPr lang="en-US" sz="3200"/>
              <a:t>Single compartment neuron - single RC circuit, passive</a:t>
            </a:r>
            <a:endParaRPr sz="3200"/>
          </a:p>
          <a:p>
            <a:pPr indent="0" lvl="0" marL="0" rtl="0" algn="l">
              <a:spcBef>
                <a:spcPts val="0"/>
              </a:spcBef>
              <a:spcAft>
                <a:spcPts val="0"/>
              </a:spcAft>
              <a:buClr>
                <a:srgbClr val="168DBA"/>
              </a:buClr>
              <a:buSzPts val="3200"/>
              <a:buFont typeface="Century Gothic"/>
              <a:buNone/>
            </a:pPr>
            <a:r>
              <a:rPr lang="en-US" sz="3200"/>
              <a:t>			creating an I-V curve</a:t>
            </a:r>
            <a:endParaRPr sz="3200"/>
          </a:p>
        </p:txBody>
      </p:sp>
      <p:pic>
        <p:nvPicPr>
          <p:cNvPr id="315" name="Google Shape;315;p32"/>
          <p:cNvPicPr preferRelativeResize="0"/>
          <p:nvPr/>
        </p:nvPicPr>
        <p:blipFill>
          <a:blip r:embed="rId3">
            <a:alphaModFix/>
          </a:blip>
          <a:stretch>
            <a:fillRect/>
          </a:stretch>
        </p:blipFill>
        <p:spPr>
          <a:xfrm>
            <a:off x="6127425" y="1748093"/>
            <a:ext cx="2747075" cy="2037226"/>
          </a:xfrm>
          <a:prstGeom prst="rect">
            <a:avLst/>
          </a:prstGeom>
          <a:noFill/>
          <a:ln>
            <a:noFill/>
          </a:ln>
        </p:spPr>
      </p:pic>
      <p:pic>
        <p:nvPicPr>
          <p:cNvPr id="316" name="Google Shape;316;p32"/>
          <p:cNvPicPr preferRelativeResize="0"/>
          <p:nvPr/>
        </p:nvPicPr>
        <p:blipFill>
          <a:blip r:embed="rId4">
            <a:alphaModFix/>
          </a:blip>
          <a:stretch>
            <a:fillRect/>
          </a:stretch>
        </p:blipFill>
        <p:spPr>
          <a:xfrm>
            <a:off x="8874500" y="1748100"/>
            <a:ext cx="2747075" cy="2058152"/>
          </a:xfrm>
          <a:prstGeom prst="rect">
            <a:avLst/>
          </a:prstGeom>
          <a:noFill/>
          <a:ln>
            <a:noFill/>
          </a:ln>
        </p:spPr>
      </p:pic>
      <p:sp>
        <p:nvSpPr>
          <p:cNvPr id="317" name="Google Shape;317;p32"/>
          <p:cNvSpPr/>
          <p:nvPr/>
        </p:nvSpPr>
        <p:spPr>
          <a:xfrm>
            <a:off x="347375" y="5389753"/>
            <a:ext cx="12438000" cy="3214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SzPts val="1100"/>
              <a:buNone/>
            </a:pPr>
            <a:r>
              <a:rPr i="1" lang="en-US">
                <a:solidFill>
                  <a:srgbClr val="4F9192"/>
                </a:solidFill>
                <a:latin typeface="Courier"/>
                <a:ea typeface="Courier"/>
                <a:cs typeface="Courier"/>
                <a:sym typeface="Courier"/>
              </a:rPr>
              <a:t># plotting the I-V curve</a:t>
            </a:r>
            <a:endParaRPr i="1">
              <a:solidFill>
                <a:srgbClr val="4F9192"/>
              </a:solidFill>
              <a:latin typeface="Courier"/>
              <a:ea typeface="Courier"/>
              <a:cs typeface="Courier"/>
              <a:sym typeface="Courier"/>
            </a:endParaRPr>
          </a:p>
          <a:p>
            <a:pPr indent="0" lvl="0" marL="0" marR="0" rtl="0" algn="l">
              <a:spcBef>
                <a:spcPts val="0"/>
              </a:spcBef>
              <a:spcAft>
                <a:spcPts val="0"/>
              </a:spcAft>
              <a:buSzPts val="1100"/>
              <a:buNone/>
            </a:pPr>
            <a:r>
              <a:rPr i="1" lang="en-US">
                <a:latin typeface="Courier"/>
                <a:ea typeface="Courier"/>
                <a:cs typeface="Courier"/>
                <a:sym typeface="Courier"/>
              </a:rPr>
              <a:t>plt.figure()</a:t>
            </a:r>
            <a:endParaRPr i="1">
              <a:latin typeface="Courier"/>
              <a:ea typeface="Courier"/>
              <a:cs typeface="Courier"/>
              <a:sym typeface="Courier"/>
            </a:endParaRPr>
          </a:p>
          <a:p>
            <a:pPr indent="0" lvl="0" marL="0" marR="0" rtl="0" algn="l">
              <a:spcBef>
                <a:spcPts val="0"/>
              </a:spcBef>
              <a:spcAft>
                <a:spcPts val="0"/>
              </a:spcAft>
              <a:buSzPts val="1100"/>
              <a:buNone/>
            </a:pPr>
            <a:r>
              <a:rPr i="1" lang="en-US">
                <a:latin typeface="Courier"/>
                <a:ea typeface="Courier"/>
                <a:cs typeface="Courier"/>
                <a:sym typeface="Courier"/>
              </a:rPr>
              <a:t>plt.scatter(inj_currents, stady_state_voltage)</a:t>
            </a:r>
            <a:endParaRPr i="1">
              <a:latin typeface="Courier"/>
              <a:ea typeface="Courier"/>
              <a:cs typeface="Courier"/>
              <a:sym typeface="Courier"/>
            </a:endParaRPr>
          </a:p>
          <a:p>
            <a:pPr indent="0" lvl="0" marL="0" marR="0" rtl="0" algn="l">
              <a:spcBef>
                <a:spcPts val="0"/>
              </a:spcBef>
              <a:spcAft>
                <a:spcPts val="0"/>
              </a:spcAft>
              <a:buSzPts val="1100"/>
              <a:buNone/>
            </a:pPr>
            <a:r>
              <a:rPr i="1" lang="en-US">
                <a:latin typeface="Courier"/>
                <a:ea typeface="Courier"/>
                <a:cs typeface="Courier"/>
                <a:sym typeface="Courier"/>
              </a:rPr>
              <a:t>P = np.polyfit(inj_currents, stady_state_voltage, 1) </a:t>
            </a:r>
            <a:r>
              <a:rPr i="1" lang="en-US">
                <a:solidFill>
                  <a:srgbClr val="4F9192"/>
                </a:solidFill>
                <a:latin typeface="Courier"/>
                <a:ea typeface="Courier"/>
                <a:cs typeface="Courier"/>
                <a:sym typeface="Courier"/>
              </a:rPr>
              <a:t># linear fit</a:t>
            </a:r>
            <a:endParaRPr i="1">
              <a:latin typeface="Courier"/>
              <a:ea typeface="Courier"/>
              <a:cs typeface="Courier"/>
              <a:sym typeface="Courier"/>
            </a:endParaRPr>
          </a:p>
          <a:p>
            <a:pPr indent="0" lvl="0" marL="0" marR="0" rtl="0" algn="l">
              <a:spcBef>
                <a:spcPts val="0"/>
              </a:spcBef>
              <a:spcAft>
                <a:spcPts val="0"/>
              </a:spcAft>
              <a:buSzPts val="1100"/>
              <a:buNone/>
            </a:pPr>
            <a:r>
              <a:rPr i="1" lang="en-US">
                <a:latin typeface="Courier"/>
                <a:ea typeface="Courier"/>
                <a:cs typeface="Courier"/>
                <a:sym typeface="Courier"/>
              </a:rPr>
              <a:t>plt.plot(inj_currents, np.array(inj_currents) * P[0])</a:t>
            </a:r>
            <a:endParaRPr i="1">
              <a:latin typeface="Courier"/>
              <a:ea typeface="Courier"/>
              <a:cs typeface="Courier"/>
              <a:sym typeface="Courier"/>
            </a:endParaRPr>
          </a:p>
          <a:p>
            <a:pPr indent="0" lvl="0" marL="0" marR="0" rtl="0" algn="l">
              <a:spcBef>
                <a:spcPts val="0"/>
              </a:spcBef>
              <a:spcAft>
                <a:spcPts val="0"/>
              </a:spcAft>
              <a:buNone/>
            </a:pPr>
            <a:r>
              <a:t/>
            </a:r>
            <a:endParaRPr i="1">
              <a:solidFill>
                <a:srgbClr val="4F9192"/>
              </a:solidFill>
              <a:latin typeface="Courier"/>
              <a:ea typeface="Courier"/>
              <a:cs typeface="Courier"/>
              <a:sym typeface="Courie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31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1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2" name="Shape 322"/>
        <p:cNvGrpSpPr/>
        <p:nvPr/>
      </p:nvGrpSpPr>
      <p:grpSpPr>
        <a:xfrm>
          <a:off x="0" y="0"/>
          <a:ext cx="0" cy="0"/>
          <a:chOff x="0" y="0"/>
          <a:chExt cx="0" cy="0"/>
        </a:xfrm>
      </p:grpSpPr>
      <p:sp>
        <p:nvSpPr>
          <p:cNvPr id="323" name="Google Shape;323;p33"/>
          <p:cNvSpPr txBox="1"/>
          <p:nvPr>
            <p:ph type="title"/>
          </p:nvPr>
        </p:nvSpPr>
        <p:spPr>
          <a:xfrm>
            <a:off x="261250" y="-26125"/>
            <a:ext cx="11594700" cy="930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168DBA"/>
              </a:buClr>
              <a:buSzPts val="3200"/>
              <a:buFont typeface="Century Gothic"/>
              <a:buNone/>
            </a:pPr>
            <a:r>
              <a:rPr lang="en-US" sz="3200"/>
              <a:t>Single compartment neuron - single RC circuit, passive</a:t>
            </a:r>
            <a:endParaRPr sz="3200"/>
          </a:p>
          <a:p>
            <a:pPr indent="0" lvl="0" marL="0" rtl="0" algn="l">
              <a:spcBef>
                <a:spcPts val="0"/>
              </a:spcBef>
              <a:spcAft>
                <a:spcPts val="0"/>
              </a:spcAft>
              <a:buClr>
                <a:srgbClr val="168DBA"/>
              </a:buClr>
              <a:buSzPts val="3200"/>
              <a:buFont typeface="Century Gothic"/>
              <a:buNone/>
            </a:pPr>
            <a:r>
              <a:rPr lang="en-US" sz="3200"/>
              <a:t>			adding synapses</a:t>
            </a:r>
            <a:endParaRPr sz="3200"/>
          </a:p>
        </p:txBody>
      </p:sp>
      <p:pic>
        <p:nvPicPr>
          <p:cNvPr id="324" name="Google Shape;324;p33"/>
          <p:cNvPicPr preferRelativeResize="0"/>
          <p:nvPr/>
        </p:nvPicPr>
        <p:blipFill>
          <a:blip r:embed="rId3">
            <a:alphaModFix/>
          </a:blip>
          <a:stretch>
            <a:fillRect/>
          </a:stretch>
        </p:blipFill>
        <p:spPr>
          <a:xfrm>
            <a:off x="7862971" y="963846"/>
            <a:ext cx="3738025" cy="2763450"/>
          </a:xfrm>
          <a:prstGeom prst="rect">
            <a:avLst/>
          </a:prstGeom>
          <a:noFill/>
          <a:ln>
            <a:noFill/>
          </a:ln>
        </p:spPr>
      </p:pic>
      <p:pic>
        <p:nvPicPr>
          <p:cNvPr id="325" name="Google Shape;325;p33"/>
          <p:cNvPicPr preferRelativeResize="0"/>
          <p:nvPr/>
        </p:nvPicPr>
        <p:blipFill>
          <a:blip r:embed="rId4">
            <a:alphaModFix/>
          </a:blip>
          <a:stretch>
            <a:fillRect/>
          </a:stretch>
        </p:blipFill>
        <p:spPr>
          <a:xfrm>
            <a:off x="8276645" y="4301875"/>
            <a:ext cx="3324350" cy="2448900"/>
          </a:xfrm>
          <a:prstGeom prst="rect">
            <a:avLst/>
          </a:prstGeom>
          <a:noFill/>
          <a:ln>
            <a:noFill/>
          </a:ln>
        </p:spPr>
      </p:pic>
      <p:sp>
        <p:nvSpPr>
          <p:cNvPr id="326" name="Google Shape;326;p33"/>
          <p:cNvSpPr/>
          <p:nvPr/>
        </p:nvSpPr>
        <p:spPr>
          <a:xfrm>
            <a:off x="347375" y="1268650"/>
            <a:ext cx="10101300" cy="23007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i="1" lang="en-US">
                <a:solidFill>
                  <a:srgbClr val="4F9192"/>
                </a:solidFill>
                <a:latin typeface="Courier"/>
                <a:ea typeface="Courier"/>
                <a:cs typeface="Courier"/>
                <a:sym typeface="Courier"/>
              </a:rPr>
              <a:t># add a synapse</a:t>
            </a:r>
            <a:endParaRPr i="1">
              <a:solidFill>
                <a:srgbClr val="4F9192"/>
              </a:solidFill>
              <a:latin typeface="Courier"/>
              <a:ea typeface="Courier"/>
              <a:cs typeface="Courier"/>
              <a:sym typeface="Courier"/>
            </a:endParaRPr>
          </a:p>
          <a:p>
            <a:pPr indent="0" lvl="0" marL="0" rtl="0" algn="l">
              <a:spcBef>
                <a:spcPts val="0"/>
              </a:spcBef>
              <a:spcAft>
                <a:spcPts val="0"/>
              </a:spcAft>
              <a:buClr>
                <a:schemeClr val="dk1"/>
              </a:buClr>
              <a:buSzPts val="1100"/>
              <a:buFont typeface="Arial"/>
              <a:buNone/>
            </a:pPr>
            <a:r>
              <a:rPr i="1" lang="en-US">
                <a:solidFill>
                  <a:schemeClr val="dk1"/>
                </a:solidFill>
                <a:latin typeface="Courier"/>
                <a:ea typeface="Courier"/>
                <a:cs typeface="Courier"/>
                <a:sym typeface="Courier"/>
              </a:rPr>
              <a:t>synapse = h.Exp2Syn(soma(</a:t>
            </a:r>
            <a:r>
              <a:rPr i="1" lang="en-US">
                <a:solidFill>
                  <a:srgbClr val="797979"/>
                </a:solidFill>
                <a:latin typeface="Courier"/>
                <a:ea typeface="Courier"/>
                <a:cs typeface="Courier"/>
                <a:sym typeface="Courier"/>
              </a:rPr>
              <a:t>0.5</a:t>
            </a:r>
            <a:r>
              <a:rPr i="1" lang="en-US">
                <a:solidFill>
                  <a:schemeClr val="dk1"/>
                </a:solidFill>
                <a:latin typeface="Courier"/>
                <a:ea typeface="Courier"/>
                <a:cs typeface="Courier"/>
                <a:sym typeface="Courier"/>
              </a:rPr>
              <a:t>))</a:t>
            </a:r>
            <a:endParaRPr i="1">
              <a:solidFill>
                <a:schemeClr val="dk1"/>
              </a:solidFill>
              <a:latin typeface="Courier"/>
              <a:ea typeface="Courier"/>
              <a:cs typeface="Courier"/>
              <a:sym typeface="Courier"/>
            </a:endParaRPr>
          </a:p>
          <a:p>
            <a:pPr indent="0" lvl="0" marL="0" rtl="0" algn="l">
              <a:spcBef>
                <a:spcPts val="0"/>
              </a:spcBef>
              <a:spcAft>
                <a:spcPts val="0"/>
              </a:spcAft>
              <a:buClr>
                <a:schemeClr val="dk1"/>
              </a:buClr>
              <a:buSzPts val="1100"/>
              <a:buFont typeface="Arial"/>
              <a:buNone/>
            </a:pPr>
            <a:r>
              <a:rPr i="1" lang="en-US">
                <a:solidFill>
                  <a:schemeClr val="dk1"/>
                </a:solidFill>
                <a:latin typeface="Courier"/>
                <a:ea typeface="Courier"/>
                <a:cs typeface="Courier"/>
                <a:sym typeface="Courier"/>
              </a:rPr>
              <a:t>synapse.tau1 = </a:t>
            </a:r>
            <a:r>
              <a:rPr i="1" lang="en-US">
                <a:solidFill>
                  <a:srgbClr val="797979"/>
                </a:solidFill>
                <a:latin typeface="Courier"/>
                <a:ea typeface="Courier"/>
                <a:cs typeface="Courier"/>
                <a:sym typeface="Courier"/>
              </a:rPr>
              <a:t>0.3</a:t>
            </a:r>
            <a:endParaRPr i="1">
              <a:solidFill>
                <a:srgbClr val="797979"/>
              </a:solidFill>
              <a:latin typeface="Courier"/>
              <a:ea typeface="Courier"/>
              <a:cs typeface="Courier"/>
              <a:sym typeface="Courier"/>
            </a:endParaRPr>
          </a:p>
          <a:p>
            <a:pPr indent="0" lvl="0" marL="0" rtl="0" algn="l">
              <a:spcBef>
                <a:spcPts val="0"/>
              </a:spcBef>
              <a:spcAft>
                <a:spcPts val="0"/>
              </a:spcAft>
              <a:buClr>
                <a:schemeClr val="dk1"/>
              </a:buClr>
              <a:buSzPts val="1100"/>
              <a:buFont typeface="Arial"/>
              <a:buNone/>
            </a:pPr>
            <a:r>
              <a:rPr i="1" lang="en-US">
                <a:solidFill>
                  <a:schemeClr val="dk1"/>
                </a:solidFill>
                <a:latin typeface="Courier"/>
                <a:ea typeface="Courier"/>
                <a:cs typeface="Courier"/>
                <a:sym typeface="Courier"/>
              </a:rPr>
              <a:t>synapse.tau2 = </a:t>
            </a:r>
            <a:r>
              <a:rPr i="1" lang="en-US">
                <a:solidFill>
                  <a:srgbClr val="797979"/>
                </a:solidFill>
                <a:latin typeface="Courier"/>
                <a:ea typeface="Courier"/>
                <a:cs typeface="Courier"/>
                <a:sym typeface="Courier"/>
              </a:rPr>
              <a:t>1.8</a:t>
            </a:r>
            <a:endParaRPr i="1">
              <a:solidFill>
                <a:srgbClr val="797979"/>
              </a:solidFill>
              <a:latin typeface="Courier"/>
              <a:ea typeface="Courier"/>
              <a:cs typeface="Courier"/>
              <a:sym typeface="Courier"/>
            </a:endParaRPr>
          </a:p>
          <a:p>
            <a:pPr indent="0" lvl="0" marL="0" rtl="0" algn="l">
              <a:spcBef>
                <a:spcPts val="0"/>
              </a:spcBef>
              <a:spcAft>
                <a:spcPts val="0"/>
              </a:spcAft>
              <a:buClr>
                <a:schemeClr val="dk1"/>
              </a:buClr>
              <a:buSzPts val="1100"/>
              <a:buFont typeface="Arial"/>
              <a:buNone/>
            </a:pPr>
            <a:r>
              <a:rPr i="1" lang="en-US">
                <a:solidFill>
                  <a:schemeClr val="dk1"/>
                </a:solidFill>
                <a:latin typeface="Courier"/>
                <a:ea typeface="Courier"/>
                <a:cs typeface="Courier"/>
                <a:sym typeface="Courier"/>
              </a:rPr>
              <a:t>stim=h.NetStim()</a:t>
            </a:r>
            <a:endParaRPr i="1">
              <a:solidFill>
                <a:schemeClr val="dk1"/>
              </a:solidFill>
              <a:latin typeface="Courier"/>
              <a:ea typeface="Courier"/>
              <a:cs typeface="Courier"/>
              <a:sym typeface="Courier"/>
            </a:endParaRPr>
          </a:p>
          <a:p>
            <a:pPr indent="0" lvl="0" marL="0" rtl="0" algn="l">
              <a:spcBef>
                <a:spcPts val="0"/>
              </a:spcBef>
              <a:spcAft>
                <a:spcPts val="0"/>
              </a:spcAft>
              <a:buClr>
                <a:schemeClr val="dk1"/>
              </a:buClr>
              <a:buSzPts val="1100"/>
              <a:buFont typeface="Arial"/>
              <a:buNone/>
            </a:pPr>
            <a:r>
              <a:rPr i="1" lang="en-US">
                <a:solidFill>
                  <a:schemeClr val="dk1"/>
                </a:solidFill>
                <a:latin typeface="Courier"/>
                <a:ea typeface="Courier"/>
                <a:cs typeface="Courier"/>
                <a:sym typeface="Courier"/>
              </a:rPr>
              <a:t>stim.number = </a:t>
            </a:r>
            <a:r>
              <a:rPr i="1" lang="en-US">
                <a:solidFill>
                  <a:srgbClr val="797979"/>
                </a:solidFill>
                <a:latin typeface="Courier"/>
                <a:ea typeface="Courier"/>
                <a:cs typeface="Courier"/>
                <a:sym typeface="Courier"/>
              </a:rPr>
              <a:t>1</a:t>
            </a:r>
            <a:endParaRPr i="1">
              <a:solidFill>
                <a:srgbClr val="797979"/>
              </a:solidFill>
              <a:latin typeface="Courier"/>
              <a:ea typeface="Courier"/>
              <a:cs typeface="Courier"/>
              <a:sym typeface="Courier"/>
            </a:endParaRPr>
          </a:p>
          <a:p>
            <a:pPr indent="0" lvl="0" marL="0" rtl="0" algn="l">
              <a:spcBef>
                <a:spcPts val="0"/>
              </a:spcBef>
              <a:spcAft>
                <a:spcPts val="0"/>
              </a:spcAft>
              <a:buClr>
                <a:schemeClr val="dk1"/>
              </a:buClr>
              <a:buSzPts val="1100"/>
              <a:buFont typeface="Arial"/>
              <a:buNone/>
            </a:pPr>
            <a:r>
              <a:rPr i="1" lang="en-US">
                <a:solidFill>
                  <a:schemeClr val="dk1"/>
                </a:solidFill>
                <a:latin typeface="Courier"/>
                <a:ea typeface="Courier"/>
                <a:cs typeface="Courier"/>
                <a:sym typeface="Courier"/>
              </a:rPr>
              <a:t>stim.noise = </a:t>
            </a:r>
            <a:r>
              <a:rPr i="1" lang="en-US">
                <a:solidFill>
                  <a:srgbClr val="797979"/>
                </a:solidFill>
                <a:latin typeface="Courier"/>
                <a:ea typeface="Courier"/>
                <a:cs typeface="Courier"/>
                <a:sym typeface="Courier"/>
              </a:rPr>
              <a:t>0</a:t>
            </a:r>
            <a:r>
              <a:rPr i="1" lang="en-US">
                <a:solidFill>
                  <a:schemeClr val="dk1"/>
                </a:solidFill>
                <a:latin typeface="Courier"/>
                <a:ea typeface="Courier"/>
                <a:cs typeface="Courier"/>
                <a:sym typeface="Courier"/>
              </a:rPr>
              <a:t> </a:t>
            </a:r>
            <a:r>
              <a:rPr i="1" lang="en-US">
                <a:solidFill>
                  <a:srgbClr val="4F9192"/>
                </a:solidFill>
                <a:latin typeface="Courier"/>
                <a:ea typeface="Courier"/>
                <a:cs typeface="Courier"/>
                <a:sym typeface="Courier"/>
              </a:rPr>
              <a:t># no noise </a:t>
            </a:r>
            <a:endParaRPr i="1">
              <a:solidFill>
                <a:srgbClr val="4F9192"/>
              </a:solidFill>
              <a:latin typeface="Courier"/>
              <a:ea typeface="Courier"/>
              <a:cs typeface="Courier"/>
              <a:sym typeface="Courier"/>
            </a:endParaRPr>
          </a:p>
          <a:p>
            <a:pPr indent="0" lvl="0" marL="0" rtl="0" algn="l">
              <a:spcBef>
                <a:spcPts val="0"/>
              </a:spcBef>
              <a:spcAft>
                <a:spcPts val="0"/>
              </a:spcAft>
              <a:buClr>
                <a:schemeClr val="dk1"/>
              </a:buClr>
              <a:buSzPts val="1100"/>
              <a:buFont typeface="Arial"/>
              <a:buNone/>
            </a:pPr>
            <a:r>
              <a:rPr i="1" lang="en-US">
                <a:solidFill>
                  <a:schemeClr val="dk1"/>
                </a:solidFill>
                <a:latin typeface="Courier"/>
                <a:ea typeface="Courier"/>
                <a:cs typeface="Courier"/>
                <a:sym typeface="Courier"/>
              </a:rPr>
              <a:t>stim.interval = </a:t>
            </a:r>
            <a:r>
              <a:rPr i="1" lang="en-US">
                <a:solidFill>
                  <a:srgbClr val="797979"/>
                </a:solidFill>
                <a:latin typeface="Courier"/>
                <a:ea typeface="Courier"/>
                <a:cs typeface="Courier"/>
                <a:sym typeface="Courier"/>
              </a:rPr>
              <a:t>1</a:t>
            </a:r>
            <a:endParaRPr i="1">
              <a:solidFill>
                <a:srgbClr val="797979"/>
              </a:solidFill>
              <a:latin typeface="Courier"/>
              <a:ea typeface="Courier"/>
              <a:cs typeface="Courier"/>
              <a:sym typeface="Courier"/>
            </a:endParaRPr>
          </a:p>
          <a:p>
            <a:pPr indent="0" lvl="0" marL="0" rtl="0" algn="l">
              <a:spcBef>
                <a:spcPts val="0"/>
              </a:spcBef>
              <a:spcAft>
                <a:spcPts val="0"/>
              </a:spcAft>
              <a:buClr>
                <a:schemeClr val="dk1"/>
              </a:buClr>
              <a:buSzPts val="1100"/>
              <a:buFont typeface="Arial"/>
              <a:buNone/>
            </a:pPr>
            <a:r>
              <a:rPr i="1" lang="en-US">
                <a:solidFill>
                  <a:schemeClr val="dk1"/>
                </a:solidFill>
                <a:latin typeface="Courier"/>
                <a:ea typeface="Courier"/>
                <a:cs typeface="Courier"/>
                <a:sym typeface="Courier"/>
              </a:rPr>
              <a:t>net_con = h.NetCon(stim, synapse)</a:t>
            </a:r>
            <a:endParaRPr i="1">
              <a:solidFill>
                <a:schemeClr val="dk1"/>
              </a:solidFill>
              <a:latin typeface="Courier"/>
              <a:ea typeface="Courier"/>
              <a:cs typeface="Courier"/>
              <a:sym typeface="Courier"/>
            </a:endParaRPr>
          </a:p>
          <a:p>
            <a:pPr indent="0" lvl="0" marL="0" rtl="0" algn="l">
              <a:spcBef>
                <a:spcPts val="0"/>
              </a:spcBef>
              <a:spcAft>
                <a:spcPts val="0"/>
              </a:spcAft>
              <a:buSzPts val="1100"/>
              <a:buNone/>
            </a:pPr>
            <a:r>
              <a:rPr i="1" lang="en-US">
                <a:solidFill>
                  <a:schemeClr val="dk1"/>
                </a:solidFill>
                <a:latin typeface="Courier"/>
                <a:ea typeface="Courier"/>
                <a:cs typeface="Courier"/>
                <a:sym typeface="Courier"/>
              </a:rPr>
              <a:t>net_con.weight[0]= </a:t>
            </a:r>
            <a:r>
              <a:rPr i="1" lang="en-US">
                <a:solidFill>
                  <a:srgbClr val="797979"/>
                </a:solidFill>
                <a:latin typeface="Courier"/>
                <a:ea typeface="Courier"/>
                <a:cs typeface="Courier"/>
                <a:sym typeface="Courier"/>
              </a:rPr>
              <a:t>0.0004</a:t>
            </a:r>
            <a:r>
              <a:rPr i="1" lang="en-US">
                <a:solidFill>
                  <a:schemeClr val="dk1"/>
                </a:solidFill>
                <a:latin typeface="Courier"/>
                <a:ea typeface="Courier"/>
                <a:cs typeface="Courier"/>
                <a:sym typeface="Courier"/>
              </a:rPr>
              <a:t> </a:t>
            </a:r>
            <a:r>
              <a:rPr i="1" lang="en-US">
                <a:solidFill>
                  <a:srgbClr val="4F9192"/>
                </a:solidFill>
                <a:latin typeface="Courier"/>
                <a:ea typeface="Courier"/>
                <a:cs typeface="Courier"/>
                <a:sym typeface="Courier"/>
              </a:rPr>
              <a:t># the maximal conductance of the synapse</a:t>
            </a:r>
            <a:endParaRPr>
              <a:solidFill>
                <a:srgbClr val="4F9192"/>
              </a:solidFill>
              <a:latin typeface="Courier"/>
              <a:ea typeface="Courier"/>
              <a:cs typeface="Courier"/>
              <a:sym typeface="Courier"/>
            </a:endParaRPr>
          </a:p>
          <a:p>
            <a:pPr indent="0" lvl="0" marL="0" rtl="0" algn="l">
              <a:spcBef>
                <a:spcPts val="0"/>
              </a:spcBef>
              <a:spcAft>
                <a:spcPts val="0"/>
              </a:spcAft>
              <a:buSzPts val="1100"/>
              <a:buNone/>
            </a:pPr>
            <a:r>
              <a:t/>
            </a:r>
            <a:endParaRPr i="1">
              <a:solidFill>
                <a:schemeClr val="dk1"/>
              </a:solidFill>
              <a:latin typeface="Courier"/>
              <a:ea typeface="Courier"/>
              <a:cs typeface="Courier"/>
              <a:sym typeface="Courier"/>
            </a:endParaRPr>
          </a:p>
          <a:p>
            <a:pPr indent="0" lvl="0" marL="0" rtl="0" algn="l">
              <a:spcBef>
                <a:spcPts val="0"/>
              </a:spcBef>
              <a:spcAft>
                <a:spcPts val="0"/>
              </a:spcAft>
              <a:buClr>
                <a:schemeClr val="dk1"/>
              </a:buClr>
              <a:buFont typeface="Arial"/>
              <a:buNone/>
            </a:pPr>
            <a:r>
              <a:t/>
            </a:r>
            <a:endParaRPr i="1">
              <a:solidFill>
                <a:srgbClr val="4F9192"/>
              </a:solidFill>
              <a:latin typeface="Courier"/>
              <a:ea typeface="Courier"/>
              <a:cs typeface="Courier"/>
              <a:sym typeface="Courier"/>
            </a:endParaRPr>
          </a:p>
          <a:p>
            <a:pPr indent="0" lvl="0" marL="0" rtl="0" algn="l">
              <a:spcBef>
                <a:spcPts val="0"/>
              </a:spcBef>
              <a:spcAft>
                <a:spcPts val="0"/>
              </a:spcAft>
              <a:buClr>
                <a:schemeClr val="dk1"/>
              </a:buClr>
              <a:buFont typeface="Arial"/>
              <a:buNone/>
            </a:pPr>
            <a:r>
              <a:t/>
            </a:r>
            <a:endParaRPr i="1">
              <a:solidFill>
                <a:srgbClr val="4F9192"/>
              </a:solidFill>
              <a:latin typeface="Courier"/>
              <a:ea typeface="Courier"/>
              <a:cs typeface="Courier"/>
              <a:sym typeface="Courier"/>
            </a:endParaRPr>
          </a:p>
          <a:p>
            <a:pPr indent="0" lvl="0" marL="0" marR="0" rtl="0" algn="l">
              <a:spcBef>
                <a:spcPts val="0"/>
              </a:spcBef>
              <a:spcAft>
                <a:spcPts val="0"/>
              </a:spcAft>
              <a:buNone/>
            </a:pPr>
            <a:r>
              <a:t/>
            </a:r>
            <a:endParaRPr i="1">
              <a:solidFill>
                <a:srgbClr val="4F9192"/>
              </a:solidFill>
              <a:latin typeface="Courier"/>
              <a:ea typeface="Courier"/>
              <a:cs typeface="Courier"/>
              <a:sym typeface="Courier"/>
            </a:endParaRPr>
          </a:p>
        </p:txBody>
      </p:sp>
      <p:sp>
        <p:nvSpPr>
          <p:cNvPr id="327" name="Google Shape;327;p33"/>
          <p:cNvSpPr txBox="1"/>
          <p:nvPr/>
        </p:nvSpPr>
        <p:spPr>
          <a:xfrm>
            <a:off x="360950" y="3689675"/>
            <a:ext cx="8131200" cy="257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Font typeface="Arial"/>
              <a:buNone/>
            </a:pPr>
            <a:r>
              <a:rPr i="1" lang="en-US">
                <a:solidFill>
                  <a:srgbClr val="4F9192"/>
                </a:solidFill>
                <a:latin typeface="Courier"/>
                <a:ea typeface="Courier"/>
                <a:cs typeface="Courier"/>
                <a:sym typeface="Courier"/>
              </a:rPr>
              <a:t># record</a:t>
            </a:r>
            <a:endParaRPr i="1">
              <a:solidFill>
                <a:schemeClr val="dk1"/>
              </a:solidFill>
              <a:latin typeface="Courier"/>
              <a:ea typeface="Courier"/>
              <a:cs typeface="Courier"/>
              <a:sym typeface="Courier"/>
            </a:endParaRPr>
          </a:p>
          <a:p>
            <a:pPr indent="0" lvl="0" marL="0" rtl="0" algn="l">
              <a:spcBef>
                <a:spcPts val="0"/>
              </a:spcBef>
              <a:spcAft>
                <a:spcPts val="0"/>
              </a:spcAft>
              <a:buClr>
                <a:schemeClr val="dk1"/>
              </a:buClr>
              <a:buFont typeface="Arial"/>
              <a:buNone/>
            </a:pPr>
            <a:r>
              <a:rPr lang="en-US">
                <a:solidFill>
                  <a:schemeClr val="dk1"/>
                </a:solidFill>
                <a:latin typeface="Courier"/>
                <a:ea typeface="Courier"/>
                <a:cs typeface="Courier"/>
                <a:sym typeface="Courier"/>
              </a:rPr>
              <a:t>soma_v </a:t>
            </a:r>
            <a:r>
              <a:rPr lang="en-US">
                <a:solidFill>
                  <a:srgbClr val="797979"/>
                </a:solidFill>
                <a:latin typeface="Courier"/>
                <a:ea typeface="Courier"/>
                <a:cs typeface="Courier"/>
                <a:sym typeface="Courier"/>
              </a:rPr>
              <a:t>=</a:t>
            </a:r>
            <a:r>
              <a:rPr lang="en-US">
                <a:solidFill>
                  <a:schemeClr val="dk1"/>
                </a:solidFill>
                <a:latin typeface="Courier"/>
                <a:ea typeface="Courier"/>
                <a:cs typeface="Courier"/>
                <a:sym typeface="Courier"/>
              </a:rPr>
              <a:t> h</a:t>
            </a:r>
            <a:r>
              <a:rPr lang="en-US">
                <a:solidFill>
                  <a:srgbClr val="797979"/>
                </a:solidFill>
                <a:latin typeface="Courier"/>
                <a:ea typeface="Courier"/>
                <a:cs typeface="Courier"/>
                <a:sym typeface="Courier"/>
              </a:rPr>
              <a:t>.</a:t>
            </a:r>
            <a:r>
              <a:rPr lang="en-US">
                <a:solidFill>
                  <a:schemeClr val="dk1"/>
                </a:solidFill>
                <a:latin typeface="Courier"/>
                <a:ea typeface="Courier"/>
                <a:cs typeface="Courier"/>
                <a:sym typeface="Courier"/>
              </a:rPr>
              <a:t>Vector()  </a:t>
            </a:r>
            <a:r>
              <a:rPr i="1" lang="en-US">
                <a:solidFill>
                  <a:srgbClr val="4F9192"/>
                </a:solidFill>
                <a:latin typeface="Courier"/>
                <a:ea typeface="Courier"/>
                <a:cs typeface="Courier"/>
                <a:sym typeface="Courier"/>
              </a:rPr>
              <a:t># set up a recording vector</a:t>
            </a:r>
            <a:endParaRPr>
              <a:solidFill>
                <a:srgbClr val="4F9192"/>
              </a:solidFill>
              <a:latin typeface="Courier"/>
              <a:ea typeface="Courier"/>
              <a:cs typeface="Courier"/>
              <a:sym typeface="Courier"/>
            </a:endParaRPr>
          </a:p>
          <a:p>
            <a:pPr indent="0" lvl="0" marL="0" rtl="0" algn="l">
              <a:spcBef>
                <a:spcPts val="0"/>
              </a:spcBef>
              <a:spcAft>
                <a:spcPts val="0"/>
              </a:spcAft>
              <a:buClr>
                <a:schemeClr val="dk1"/>
              </a:buClr>
              <a:buFont typeface="Arial"/>
              <a:buNone/>
            </a:pPr>
            <a:r>
              <a:rPr lang="en-US">
                <a:solidFill>
                  <a:schemeClr val="dk1"/>
                </a:solidFill>
                <a:latin typeface="Courier"/>
                <a:ea typeface="Courier"/>
                <a:cs typeface="Courier"/>
                <a:sym typeface="Courier"/>
              </a:rPr>
              <a:t>soma_v</a:t>
            </a:r>
            <a:r>
              <a:rPr lang="en-US">
                <a:solidFill>
                  <a:srgbClr val="797979"/>
                </a:solidFill>
                <a:latin typeface="Courier"/>
                <a:ea typeface="Courier"/>
                <a:cs typeface="Courier"/>
                <a:sym typeface="Courier"/>
              </a:rPr>
              <a:t>.</a:t>
            </a:r>
            <a:r>
              <a:rPr lang="en-US">
                <a:solidFill>
                  <a:schemeClr val="dk1"/>
                </a:solidFill>
                <a:latin typeface="Courier"/>
                <a:ea typeface="Courier"/>
                <a:cs typeface="Courier"/>
                <a:sym typeface="Courier"/>
              </a:rPr>
              <a:t>record(soma(</a:t>
            </a:r>
            <a:r>
              <a:rPr lang="en-US">
                <a:solidFill>
                  <a:srgbClr val="797979"/>
                </a:solidFill>
                <a:latin typeface="Courier"/>
                <a:ea typeface="Courier"/>
                <a:cs typeface="Courier"/>
                <a:sym typeface="Courier"/>
              </a:rPr>
              <a:t>0.5</a:t>
            </a:r>
            <a:r>
              <a:rPr lang="en-US">
                <a:solidFill>
                  <a:schemeClr val="dk1"/>
                </a:solidFill>
                <a:latin typeface="Courier"/>
                <a:ea typeface="Courier"/>
                <a:cs typeface="Courier"/>
                <a:sym typeface="Courier"/>
              </a:rPr>
              <a:t>)</a:t>
            </a:r>
            <a:r>
              <a:rPr lang="en-US">
                <a:solidFill>
                  <a:srgbClr val="797979"/>
                </a:solidFill>
                <a:latin typeface="Courier"/>
                <a:ea typeface="Courier"/>
                <a:cs typeface="Courier"/>
                <a:sym typeface="Courier"/>
              </a:rPr>
              <a:t>.</a:t>
            </a:r>
            <a:r>
              <a:rPr lang="en-US">
                <a:solidFill>
                  <a:schemeClr val="dk1"/>
                </a:solidFill>
                <a:latin typeface="Courier"/>
                <a:ea typeface="Courier"/>
                <a:cs typeface="Courier"/>
                <a:sym typeface="Courier"/>
              </a:rPr>
              <a:t>_ref_v) </a:t>
            </a:r>
            <a:r>
              <a:rPr i="1" lang="en-US">
                <a:solidFill>
                  <a:srgbClr val="4F9192"/>
                </a:solidFill>
                <a:latin typeface="Courier"/>
                <a:ea typeface="Courier"/>
                <a:cs typeface="Courier"/>
                <a:sym typeface="Courier"/>
              </a:rPr>
              <a:t># record voltage at the middle of the soma</a:t>
            </a:r>
            <a:endParaRPr i="1">
              <a:solidFill>
                <a:srgbClr val="4F9192"/>
              </a:solidFill>
              <a:latin typeface="Courier"/>
              <a:ea typeface="Courier"/>
              <a:cs typeface="Courier"/>
              <a:sym typeface="Courier"/>
            </a:endParaRPr>
          </a:p>
          <a:p>
            <a:pPr indent="0" lvl="0" marL="0" rtl="0" algn="l">
              <a:spcBef>
                <a:spcPts val="0"/>
              </a:spcBef>
              <a:spcAft>
                <a:spcPts val="0"/>
              </a:spcAft>
              <a:buClr>
                <a:schemeClr val="dk1"/>
              </a:buClr>
              <a:buFont typeface="Arial"/>
              <a:buNone/>
            </a:pPr>
            <a:r>
              <a:rPr lang="en-US">
                <a:solidFill>
                  <a:schemeClr val="dk1"/>
                </a:solidFill>
                <a:latin typeface="Courier"/>
                <a:ea typeface="Courier"/>
                <a:cs typeface="Courier"/>
                <a:sym typeface="Courier"/>
              </a:rPr>
              <a:t>synapse_i </a:t>
            </a:r>
            <a:r>
              <a:rPr lang="en-US">
                <a:solidFill>
                  <a:srgbClr val="797979"/>
                </a:solidFill>
                <a:latin typeface="Courier"/>
                <a:ea typeface="Courier"/>
                <a:cs typeface="Courier"/>
                <a:sym typeface="Courier"/>
              </a:rPr>
              <a:t>=</a:t>
            </a:r>
            <a:r>
              <a:rPr lang="en-US">
                <a:solidFill>
                  <a:schemeClr val="dk1"/>
                </a:solidFill>
                <a:latin typeface="Courier"/>
                <a:ea typeface="Courier"/>
                <a:cs typeface="Courier"/>
                <a:sym typeface="Courier"/>
              </a:rPr>
              <a:t> h</a:t>
            </a:r>
            <a:r>
              <a:rPr lang="en-US">
                <a:solidFill>
                  <a:srgbClr val="797979"/>
                </a:solidFill>
                <a:latin typeface="Courier"/>
                <a:ea typeface="Courier"/>
                <a:cs typeface="Courier"/>
                <a:sym typeface="Courier"/>
              </a:rPr>
              <a:t>.</a:t>
            </a:r>
            <a:r>
              <a:rPr lang="en-US">
                <a:solidFill>
                  <a:schemeClr val="dk1"/>
                </a:solidFill>
                <a:latin typeface="Courier"/>
                <a:ea typeface="Courier"/>
                <a:cs typeface="Courier"/>
                <a:sym typeface="Courier"/>
              </a:rPr>
              <a:t>Vector()  </a:t>
            </a:r>
            <a:r>
              <a:rPr i="1" lang="en-US">
                <a:solidFill>
                  <a:srgbClr val="4F9192"/>
                </a:solidFill>
                <a:latin typeface="Courier"/>
                <a:ea typeface="Courier"/>
                <a:cs typeface="Courier"/>
                <a:sym typeface="Courier"/>
              </a:rPr>
              <a:t># set up a recording vector</a:t>
            </a:r>
            <a:endParaRPr>
              <a:solidFill>
                <a:srgbClr val="4F9192"/>
              </a:solidFill>
              <a:latin typeface="Courier"/>
              <a:ea typeface="Courier"/>
              <a:cs typeface="Courier"/>
              <a:sym typeface="Courier"/>
            </a:endParaRPr>
          </a:p>
          <a:p>
            <a:pPr indent="0" lvl="0" marL="0" rtl="0" algn="l">
              <a:spcBef>
                <a:spcPts val="0"/>
              </a:spcBef>
              <a:spcAft>
                <a:spcPts val="0"/>
              </a:spcAft>
              <a:buClr>
                <a:schemeClr val="dk1"/>
              </a:buClr>
              <a:buFont typeface="Arial"/>
              <a:buNone/>
            </a:pPr>
            <a:r>
              <a:rPr lang="en-US">
                <a:solidFill>
                  <a:schemeClr val="dk1"/>
                </a:solidFill>
                <a:latin typeface="Courier"/>
                <a:ea typeface="Courier"/>
                <a:cs typeface="Courier"/>
                <a:sym typeface="Courier"/>
              </a:rPr>
              <a:t>synapse_i</a:t>
            </a:r>
            <a:r>
              <a:rPr lang="en-US">
                <a:solidFill>
                  <a:srgbClr val="797979"/>
                </a:solidFill>
                <a:latin typeface="Courier"/>
                <a:ea typeface="Courier"/>
                <a:cs typeface="Courier"/>
                <a:sym typeface="Courier"/>
              </a:rPr>
              <a:t>.</a:t>
            </a:r>
            <a:r>
              <a:rPr lang="en-US">
                <a:solidFill>
                  <a:schemeClr val="dk1"/>
                </a:solidFill>
                <a:latin typeface="Courier"/>
                <a:ea typeface="Courier"/>
                <a:cs typeface="Courier"/>
                <a:sym typeface="Courier"/>
              </a:rPr>
              <a:t>record(</a:t>
            </a:r>
            <a:r>
              <a:rPr i="1" lang="en-US">
                <a:solidFill>
                  <a:schemeClr val="dk1"/>
                </a:solidFill>
                <a:latin typeface="Courier"/>
                <a:ea typeface="Courier"/>
                <a:cs typeface="Courier"/>
                <a:sym typeface="Courier"/>
              </a:rPr>
              <a:t>synapse</a:t>
            </a:r>
            <a:r>
              <a:rPr lang="en-US">
                <a:solidFill>
                  <a:srgbClr val="797979"/>
                </a:solidFill>
                <a:latin typeface="Courier"/>
                <a:ea typeface="Courier"/>
                <a:cs typeface="Courier"/>
                <a:sym typeface="Courier"/>
              </a:rPr>
              <a:t>.</a:t>
            </a:r>
            <a:r>
              <a:rPr lang="en-US">
                <a:solidFill>
                  <a:schemeClr val="dk1"/>
                </a:solidFill>
                <a:latin typeface="Courier"/>
                <a:ea typeface="Courier"/>
                <a:cs typeface="Courier"/>
                <a:sym typeface="Courier"/>
              </a:rPr>
              <a:t>_ref_i) </a:t>
            </a:r>
            <a:r>
              <a:rPr i="1" lang="en-US">
                <a:solidFill>
                  <a:srgbClr val="4F9192"/>
                </a:solidFill>
                <a:latin typeface="Courier"/>
                <a:ea typeface="Courier"/>
                <a:cs typeface="Courier"/>
                <a:sym typeface="Courier"/>
              </a:rPr>
              <a:t># record the current in the synapse</a:t>
            </a:r>
            <a:endParaRPr i="1">
              <a:solidFill>
                <a:srgbClr val="4F9192"/>
              </a:solidFill>
              <a:latin typeface="Courier"/>
              <a:ea typeface="Courier"/>
              <a:cs typeface="Courier"/>
              <a:sym typeface="Courier"/>
            </a:endParaRPr>
          </a:p>
          <a:p>
            <a:pPr indent="0" lvl="0" marL="0" rtl="0" algn="l">
              <a:spcBef>
                <a:spcPts val="0"/>
              </a:spcBef>
              <a:spcAft>
                <a:spcPts val="0"/>
              </a:spcAft>
              <a:buClr>
                <a:schemeClr val="dk1"/>
              </a:buClr>
              <a:buFont typeface="Arial"/>
              <a:buNone/>
            </a:pPr>
            <a:r>
              <a:t/>
            </a:r>
            <a:endParaRPr i="1">
              <a:solidFill>
                <a:srgbClr val="4F9192"/>
              </a:solidFill>
              <a:latin typeface="Courier"/>
              <a:ea typeface="Courier"/>
              <a:cs typeface="Courier"/>
              <a:sym typeface="Courier"/>
            </a:endParaRPr>
          </a:p>
          <a:p>
            <a:pPr indent="0" lvl="0" marL="0" rtl="0" algn="l">
              <a:spcBef>
                <a:spcPts val="0"/>
              </a:spcBef>
              <a:spcAft>
                <a:spcPts val="0"/>
              </a:spcAft>
              <a:buClr>
                <a:schemeClr val="dk1"/>
              </a:buClr>
              <a:buFont typeface="Arial"/>
              <a:buNone/>
            </a:pPr>
            <a:r>
              <a:rPr i="1" lang="en-US">
                <a:solidFill>
                  <a:srgbClr val="4F9192"/>
                </a:solidFill>
                <a:latin typeface="Courier"/>
                <a:ea typeface="Courier"/>
                <a:cs typeface="Courier"/>
                <a:sym typeface="Courier"/>
              </a:rPr>
              <a:t># run</a:t>
            </a:r>
            <a:endParaRPr i="1">
              <a:solidFill>
                <a:srgbClr val="4F9192"/>
              </a:solidFill>
              <a:latin typeface="Courier"/>
              <a:ea typeface="Courier"/>
              <a:cs typeface="Courier"/>
              <a:sym typeface="Courier"/>
            </a:endParaRPr>
          </a:p>
          <a:p>
            <a:pPr indent="0" lvl="0" marL="0" rtl="0" algn="l">
              <a:spcBef>
                <a:spcPts val="0"/>
              </a:spcBef>
              <a:spcAft>
                <a:spcPts val="0"/>
              </a:spcAft>
              <a:buClr>
                <a:schemeClr val="dk1"/>
              </a:buClr>
              <a:buSzPts val="1100"/>
              <a:buFont typeface="Arial"/>
              <a:buNone/>
            </a:pPr>
            <a:r>
              <a:rPr i="1" lang="en-US">
                <a:solidFill>
                  <a:schemeClr val="dk1"/>
                </a:solidFill>
                <a:latin typeface="Courier"/>
                <a:ea typeface="Courier"/>
                <a:cs typeface="Courier"/>
                <a:sym typeface="Courier"/>
              </a:rPr>
              <a:t>h.v_init = </a:t>
            </a:r>
            <a:r>
              <a:rPr i="1" lang="en-US">
                <a:solidFill>
                  <a:srgbClr val="797979"/>
                </a:solidFill>
                <a:latin typeface="Courier"/>
                <a:ea typeface="Courier"/>
                <a:cs typeface="Courier"/>
                <a:sym typeface="Courier"/>
              </a:rPr>
              <a:t>-70 </a:t>
            </a:r>
            <a:r>
              <a:rPr i="1" lang="en-US">
                <a:solidFill>
                  <a:srgbClr val="4F9192"/>
                </a:solidFill>
                <a:latin typeface="Courier"/>
                <a:ea typeface="Courier"/>
                <a:cs typeface="Courier"/>
                <a:sym typeface="Courier"/>
              </a:rPr>
              <a:t> # set starting voltage </a:t>
            </a:r>
            <a:endParaRPr i="1">
              <a:solidFill>
                <a:srgbClr val="4F9192"/>
              </a:solidFill>
              <a:latin typeface="Courier"/>
              <a:ea typeface="Courier"/>
              <a:cs typeface="Courier"/>
              <a:sym typeface="Courier"/>
            </a:endParaRPr>
          </a:p>
          <a:p>
            <a:pPr indent="0" lvl="0" marL="0" rtl="0" algn="l">
              <a:spcBef>
                <a:spcPts val="0"/>
              </a:spcBef>
              <a:spcAft>
                <a:spcPts val="0"/>
              </a:spcAft>
              <a:buClr>
                <a:schemeClr val="dk1"/>
              </a:buClr>
              <a:buSzPts val="1100"/>
              <a:buFont typeface="Arial"/>
              <a:buNone/>
            </a:pPr>
            <a:r>
              <a:rPr i="1" lang="en-US">
                <a:solidFill>
                  <a:schemeClr val="dk1"/>
                </a:solidFill>
                <a:latin typeface="Courier"/>
                <a:ea typeface="Courier"/>
                <a:cs typeface="Courier"/>
                <a:sym typeface="Courier"/>
              </a:rPr>
              <a:t>h.tstop = </a:t>
            </a:r>
            <a:r>
              <a:rPr i="1" lang="en-US">
                <a:solidFill>
                  <a:srgbClr val="797979"/>
                </a:solidFill>
                <a:latin typeface="Courier"/>
                <a:ea typeface="Courier"/>
                <a:cs typeface="Courier"/>
                <a:sym typeface="Courier"/>
              </a:rPr>
              <a:t>125</a:t>
            </a:r>
            <a:r>
              <a:rPr i="1" lang="en-US">
                <a:solidFill>
                  <a:schemeClr val="dk1"/>
                </a:solidFill>
                <a:latin typeface="Courier"/>
                <a:ea typeface="Courier"/>
                <a:cs typeface="Courier"/>
                <a:sym typeface="Courier"/>
              </a:rPr>
              <a:t> </a:t>
            </a:r>
            <a:r>
              <a:rPr i="1" lang="en-US">
                <a:solidFill>
                  <a:srgbClr val="408080"/>
                </a:solidFill>
                <a:latin typeface="Courier"/>
                <a:ea typeface="Courier"/>
                <a:cs typeface="Courier"/>
                <a:sym typeface="Courier"/>
              </a:rPr>
              <a:t> # set simulation time</a:t>
            </a:r>
            <a:endParaRPr i="1">
              <a:solidFill>
                <a:srgbClr val="408080"/>
              </a:solidFill>
              <a:latin typeface="Courier"/>
              <a:ea typeface="Courier"/>
              <a:cs typeface="Courier"/>
              <a:sym typeface="Courier"/>
            </a:endParaRPr>
          </a:p>
          <a:p>
            <a:pPr indent="0" lvl="0" marL="0" rtl="0" algn="l">
              <a:spcBef>
                <a:spcPts val="0"/>
              </a:spcBef>
              <a:spcAft>
                <a:spcPts val="0"/>
              </a:spcAft>
              <a:buClr>
                <a:schemeClr val="dk1"/>
              </a:buClr>
              <a:buSzPts val="1100"/>
              <a:buFont typeface="Arial"/>
              <a:buNone/>
            </a:pPr>
            <a:r>
              <a:rPr i="1" lang="en-US">
                <a:solidFill>
                  <a:schemeClr val="dk1"/>
                </a:solidFill>
                <a:latin typeface="Courier"/>
                <a:ea typeface="Courier"/>
                <a:cs typeface="Courier"/>
                <a:sym typeface="Courier"/>
              </a:rPr>
              <a:t>h.run()  </a:t>
            </a:r>
            <a:r>
              <a:rPr i="1" lang="en-US">
                <a:solidFill>
                  <a:srgbClr val="4F9192"/>
                </a:solidFill>
                <a:latin typeface="Courier"/>
                <a:ea typeface="Courier"/>
                <a:cs typeface="Courier"/>
                <a:sym typeface="Courier"/>
              </a:rPr>
              <a:t># run simulation</a:t>
            </a:r>
            <a:endParaRPr i="1">
              <a:solidFill>
                <a:srgbClr val="4F9192"/>
              </a:solidFill>
              <a:latin typeface="Courier"/>
              <a:ea typeface="Courier"/>
              <a:cs typeface="Courier"/>
              <a:sym typeface="Courier"/>
            </a:endParaRPr>
          </a:p>
          <a:p>
            <a:pPr indent="0" lvl="0" marL="0" rtl="0" algn="l">
              <a:spcBef>
                <a:spcPts val="0"/>
              </a:spcBef>
              <a:spcAft>
                <a:spcPts val="0"/>
              </a:spcAft>
              <a:buClr>
                <a:schemeClr val="dk1"/>
              </a:buClr>
              <a:buFont typeface="Arial"/>
              <a:buNone/>
            </a:pPr>
            <a:r>
              <a:t/>
            </a:r>
            <a:endParaRPr i="1">
              <a:solidFill>
                <a:srgbClr val="4F9192"/>
              </a:solidFill>
              <a:latin typeface="Courier"/>
              <a:ea typeface="Courier"/>
              <a:cs typeface="Courier"/>
              <a:sym typeface="Courier"/>
            </a:endParaRPr>
          </a:p>
          <a:p>
            <a:pPr indent="0" lvl="0" marL="0" rtl="0" algn="l">
              <a:spcBef>
                <a:spcPts val="0"/>
              </a:spcBef>
              <a:spcAft>
                <a:spcPts val="0"/>
              </a:spcAft>
              <a:buClr>
                <a:schemeClr val="dk1"/>
              </a:buClr>
              <a:buFont typeface="Arial"/>
              <a:buNone/>
            </a:pPr>
            <a:r>
              <a:t/>
            </a:r>
            <a:endParaRPr i="1">
              <a:solidFill>
                <a:srgbClr val="4F9192"/>
              </a:solidFill>
              <a:latin typeface="Courier"/>
              <a:ea typeface="Courier"/>
              <a:cs typeface="Courier"/>
              <a:sym typeface="Courier"/>
            </a:endParaRPr>
          </a:p>
          <a:p>
            <a:pPr indent="0" lvl="0" marL="0" rtl="0" algn="l">
              <a:spcBef>
                <a:spcPts val="0"/>
              </a:spcBef>
              <a:spcAft>
                <a:spcPts val="0"/>
              </a:spcAft>
              <a:buClr>
                <a:schemeClr val="dk1"/>
              </a:buClr>
              <a:buFont typeface="Arial"/>
              <a:buNone/>
            </a:pPr>
            <a:r>
              <a:rPr i="1" lang="en-US">
                <a:solidFill>
                  <a:srgbClr val="4F9192"/>
                </a:solidFill>
                <a:latin typeface="Courier"/>
                <a:ea typeface="Courier"/>
                <a:cs typeface="Courier"/>
                <a:sym typeface="Courier"/>
              </a:rPr>
              <a:t># plot the results</a:t>
            </a:r>
            <a:endParaRPr>
              <a:latin typeface="Century Gothic"/>
              <a:ea typeface="Century Gothic"/>
              <a:cs typeface="Century Gothic"/>
              <a:sym typeface="Century Gothic"/>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32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2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2" name="Shape 332"/>
        <p:cNvGrpSpPr/>
        <p:nvPr/>
      </p:nvGrpSpPr>
      <p:grpSpPr>
        <a:xfrm>
          <a:off x="0" y="0"/>
          <a:ext cx="0" cy="0"/>
          <a:chOff x="0" y="0"/>
          <a:chExt cx="0" cy="0"/>
        </a:xfrm>
      </p:grpSpPr>
      <p:sp>
        <p:nvSpPr>
          <p:cNvPr id="333" name="Google Shape;333;p34"/>
          <p:cNvSpPr txBox="1"/>
          <p:nvPr>
            <p:ph type="title"/>
          </p:nvPr>
        </p:nvSpPr>
        <p:spPr>
          <a:xfrm>
            <a:off x="269452" y="-25450"/>
            <a:ext cx="10970100" cy="6477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168DBA"/>
              </a:buClr>
              <a:buSzPts val="3200"/>
              <a:buFont typeface="Century Gothic"/>
              <a:buNone/>
            </a:pPr>
            <a:r>
              <a:rPr lang="en-US" sz="3200"/>
              <a:t>Single compartment neuron - </a:t>
            </a:r>
            <a:r>
              <a:rPr lang="en-US" sz="3200"/>
              <a:t>single RC circuit, </a:t>
            </a:r>
            <a:r>
              <a:rPr lang="en-US" sz="3200"/>
              <a:t>active</a:t>
            </a:r>
            <a:endParaRPr/>
          </a:p>
        </p:txBody>
      </p:sp>
      <p:grpSp>
        <p:nvGrpSpPr>
          <p:cNvPr id="334" name="Google Shape;334;p34"/>
          <p:cNvGrpSpPr/>
          <p:nvPr/>
        </p:nvGrpSpPr>
        <p:grpSpPr>
          <a:xfrm>
            <a:off x="1051218" y="871131"/>
            <a:ext cx="2277165" cy="1322932"/>
            <a:chOff x="2029229" y="1157378"/>
            <a:chExt cx="2277165" cy="1322932"/>
          </a:xfrm>
        </p:grpSpPr>
        <p:pic>
          <p:nvPicPr>
            <p:cNvPr id="335" name="Google Shape;335;p34"/>
            <p:cNvPicPr preferRelativeResize="0"/>
            <p:nvPr/>
          </p:nvPicPr>
          <p:blipFill rotWithShape="1">
            <a:blip r:embed="rId3">
              <a:alphaModFix/>
            </a:blip>
            <a:srcRect b="0" l="0" r="0" t="0"/>
            <a:stretch/>
          </p:blipFill>
          <p:spPr>
            <a:xfrm rot="-1326714">
              <a:off x="2761936" y="1441542"/>
              <a:ext cx="1556630" cy="239480"/>
            </a:xfrm>
            <a:prstGeom prst="rect">
              <a:avLst/>
            </a:prstGeom>
            <a:noFill/>
            <a:ln>
              <a:noFill/>
            </a:ln>
          </p:spPr>
        </p:pic>
        <p:grpSp>
          <p:nvGrpSpPr>
            <p:cNvPr id="336" name="Google Shape;336;p34"/>
            <p:cNvGrpSpPr/>
            <p:nvPr/>
          </p:nvGrpSpPr>
          <p:grpSpPr>
            <a:xfrm>
              <a:off x="2029229" y="1362710"/>
              <a:ext cx="1117600" cy="1117600"/>
              <a:chOff x="2029229" y="1362710"/>
              <a:chExt cx="1117600" cy="1117600"/>
            </a:xfrm>
          </p:grpSpPr>
          <p:sp>
            <p:nvSpPr>
              <p:cNvPr id="337" name="Google Shape;337;p34"/>
              <p:cNvSpPr/>
              <p:nvPr/>
            </p:nvSpPr>
            <p:spPr>
              <a:xfrm>
                <a:off x="2029229" y="1362710"/>
                <a:ext cx="1117600" cy="1117600"/>
              </a:xfrm>
              <a:prstGeom prst="ellipse">
                <a:avLst/>
              </a:prstGeom>
              <a:solidFill>
                <a:schemeClr val="accent1"/>
              </a:solidFill>
              <a:ln cap="rnd" cmpd="sng" w="15875">
                <a:solidFill>
                  <a:srgbClr val="26262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338" name="Google Shape;338;p34"/>
              <p:cNvSpPr/>
              <p:nvPr/>
            </p:nvSpPr>
            <p:spPr>
              <a:xfrm>
                <a:off x="2588029" y="1540625"/>
                <a:ext cx="45719" cy="49877"/>
              </a:xfrm>
              <a:prstGeom prst="ellipse">
                <a:avLst/>
              </a:prstGeom>
              <a:solidFill>
                <a:srgbClr val="F5FCFF"/>
              </a:solidFill>
              <a:ln cap="rnd" cmpd="sng" w="15875">
                <a:solidFill>
                  <a:srgbClr val="26262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339" name="Google Shape;339;p34"/>
              <p:cNvSpPr/>
              <p:nvPr/>
            </p:nvSpPr>
            <p:spPr>
              <a:xfrm>
                <a:off x="2367274" y="1561283"/>
                <a:ext cx="45719" cy="49877"/>
              </a:xfrm>
              <a:prstGeom prst="ellipse">
                <a:avLst/>
              </a:prstGeom>
              <a:solidFill>
                <a:srgbClr val="F5FCFF"/>
              </a:solidFill>
              <a:ln cap="rnd" cmpd="sng" w="15875">
                <a:solidFill>
                  <a:srgbClr val="26262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340" name="Google Shape;340;p34"/>
              <p:cNvSpPr/>
              <p:nvPr/>
            </p:nvSpPr>
            <p:spPr>
              <a:xfrm>
                <a:off x="2811895" y="1672760"/>
                <a:ext cx="45719" cy="49877"/>
              </a:xfrm>
              <a:prstGeom prst="ellipse">
                <a:avLst/>
              </a:prstGeom>
              <a:solidFill>
                <a:srgbClr val="F5FCFF"/>
              </a:solidFill>
              <a:ln cap="rnd" cmpd="sng" w="15875">
                <a:solidFill>
                  <a:srgbClr val="26262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341" name="Google Shape;341;p34"/>
              <p:cNvSpPr/>
              <p:nvPr/>
            </p:nvSpPr>
            <p:spPr>
              <a:xfrm>
                <a:off x="2717103" y="1869190"/>
                <a:ext cx="45719" cy="49877"/>
              </a:xfrm>
              <a:prstGeom prst="ellipse">
                <a:avLst/>
              </a:prstGeom>
              <a:solidFill>
                <a:srgbClr val="F5FCFF"/>
              </a:solidFill>
              <a:ln cap="rnd" cmpd="sng" w="15875">
                <a:solidFill>
                  <a:srgbClr val="26262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342" name="Google Shape;342;p34"/>
              <p:cNvSpPr/>
              <p:nvPr/>
            </p:nvSpPr>
            <p:spPr>
              <a:xfrm>
                <a:off x="2305396" y="2252748"/>
                <a:ext cx="45719" cy="49877"/>
              </a:xfrm>
              <a:prstGeom prst="ellipse">
                <a:avLst/>
              </a:prstGeom>
              <a:solidFill>
                <a:srgbClr val="F5FCFF"/>
              </a:solidFill>
              <a:ln cap="rnd" cmpd="sng" w="15875">
                <a:solidFill>
                  <a:srgbClr val="26262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343" name="Google Shape;343;p34"/>
              <p:cNvSpPr/>
              <p:nvPr/>
            </p:nvSpPr>
            <p:spPr>
              <a:xfrm>
                <a:off x="2716989" y="2145019"/>
                <a:ext cx="45719" cy="49877"/>
              </a:xfrm>
              <a:prstGeom prst="ellipse">
                <a:avLst/>
              </a:prstGeom>
              <a:solidFill>
                <a:srgbClr val="F5FCFF"/>
              </a:solidFill>
              <a:ln cap="rnd" cmpd="sng" w="15875">
                <a:solidFill>
                  <a:srgbClr val="262626"/>
                </a:solidFill>
                <a:prstDash val="solid"/>
                <a:round/>
                <a:headEnd len="sm" w="sm" type="none"/>
                <a:tailEnd len="sm" w="sm" type="none"/>
              </a:ln>
            </p:spPr>
            <p:txBody>
              <a:bodyPr anchorCtr="0" anchor="ctr" bIns="45700" lIns="91425" spcFirstLastPara="1" rIns="91425" wrap="square" tIns="45700">
                <a:noAutofit/>
              </a:bodyPr>
              <a:lstStyle/>
              <a:p>
                <a:pPr indent="0" lvl="0" marL="0" marR="0" rtl="1"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344" name="Google Shape;344;p34"/>
              <p:cNvSpPr/>
              <p:nvPr/>
            </p:nvSpPr>
            <p:spPr>
              <a:xfrm>
                <a:off x="2415295" y="1774816"/>
                <a:ext cx="45719" cy="49877"/>
              </a:xfrm>
              <a:prstGeom prst="ellipse">
                <a:avLst/>
              </a:prstGeom>
              <a:solidFill>
                <a:srgbClr val="F5FCFF"/>
              </a:solidFill>
              <a:ln cap="rnd" cmpd="sng" w="15875">
                <a:solidFill>
                  <a:srgbClr val="26262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345" name="Google Shape;345;p34"/>
              <p:cNvSpPr/>
              <p:nvPr/>
            </p:nvSpPr>
            <p:spPr>
              <a:xfrm>
                <a:off x="2161309" y="1702723"/>
                <a:ext cx="45719" cy="49877"/>
              </a:xfrm>
              <a:prstGeom prst="ellipse">
                <a:avLst/>
              </a:prstGeom>
              <a:solidFill>
                <a:srgbClr val="F5FCFF"/>
              </a:solidFill>
              <a:ln cap="rnd" cmpd="sng" w="15875">
                <a:solidFill>
                  <a:srgbClr val="26262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346" name="Google Shape;346;p34"/>
              <p:cNvSpPr/>
              <p:nvPr/>
            </p:nvSpPr>
            <p:spPr>
              <a:xfrm>
                <a:off x="2161309" y="2028305"/>
                <a:ext cx="45719" cy="49877"/>
              </a:xfrm>
              <a:prstGeom prst="ellipse">
                <a:avLst/>
              </a:prstGeom>
              <a:solidFill>
                <a:srgbClr val="F5FCFF"/>
              </a:solidFill>
              <a:ln cap="rnd" cmpd="sng" w="15875">
                <a:solidFill>
                  <a:srgbClr val="26262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347" name="Google Shape;347;p34"/>
              <p:cNvSpPr/>
              <p:nvPr/>
            </p:nvSpPr>
            <p:spPr>
              <a:xfrm>
                <a:off x="2642177" y="2385752"/>
                <a:ext cx="45719" cy="49877"/>
              </a:xfrm>
              <a:prstGeom prst="ellipse">
                <a:avLst/>
              </a:prstGeom>
              <a:solidFill>
                <a:srgbClr val="F5FCFF"/>
              </a:solidFill>
              <a:ln cap="rnd" cmpd="sng" w="15875">
                <a:solidFill>
                  <a:srgbClr val="26262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348" name="Google Shape;348;p34"/>
              <p:cNvSpPr/>
              <p:nvPr/>
            </p:nvSpPr>
            <p:spPr>
              <a:xfrm>
                <a:off x="2953790" y="2053243"/>
                <a:ext cx="45719" cy="49877"/>
              </a:xfrm>
              <a:prstGeom prst="ellipse">
                <a:avLst/>
              </a:prstGeom>
              <a:solidFill>
                <a:srgbClr val="F5FCFF"/>
              </a:solidFill>
              <a:ln cap="rnd" cmpd="sng" w="15875">
                <a:solidFill>
                  <a:srgbClr val="262626"/>
                </a:solidFill>
                <a:prstDash val="solid"/>
                <a:round/>
                <a:headEnd len="sm" w="sm" type="none"/>
                <a:tailEnd len="sm" w="sm" type="none"/>
              </a:ln>
            </p:spPr>
            <p:txBody>
              <a:bodyPr anchorCtr="0" anchor="ctr" bIns="45700" lIns="91425" spcFirstLastPara="1" rIns="91425" wrap="square" tIns="45700">
                <a:noAutofit/>
              </a:bodyPr>
              <a:lstStyle/>
              <a:p>
                <a:pPr indent="0" lvl="0" marL="0" marR="0" rtl="1"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grpSp>
        <p:pic>
          <p:nvPicPr>
            <p:cNvPr id="349" name="Google Shape;349;p34"/>
            <p:cNvPicPr preferRelativeResize="0"/>
            <p:nvPr/>
          </p:nvPicPr>
          <p:blipFill rotWithShape="1">
            <a:blip r:embed="rId3">
              <a:alphaModFix/>
            </a:blip>
            <a:srcRect b="0" l="13304" r="0" t="0"/>
            <a:stretch/>
          </p:blipFill>
          <p:spPr>
            <a:xfrm rot="-1326714">
              <a:off x="2961409" y="1402566"/>
              <a:ext cx="1349540" cy="239480"/>
            </a:xfrm>
            <a:prstGeom prst="rect">
              <a:avLst/>
            </a:prstGeom>
            <a:noFill/>
            <a:ln>
              <a:noFill/>
            </a:ln>
          </p:spPr>
        </p:pic>
      </p:grpSp>
      <p:sp>
        <p:nvSpPr>
          <p:cNvPr id="350" name="Google Shape;350;p34"/>
          <p:cNvSpPr/>
          <p:nvPr/>
        </p:nvSpPr>
        <p:spPr>
          <a:xfrm>
            <a:off x="269444" y="1632820"/>
            <a:ext cx="764225" cy="2753617"/>
          </a:xfrm>
          <a:custGeom>
            <a:rect b="b" l="l" r="r" t="t"/>
            <a:pathLst>
              <a:path extrusionOk="0" h="2836543" w="924774">
                <a:moveTo>
                  <a:pt x="924774" y="0"/>
                </a:moveTo>
                <a:cubicBezTo>
                  <a:pt x="283117" y="490307"/>
                  <a:pt x="106693" y="989534"/>
                  <a:pt x="15253" y="1462291"/>
                </a:cubicBezTo>
                <a:cubicBezTo>
                  <a:pt x="-76187" y="1935048"/>
                  <a:pt x="268929" y="2751409"/>
                  <a:pt x="376134" y="2836543"/>
                </a:cubicBezTo>
              </a:path>
            </a:pathLst>
          </a:custGeom>
          <a:noFill/>
          <a:ln cap="flat" cmpd="sng" w="952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351" name="Google Shape;351;p34"/>
          <p:cNvSpPr/>
          <p:nvPr/>
        </p:nvSpPr>
        <p:spPr>
          <a:xfrm flipH="1">
            <a:off x="952113" y="2030783"/>
            <a:ext cx="366726" cy="2291494"/>
          </a:xfrm>
          <a:custGeom>
            <a:rect b="b" l="l" r="r" t="t"/>
            <a:pathLst>
              <a:path extrusionOk="0" h="2313916" w="778763">
                <a:moveTo>
                  <a:pt x="0" y="0"/>
                </a:moveTo>
                <a:cubicBezTo>
                  <a:pt x="256977" y="629044"/>
                  <a:pt x="775105" y="1073413"/>
                  <a:pt x="778749" y="1459066"/>
                </a:cubicBezTo>
                <a:cubicBezTo>
                  <a:pt x="782393" y="1844719"/>
                  <a:pt x="67056" y="2268722"/>
                  <a:pt x="21862" y="2313916"/>
                </a:cubicBezTo>
              </a:path>
            </a:pathLst>
          </a:custGeom>
          <a:noFill/>
          <a:ln cap="rnd" cmpd="sng" w="15875">
            <a:solidFill>
              <a:srgbClr val="26262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352" name="Google Shape;352;p34"/>
          <p:cNvSpPr/>
          <p:nvPr/>
        </p:nvSpPr>
        <p:spPr>
          <a:xfrm>
            <a:off x="2957063" y="1283999"/>
            <a:ext cx="1550884" cy="3074561"/>
          </a:xfrm>
          <a:custGeom>
            <a:rect b="b" l="l" r="r" t="t"/>
            <a:pathLst>
              <a:path extrusionOk="0" h="3074561" w="1550884">
                <a:moveTo>
                  <a:pt x="0" y="0"/>
                </a:moveTo>
                <a:cubicBezTo>
                  <a:pt x="386780" y="795633"/>
                  <a:pt x="1326012" y="1425011"/>
                  <a:pt x="1511555" y="1937438"/>
                </a:cubicBezTo>
                <a:cubicBezTo>
                  <a:pt x="1697098" y="2449865"/>
                  <a:pt x="1168966" y="2976815"/>
                  <a:pt x="1113261" y="3074561"/>
                </a:cubicBezTo>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pic>
        <p:nvPicPr>
          <p:cNvPr id="353" name="Google Shape;353;p34"/>
          <p:cNvPicPr preferRelativeResize="0"/>
          <p:nvPr/>
        </p:nvPicPr>
        <p:blipFill rotWithShape="1">
          <a:blip r:embed="rId4">
            <a:alphaModFix/>
          </a:blip>
          <a:srcRect b="0" l="0" r="0" t="0"/>
          <a:stretch/>
        </p:blipFill>
        <p:spPr>
          <a:xfrm>
            <a:off x="-63241" y="3672689"/>
            <a:ext cx="3604437" cy="1938712"/>
          </a:xfrm>
          <a:prstGeom prst="rect">
            <a:avLst/>
          </a:prstGeom>
          <a:noFill/>
          <a:ln>
            <a:noFill/>
          </a:ln>
        </p:spPr>
      </p:pic>
      <p:sp>
        <p:nvSpPr>
          <p:cNvPr id="354" name="Google Shape;354;p34"/>
          <p:cNvSpPr/>
          <p:nvPr/>
        </p:nvSpPr>
        <p:spPr>
          <a:xfrm>
            <a:off x="1541385" y="1903596"/>
            <a:ext cx="41563" cy="49877"/>
          </a:xfrm>
          <a:prstGeom prst="ellipse">
            <a:avLst/>
          </a:prstGeom>
          <a:solidFill>
            <a:srgbClr val="F5FCFF"/>
          </a:solidFill>
          <a:ln cap="rnd" cmpd="sng" w="1587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1"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355" name="Google Shape;355;p34"/>
          <p:cNvSpPr/>
          <p:nvPr/>
        </p:nvSpPr>
        <p:spPr>
          <a:xfrm>
            <a:off x="1287508" y="1471605"/>
            <a:ext cx="41563" cy="49877"/>
          </a:xfrm>
          <a:prstGeom prst="ellipse">
            <a:avLst/>
          </a:prstGeom>
          <a:solidFill>
            <a:srgbClr val="F5FCFF"/>
          </a:solidFill>
          <a:ln cap="rnd" cmpd="sng" w="1587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1"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356" name="Google Shape;356;p34"/>
          <p:cNvSpPr/>
          <p:nvPr/>
        </p:nvSpPr>
        <p:spPr>
          <a:xfrm>
            <a:off x="1631542" y="1428653"/>
            <a:ext cx="41563" cy="49877"/>
          </a:xfrm>
          <a:prstGeom prst="ellipse">
            <a:avLst/>
          </a:prstGeom>
          <a:solidFill>
            <a:srgbClr val="F5FCFF"/>
          </a:solidFill>
          <a:ln cap="rnd" cmpd="sng" w="1587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1"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357" name="Google Shape;357;p34"/>
          <p:cNvSpPr/>
          <p:nvPr/>
        </p:nvSpPr>
        <p:spPr>
          <a:xfrm>
            <a:off x="1879603" y="1696141"/>
            <a:ext cx="41563" cy="49877"/>
          </a:xfrm>
          <a:prstGeom prst="ellipse">
            <a:avLst/>
          </a:prstGeom>
          <a:solidFill>
            <a:srgbClr val="F5FCFF"/>
          </a:solidFill>
          <a:ln cap="rnd" cmpd="sng" w="1587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1"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358" name="Google Shape;358;p34"/>
          <p:cNvSpPr/>
          <p:nvPr/>
        </p:nvSpPr>
        <p:spPr>
          <a:xfrm>
            <a:off x="1220353" y="1883710"/>
            <a:ext cx="41563" cy="49877"/>
          </a:xfrm>
          <a:prstGeom prst="ellipse">
            <a:avLst/>
          </a:prstGeom>
          <a:solidFill>
            <a:srgbClr val="F5FCFF"/>
          </a:solidFill>
          <a:ln cap="rnd" cmpd="sng" w="1587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1"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359" name="Google Shape;359;p34"/>
          <p:cNvSpPr/>
          <p:nvPr/>
        </p:nvSpPr>
        <p:spPr>
          <a:xfrm>
            <a:off x="1144068" y="1564577"/>
            <a:ext cx="41563" cy="49877"/>
          </a:xfrm>
          <a:prstGeom prst="ellipse">
            <a:avLst/>
          </a:prstGeom>
          <a:solidFill>
            <a:srgbClr val="F5FCFF"/>
          </a:solidFill>
          <a:ln cap="rnd" cmpd="sng" w="15875">
            <a:solidFill>
              <a:srgbClr val="00B050"/>
            </a:solidFill>
            <a:prstDash val="solid"/>
            <a:round/>
            <a:headEnd len="sm" w="sm" type="none"/>
            <a:tailEnd len="sm" w="sm" type="none"/>
          </a:ln>
        </p:spPr>
        <p:txBody>
          <a:bodyPr anchorCtr="0" anchor="ctr" bIns="45700" lIns="91425" spcFirstLastPara="1" rIns="91425" wrap="square" tIns="45700">
            <a:noAutofit/>
          </a:bodyPr>
          <a:lstStyle/>
          <a:p>
            <a:pPr indent="0" lvl="0" marL="0" marR="0" rtl="1"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360" name="Google Shape;360;p34"/>
          <p:cNvSpPr/>
          <p:nvPr/>
        </p:nvSpPr>
        <p:spPr>
          <a:xfrm>
            <a:off x="1791406" y="1234122"/>
            <a:ext cx="41563" cy="49877"/>
          </a:xfrm>
          <a:prstGeom prst="ellipse">
            <a:avLst/>
          </a:prstGeom>
          <a:solidFill>
            <a:srgbClr val="F5FCFF"/>
          </a:solidFill>
          <a:ln cap="rnd" cmpd="sng" w="15875">
            <a:solidFill>
              <a:srgbClr val="00B050"/>
            </a:solidFill>
            <a:prstDash val="solid"/>
            <a:round/>
            <a:headEnd len="sm" w="sm" type="none"/>
            <a:tailEnd len="sm" w="sm" type="none"/>
          </a:ln>
        </p:spPr>
        <p:txBody>
          <a:bodyPr anchorCtr="0" anchor="ctr" bIns="45700" lIns="91425" spcFirstLastPara="1" rIns="91425" wrap="square" tIns="45700">
            <a:noAutofit/>
          </a:bodyPr>
          <a:lstStyle/>
          <a:p>
            <a:pPr indent="0" lvl="0" marL="0" marR="0" rtl="1"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361" name="Google Shape;361;p34"/>
          <p:cNvSpPr/>
          <p:nvPr/>
        </p:nvSpPr>
        <p:spPr>
          <a:xfrm>
            <a:off x="2056342" y="1617109"/>
            <a:ext cx="41563" cy="49877"/>
          </a:xfrm>
          <a:prstGeom prst="ellipse">
            <a:avLst/>
          </a:prstGeom>
          <a:solidFill>
            <a:srgbClr val="F5FCFF"/>
          </a:solidFill>
          <a:ln cap="rnd" cmpd="sng" w="15875">
            <a:solidFill>
              <a:srgbClr val="00B050"/>
            </a:solidFill>
            <a:prstDash val="solid"/>
            <a:round/>
            <a:headEnd len="sm" w="sm" type="none"/>
            <a:tailEnd len="sm" w="sm" type="none"/>
          </a:ln>
        </p:spPr>
        <p:txBody>
          <a:bodyPr anchorCtr="0" anchor="ctr" bIns="45700" lIns="91425" spcFirstLastPara="1" rIns="91425" wrap="square" tIns="45700">
            <a:noAutofit/>
          </a:bodyPr>
          <a:lstStyle/>
          <a:p>
            <a:pPr indent="0" lvl="0" marL="0" marR="0" rtl="1"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362" name="Google Shape;362;p34"/>
          <p:cNvSpPr/>
          <p:nvPr/>
        </p:nvSpPr>
        <p:spPr>
          <a:xfrm>
            <a:off x="1505620" y="2048829"/>
            <a:ext cx="41563" cy="49877"/>
          </a:xfrm>
          <a:prstGeom prst="ellipse">
            <a:avLst/>
          </a:prstGeom>
          <a:solidFill>
            <a:srgbClr val="F5FCFF"/>
          </a:solidFill>
          <a:ln cap="rnd" cmpd="sng" w="15875">
            <a:solidFill>
              <a:srgbClr val="00B050"/>
            </a:solidFill>
            <a:prstDash val="solid"/>
            <a:round/>
            <a:headEnd len="sm" w="sm" type="none"/>
            <a:tailEnd len="sm" w="sm" type="none"/>
          </a:ln>
        </p:spPr>
        <p:txBody>
          <a:bodyPr anchorCtr="0" anchor="ctr" bIns="45700" lIns="91425" spcFirstLastPara="1" rIns="91425" wrap="square" tIns="45700">
            <a:noAutofit/>
          </a:bodyPr>
          <a:lstStyle/>
          <a:p>
            <a:pPr indent="0" lvl="0" marL="0" marR="0" rtl="1"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363" name="Google Shape;363;p34"/>
          <p:cNvSpPr/>
          <p:nvPr/>
        </p:nvSpPr>
        <p:spPr>
          <a:xfrm>
            <a:off x="1359754" y="1600467"/>
            <a:ext cx="41563" cy="49877"/>
          </a:xfrm>
          <a:prstGeom prst="ellipse">
            <a:avLst/>
          </a:prstGeom>
          <a:solidFill>
            <a:srgbClr val="F5FCFF"/>
          </a:solidFill>
          <a:ln cap="rnd" cmpd="sng" w="15875">
            <a:solidFill>
              <a:srgbClr val="00B050"/>
            </a:solidFill>
            <a:prstDash val="solid"/>
            <a:round/>
            <a:headEnd len="sm" w="sm" type="none"/>
            <a:tailEnd len="sm" w="sm" type="none"/>
          </a:ln>
        </p:spPr>
        <p:txBody>
          <a:bodyPr anchorCtr="0" anchor="ctr" bIns="45700" lIns="91425" spcFirstLastPara="1" rIns="91425" wrap="square" tIns="45700">
            <a:noAutofit/>
          </a:bodyPr>
          <a:lstStyle/>
          <a:p>
            <a:pPr indent="0" lvl="0" marL="0" marR="0" rtl="1"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cxnSp>
        <p:nvCxnSpPr>
          <p:cNvPr id="364" name="Google Shape;364;p34"/>
          <p:cNvCxnSpPr/>
          <p:nvPr/>
        </p:nvCxnSpPr>
        <p:spPr>
          <a:xfrm>
            <a:off x="2986325" y="3887073"/>
            <a:ext cx="1036070" cy="0"/>
          </a:xfrm>
          <a:prstGeom prst="straightConnector1">
            <a:avLst/>
          </a:prstGeom>
          <a:noFill/>
          <a:ln cap="flat" cmpd="sng" w="19050">
            <a:solidFill>
              <a:srgbClr val="24548A"/>
            </a:solidFill>
            <a:prstDash val="solid"/>
            <a:round/>
            <a:headEnd len="sm" w="sm" type="none"/>
            <a:tailEnd len="sm" w="sm" type="none"/>
          </a:ln>
        </p:spPr>
      </p:cxnSp>
      <p:cxnSp>
        <p:nvCxnSpPr>
          <p:cNvPr id="365" name="Google Shape;365;p34"/>
          <p:cNvCxnSpPr/>
          <p:nvPr/>
        </p:nvCxnSpPr>
        <p:spPr>
          <a:xfrm>
            <a:off x="2986325" y="5209905"/>
            <a:ext cx="1036070" cy="0"/>
          </a:xfrm>
          <a:prstGeom prst="straightConnector1">
            <a:avLst/>
          </a:prstGeom>
          <a:noFill/>
          <a:ln cap="flat" cmpd="sng" w="19050">
            <a:solidFill>
              <a:srgbClr val="24548A"/>
            </a:solidFill>
            <a:prstDash val="solid"/>
            <a:round/>
            <a:headEnd len="sm" w="sm" type="none"/>
            <a:tailEnd len="sm" w="sm" type="none"/>
          </a:ln>
        </p:spPr>
      </p:cxnSp>
      <p:cxnSp>
        <p:nvCxnSpPr>
          <p:cNvPr id="366" name="Google Shape;366;p34"/>
          <p:cNvCxnSpPr>
            <a:stCxn id="367" idx="4"/>
          </p:cNvCxnSpPr>
          <p:nvPr/>
        </p:nvCxnSpPr>
        <p:spPr>
          <a:xfrm flipH="1">
            <a:off x="4015795" y="4691743"/>
            <a:ext cx="6600" cy="518100"/>
          </a:xfrm>
          <a:prstGeom prst="straightConnector1">
            <a:avLst/>
          </a:prstGeom>
          <a:noFill/>
          <a:ln cap="flat" cmpd="sng" w="19050">
            <a:solidFill>
              <a:srgbClr val="7F7F7F"/>
            </a:solidFill>
            <a:prstDash val="solid"/>
            <a:round/>
            <a:headEnd len="sm" w="sm" type="none"/>
            <a:tailEnd len="sm" w="sm" type="none"/>
          </a:ln>
        </p:spPr>
      </p:cxnSp>
      <p:sp>
        <p:nvSpPr>
          <p:cNvPr id="368" name="Google Shape;368;p34"/>
          <p:cNvSpPr/>
          <p:nvPr/>
        </p:nvSpPr>
        <p:spPr>
          <a:xfrm>
            <a:off x="3896819" y="4286364"/>
            <a:ext cx="237744" cy="237744"/>
          </a:xfrm>
          <a:prstGeom prst="ellipse">
            <a:avLst/>
          </a:prstGeom>
          <a:noFill/>
          <a:ln cap="rnd" cmpd="sng" w="158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1"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367" name="Google Shape;367;p34"/>
          <p:cNvSpPr/>
          <p:nvPr/>
        </p:nvSpPr>
        <p:spPr>
          <a:xfrm>
            <a:off x="3903523" y="4453999"/>
            <a:ext cx="237744" cy="237744"/>
          </a:xfrm>
          <a:prstGeom prst="ellipse">
            <a:avLst/>
          </a:prstGeom>
          <a:noFill/>
          <a:ln cap="rnd" cmpd="sng" w="158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1"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cxnSp>
        <p:nvCxnSpPr>
          <p:cNvPr id="369" name="Google Shape;369;p34"/>
          <p:cNvCxnSpPr/>
          <p:nvPr/>
        </p:nvCxnSpPr>
        <p:spPr>
          <a:xfrm>
            <a:off x="4015691" y="3887073"/>
            <a:ext cx="0" cy="407216"/>
          </a:xfrm>
          <a:prstGeom prst="straightConnector1">
            <a:avLst/>
          </a:prstGeom>
          <a:noFill/>
          <a:ln cap="flat" cmpd="sng" w="19050">
            <a:solidFill>
              <a:srgbClr val="7F7F7F"/>
            </a:solidFill>
            <a:prstDash val="solid"/>
            <a:round/>
            <a:headEnd len="sm" w="sm" type="none"/>
            <a:tailEnd len="sm" w="sm" type="none"/>
          </a:ln>
        </p:spPr>
      </p:cxnSp>
      <p:sp>
        <p:nvSpPr>
          <p:cNvPr id="370" name="Google Shape;370;p34"/>
          <p:cNvSpPr/>
          <p:nvPr/>
        </p:nvSpPr>
        <p:spPr>
          <a:xfrm>
            <a:off x="1598934" y="1968580"/>
            <a:ext cx="519546" cy="2150918"/>
          </a:xfrm>
          <a:custGeom>
            <a:rect b="b" l="l" r="r" t="t"/>
            <a:pathLst>
              <a:path extrusionOk="0" h="2150918" w="519546">
                <a:moveTo>
                  <a:pt x="0" y="0"/>
                </a:moveTo>
                <a:cubicBezTo>
                  <a:pt x="193098" y="941243"/>
                  <a:pt x="386196" y="1882486"/>
                  <a:pt x="519546" y="2150918"/>
                </a:cubicBezTo>
              </a:path>
            </a:pathLst>
          </a:custGeom>
          <a:noFill/>
          <a:ln cap="rnd" cmpd="sng" w="1587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371" name="Google Shape;371;p34"/>
          <p:cNvSpPr/>
          <p:nvPr/>
        </p:nvSpPr>
        <p:spPr>
          <a:xfrm>
            <a:off x="2104665" y="1650344"/>
            <a:ext cx="1690142" cy="2666582"/>
          </a:xfrm>
          <a:custGeom>
            <a:rect b="b" l="l" r="r" t="t"/>
            <a:pathLst>
              <a:path extrusionOk="0" h="2757195" w="1761759">
                <a:moveTo>
                  <a:pt x="95823" y="117904"/>
                </a:moveTo>
                <a:cubicBezTo>
                  <a:pt x="1439" y="5335"/>
                  <a:pt x="-92945" y="-107233"/>
                  <a:pt x="178950" y="190640"/>
                </a:cubicBezTo>
                <a:cubicBezTo>
                  <a:pt x="450845" y="488513"/>
                  <a:pt x="1573064" y="1477381"/>
                  <a:pt x="1727196" y="1905140"/>
                </a:cubicBezTo>
                <a:cubicBezTo>
                  <a:pt x="1881328" y="2332899"/>
                  <a:pt x="1492534" y="2545047"/>
                  <a:pt x="1103741" y="2757195"/>
                </a:cubicBezTo>
              </a:path>
            </a:pathLst>
          </a:custGeom>
          <a:noFill/>
          <a:ln cap="rnd" cmpd="sng" w="9525">
            <a:solidFill>
              <a:srgbClr val="00B050"/>
            </a:solidFill>
            <a:prstDash val="solid"/>
            <a:round/>
            <a:headEnd len="sm" w="sm" type="none"/>
            <a:tailEnd len="sm" w="sm" type="none"/>
          </a:ln>
        </p:spPr>
        <p:txBody>
          <a:bodyPr anchorCtr="0" anchor="ctr" bIns="45700" lIns="91425" spcFirstLastPara="1" rIns="91425" wrap="square" tIns="45700">
            <a:noAutofit/>
          </a:bodyPr>
          <a:lstStyle/>
          <a:p>
            <a:pPr indent="0" lvl="0" marL="0" marR="0" rtl="1" algn="ctr">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372" name="Google Shape;372;p34"/>
          <p:cNvSpPr/>
          <p:nvPr/>
        </p:nvSpPr>
        <p:spPr>
          <a:xfrm>
            <a:off x="1774306" y="3651907"/>
            <a:ext cx="83128" cy="83128"/>
          </a:xfrm>
          <a:prstGeom prst="ellipse">
            <a:avLst/>
          </a:prstGeom>
          <a:solidFill>
            <a:schemeClr val="accent3"/>
          </a:solidFill>
          <a:ln cap="rnd" cmpd="sng" w="15875">
            <a:solidFill>
              <a:srgbClr val="1B406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373" name="Google Shape;373;p34"/>
          <p:cNvSpPr/>
          <p:nvPr/>
        </p:nvSpPr>
        <p:spPr>
          <a:xfrm>
            <a:off x="5058075" y="1062450"/>
            <a:ext cx="6940443" cy="461664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400">
                <a:solidFill>
                  <a:srgbClr val="000000"/>
                </a:solidFill>
                <a:latin typeface="Courier"/>
                <a:ea typeface="Courier"/>
                <a:cs typeface="Courier"/>
                <a:sym typeface="Courier"/>
              </a:rPr>
              <a:t>soma  = h.Section(name=</a:t>
            </a:r>
            <a:r>
              <a:rPr lang="en-US" sz="1400">
                <a:solidFill>
                  <a:srgbClr val="C8352B"/>
                </a:solidFill>
                <a:latin typeface="Courier"/>
                <a:ea typeface="Courier"/>
                <a:cs typeface="Courier"/>
                <a:sym typeface="Courier"/>
              </a:rPr>
              <a:t>"soma"</a:t>
            </a:r>
            <a:r>
              <a:rPr lang="en-US" sz="1400">
                <a:solidFill>
                  <a:srgbClr val="000000"/>
                </a:solidFill>
                <a:latin typeface="Courier"/>
                <a:ea typeface="Courier"/>
                <a:cs typeface="Courier"/>
                <a:sym typeface="Courier"/>
              </a:rPr>
              <a:t>)</a:t>
            </a:r>
            <a:endParaRPr sz="1400">
              <a:solidFill>
                <a:srgbClr val="C8352B"/>
              </a:solidFill>
              <a:latin typeface="Courier"/>
              <a:ea typeface="Courier"/>
              <a:cs typeface="Courier"/>
              <a:sym typeface="Courier"/>
            </a:endParaRPr>
          </a:p>
          <a:p>
            <a:pPr indent="0" lvl="0" marL="0" marR="0" rtl="0" algn="l">
              <a:spcBef>
                <a:spcPts val="0"/>
              </a:spcBef>
              <a:spcAft>
                <a:spcPts val="0"/>
              </a:spcAft>
              <a:buNone/>
            </a:pPr>
            <a:r>
              <a:rPr lang="en-US" sz="1400">
                <a:solidFill>
                  <a:schemeClr val="dk1"/>
                </a:solidFill>
                <a:latin typeface="Courier"/>
                <a:ea typeface="Courier"/>
                <a:cs typeface="Courier"/>
                <a:sym typeface="Courier"/>
              </a:rPr>
              <a:t>soma</a:t>
            </a:r>
            <a:r>
              <a:rPr lang="en-US" sz="1400">
                <a:solidFill>
                  <a:srgbClr val="797979"/>
                </a:solidFill>
                <a:latin typeface="Courier"/>
                <a:ea typeface="Courier"/>
                <a:cs typeface="Courier"/>
                <a:sym typeface="Courier"/>
              </a:rPr>
              <a:t>.</a:t>
            </a:r>
            <a:r>
              <a:rPr lang="en-US" sz="1400">
                <a:solidFill>
                  <a:schemeClr val="dk1"/>
                </a:solidFill>
                <a:latin typeface="Courier"/>
                <a:ea typeface="Courier"/>
                <a:cs typeface="Courier"/>
                <a:sym typeface="Courier"/>
              </a:rPr>
              <a:t>L    </a:t>
            </a:r>
            <a:r>
              <a:rPr lang="en-US" sz="1400">
                <a:solidFill>
                  <a:srgbClr val="797979"/>
                </a:solidFill>
                <a:latin typeface="Courier"/>
                <a:ea typeface="Courier"/>
                <a:cs typeface="Courier"/>
                <a:sym typeface="Courier"/>
              </a:rPr>
              <a:t>=</a:t>
            </a:r>
            <a:r>
              <a:rPr lang="en-US" sz="1400">
                <a:solidFill>
                  <a:schemeClr val="dk1"/>
                </a:solidFill>
                <a:latin typeface="Courier"/>
                <a:ea typeface="Courier"/>
                <a:cs typeface="Courier"/>
                <a:sym typeface="Courier"/>
              </a:rPr>
              <a:t> </a:t>
            </a:r>
            <a:r>
              <a:rPr lang="en-US" sz="1400">
                <a:solidFill>
                  <a:srgbClr val="797979"/>
                </a:solidFill>
                <a:latin typeface="Courier"/>
                <a:ea typeface="Courier"/>
                <a:cs typeface="Courier"/>
                <a:sym typeface="Courier"/>
              </a:rPr>
              <a:t>10</a:t>
            </a:r>
            <a:endParaRPr sz="1400">
              <a:solidFill>
                <a:schemeClr val="dk1"/>
              </a:solidFill>
              <a:latin typeface="Courier"/>
              <a:ea typeface="Courier"/>
              <a:cs typeface="Courier"/>
              <a:sym typeface="Courier"/>
            </a:endParaRPr>
          </a:p>
          <a:p>
            <a:pPr indent="0" lvl="0" marL="0" marR="0" rtl="0" algn="l">
              <a:spcBef>
                <a:spcPts val="0"/>
              </a:spcBef>
              <a:spcAft>
                <a:spcPts val="0"/>
              </a:spcAft>
              <a:buNone/>
            </a:pPr>
            <a:r>
              <a:rPr lang="en-US" sz="1400">
                <a:solidFill>
                  <a:schemeClr val="dk1"/>
                </a:solidFill>
                <a:latin typeface="Courier"/>
                <a:ea typeface="Courier"/>
                <a:cs typeface="Courier"/>
                <a:sym typeface="Courier"/>
              </a:rPr>
              <a:t>soma</a:t>
            </a:r>
            <a:r>
              <a:rPr lang="en-US" sz="1400">
                <a:solidFill>
                  <a:srgbClr val="797979"/>
                </a:solidFill>
                <a:latin typeface="Courier"/>
                <a:ea typeface="Courier"/>
                <a:cs typeface="Courier"/>
                <a:sym typeface="Courier"/>
              </a:rPr>
              <a:t>.</a:t>
            </a:r>
            <a:r>
              <a:rPr lang="en-US" sz="1400">
                <a:solidFill>
                  <a:schemeClr val="dk1"/>
                </a:solidFill>
                <a:latin typeface="Courier"/>
                <a:ea typeface="Courier"/>
                <a:cs typeface="Courier"/>
                <a:sym typeface="Courier"/>
              </a:rPr>
              <a:t>diam </a:t>
            </a:r>
            <a:r>
              <a:rPr lang="en-US" sz="1400">
                <a:solidFill>
                  <a:srgbClr val="797979"/>
                </a:solidFill>
                <a:latin typeface="Courier"/>
                <a:ea typeface="Courier"/>
                <a:cs typeface="Courier"/>
                <a:sym typeface="Courier"/>
              </a:rPr>
              <a:t>=</a:t>
            </a:r>
            <a:r>
              <a:rPr lang="en-US" sz="1400">
                <a:solidFill>
                  <a:schemeClr val="dk1"/>
                </a:solidFill>
                <a:latin typeface="Courier"/>
                <a:ea typeface="Courier"/>
                <a:cs typeface="Courier"/>
                <a:sym typeface="Courier"/>
              </a:rPr>
              <a:t> </a:t>
            </a:r>
            <a:r>
              <a:rPr lang="en-US" sz="1400">
                <a:solidFill>
                  <a:srgbClr val="797979"/>
                </a:solidFill>
                <a:latin typeface="Courier"/>
                <a:ea typeface="Courier"/>
                <a:cs typeface="Courier"/>
                <a:sym typeface="Courier"/>
              </a:rPr>
              <a:t>10</a:t>
            </a:r>
            <a:endParaRPr sz="1400">
              <a:solidFill>
                <a:schemeClr val="dk1"/>
              </a:solidFill>
              <a:latin typeface="Courier"/>
              <a:ea typeface="Courier"/>
              <a:cs typeface="Courier"/>
              <a:sym typeface="Courier"/>
            </a:endParaRPr>
          </a:p>
          <a:p>
            <a:pPr indent="0" lvl="0" marL="0" marR="0" rtl="0" algn="l">
              <a:spcBef>
                <a:spcPts val="0"/>
              </a:spcBef>
              <a:spcAft>
                <a:spcPts val="0"/>
              </a:spcAft>
              <a:buNone/>
            </a:pPr>
            <a:r>
              <a:rPr lang="en-US" sz="1400">
                <a:solidFill>
                  <a:srgbClr val="000000"/>
                </a:solidFill>
                <a:latin typeface="Courier"/>
                <a:ea typeface="Courier"/>
                <a:cs typeface="Courier"/>
                <a:sym typeface="Courier"/>
              </a:rPr>
              <a:t>soma</a:t>
            </a:r>
            <a:r>
              <a:rPr lang="en-US" sz="1400">
                <a:solidFill>
                  <a:srgbClr val="797979"/>
                </a:solidFill>
                <a:latin typeface="Courier"/>
                <a:ea typeface="Courier"/>
                <a:cs typeface="Courier"/>
                <a:sym typeface="Courier"/>
              </a:rPr>
              <a:t>.</a:t>
            </a:r>
            <a:r>
              <a:rPr lang="en-US" sz="1400">
                <a:solidFill>
                  <a:srgbClr val="000000"/>
                </a:solidFill>
                <a:latin typeface="Courier"/>
                <a:ea typeface="Courier"/>
                <a:cs typeface="Courier"/>
                <a:sym typeface="Courier"/>
              </a:rPr>
              <a:t>insert(</a:t>
            </a:r>
            <a:r>
              <a:rPr lang="en-US" sz="1400">
                <a:solidFill>
                  <a:srgbClr val="C8352B"/>
                </a:solidFill>
                <a:latin typeface="Courier"/>
                <a:ea typeface="Courier"/>
                <a:cs typeface="Courier"/>
                <a:sym typeface="Courier"/>
              </a:rPr>
              <a:t>'pas'</a:t>
            </a:r>
            <a:r>
              <a:rPr lang="en-US" sz="1400">
                <a:solidFill>
                  <a:srgbClr val="000000"/>
                </a:solidFill>
                <a:latin typeface="Courier"/>
                <a:ea typeface="Courier"/>
                <a:cs typeface="Courier"/>
                <a:sym typeface="Courier"/>
              </a:rPr>
              <a:t>)   </a:t>
            </a:r>
            <a:r>
              <a:rPr i="1" lang="en-US" sz="1400">
                <a:solidFill>
                  <a:srgbClr val="4F9192"/>
                </a:solidFill>
                <a:latin typeface="Courier"/>
                <a:ea typeface="Courier"/>
                <a:cs typeface="Courier"/>
                <a:sym typeface="Courier"/>
              </a:rPr>
              <a:t># add passive properties  </a:t>
            </a:r>
            <a:endParaRPr sz="1400">
              <a:solidFill>
                <a:srgbClr val="4F9192"/>
              </a:solidFill>
              <a:latin typeface="Courier"/>
              <a:ea typeface="Courier"/>
              <a:cs typeface="Courier"/>
              <a:sym typeface="Courier"/>
            </a:endParaRPr>
          </a:p>
          <a:p>
            <a:pPr indent="0" lvl="0" marL="0" marR="0" rtl="0" algn="l">
              <a:spcBef>
                <a:spcPts val="0"/>
              </a:spcBef>
              <a:spcAft>
                <a:spcPts val="0"/>
              </a:spcAft>
              <a:buNone/>
            </a:pPr>
            <a:r>
              <a:rPr lang="en-US" sz="1400">
                <a:solidFill>
                  <a:srgbClr val="000000"/>
                </a:solidFill>
                <a:latin typeface="Courier"/>
                <a:ea typeface="Courier"/>
                <a:cs typeface="Courier"/>
                <a:sym typeface="Courier"/>
              </a:rPr>
              <a:t>soma</a:t>
            </a:r>
            <a:r>
              <a:rPr lang="en-US" sz="1400">
                <a:solidFill>
                  <a:srgbClr val="797979"/>
                </a:solidFill>
                <a:latin typeface="Courier"/>
                <a:ea typeface="Courier"/>
                <a:cs typeface="Courier"/>
                <a:sym typeface="Courier"/>
              </a:rPr>
              <a:t>.</a:t>
            </a:r>
            <a:r>
              <a:rPr lang="en-US" sz="1400">
                <a:solidFill>
                  <a:srgbClr val="000000"/>
                </a:solidFill>
                <a:latin typeface="Courier"/>
                <a:ea typeface="Courier"/>
                <a:cs typeface="Courier"/>
                <a:sym typeface="Courier"/>
              </a:rPr>
              <a:t>g_pas </a:t>
            </a:r>
            <a:r>
              <a:rPr lang="en-US" sz="1400">
                <a:solidFill>
                  <a:srgbClr val="797979"/>
                </a:solidFill>
                <a:latin typeface="Courier"/>
                <a:ea typeface="Courier"/>
                <a:cs typeface="Courier"/>
                <a:sym typeface="Courier"/>
              </a:rPr>
              <a:t>=</a:t>
            </a:r>
            <a:r>
              <a:rPr lang="en-US" sz="1400">
                <a:solidFill>
                  <a:srgbClr val="000000"/>
                </a:solidFill>
                <a:latin typeface="Courier"/>
                <a:ea typeface="Courier"/>
                <a:cs typeface="Courier"/>
                <a:sym typeface="Courier"/>
              </a:rPr>
              <a:t> </a:t>
            </a:r>
            <a:r>
              <a:rPr lang="en-US" sz="1400">
                <a:solidFill>
                  <a:srgbClr val="797979"/>
                </a:solidFill>
                <a:latin typeface="Courier"/>
                <a:ea typeface="Courier"/>
                <a:cs typeface="Courier"/>
                <a:sym typeface="Courier"/>
              </a:rPr>
              <a:t>1/10000</a:t>
            </a:r>
            <a:r>
              <a:rPr lang="en-US" sz="1400">
                <a:solidFill>
                  <a:srgbClr val="000000"/>
                </a:solidFill>
                <a:latin typeface="Courier"/>
                <a:ea typeface="Courier"/>
                <a:cs typeface="Courier"/>
                <a:sym typeface="Courier"/>
              </a:rPr>
              <a:t> </a:t>
            </a:r>
            <a:r>
              <a:rPr i="1" lang="en-US" sz="1400">
                <a:solidFill>
                  <a:srgbClr val="4F9192"/>
                </a:solidFill>
                <a:latin typeface="Courier"/>
                <a:ea typeface="Courier"/>
                <a:cs typeface="Courier"/>
                <a:sym typeface="Courier"/>
              </a:rPr>
              <a:t># set the specific membrane resistance 	              #  to 10000 ohm*cm^2</a:t>
            </a:r>
            <a:endParaRPr sz="1400">
              <a:solidFill>
                <a:srgbClr val="4F9192"/>
              </a:solidFill>
              <a:latin typeface="Courier"/>
              <a:ea typeface="Courier"/>
              <a:cs typeface="Courier"/>
              <a:sym typeface="Courier"/>
            </a:endParaRPr>
          </a:p>
          <a:p>
            <a:pPr indent="0" lvl="0" marL="0" marR="0" rtl="0" algn="l">
              <a:spcBef>
                <a:spcPts val="0"/>
              </a:spcBef>
              <a:spcAft>
                <a:spcPts val="0"/>
              </a:spcAft>
              <a:buNone/>
            </a:pPr>
            <a:br>
              <a:rPr lang="en-US" sz="1400">
                <a:solidFill>
                  <a:schemeClr val="dk1"/>
                </a:solidFill>
                <a:latin typeface="Courier"/>
                <a:ea typeface="Courier"/>
                <a:cs typeface="Courier"/>
                <a:sym typeface="Courier"/>
              </a:rPr>
            </a:br>
            <a:endParaRPr sz="1400">
              <a:solidFill>
                <a:schemeClr val="dk1"/>
              </a:solidFill>
              <a:latin typeface="Courier"/>
              <a:ea typeface="Courier"/>
              <a:cs typeface="Courier"/>
              <a:sym typeface="Courier"/>
            </a:endParaRPr>
          </a:p>
          <a:p>
            <a:pPr indent="0" lvl="0" marL="0" marR="0" rtl="0" algn="l">
              <a:spcBef>
                <a:spcPts val="0"/>
              </a:spcBef>
              <a:spcAft>
                <a:spcPts val="0"/>
              </a:spcAft>
              <a:buNone/>
            </a:pPr>
            <a:r>
              <a:rPr lang="en-US" sz="1400">
                <a:solidFill>
                  <a:srgbClr val="000000"/>
                </a:solidFill>
                <a:latin typeface="Courier"/>
                <a:ea typeface="Courier"/>
                <a:cs typeface="Courier"/>
                <a:sym typeface="Courier"/>
              </a:rPr>
              <a:t>soma</a:t>
            </a:r>
            <a:r>
              <a:rPr lang="en-US" sz="1400">
                <a:solidFill>
                  <a:srgbClr val="797979"/>
                </a:solidFill>
                <a:latin typeface="Courier"/>
                <a:ea typeface="Courier"/>
                <a:cs typeface="Courier"/>
                <a:sym typeface="Courier"/>
              </a:rPr>
              <a:t>.</a:t>
            </a:r>
            <a:r>
              <a:rPr lang="en-US" sz="1400">
                <a:solidFill>
                  <a:srgbClr val="000000"/>
                </a:solidFill>
                <a:latin typeface="Courier"/>
                <a:ea typeface="Courier"/>
                <a:cs typeface="Courier"/>
                <a:sym typeface="Courier"/>
              </a:rPr>
              <a:t>insert(</a:t>
            </a:r>
            <a:r>
              <a:rPr lang="en-US" sz="1400">
                <a:solidFill>
                  <a:srgbClr val="C8352B"/>
                </a:solidFill>
                <a:latin typeface="Courier"/>
                <a:ea typeface="Courier"/>
                <a:cs typeface="Courier"/>
                <a:sym typeface="Courier"/>
              </a:rPr>
              <a:t>'kv'</a:t>
            </a:r>
            <a:r>
              <a:rPr lang="en-US" sz="1400">
                <a:solidFill>
                  <a:srgbClr val="000000"/>
                </a:solidFill>
                <a:latin typeface="Courier"/>
                <a:ea typeface="Courier"/>
                <a:cs typeface="Courier"/>
                <a:sym typeface="Courier"/>
              </a:rPr>
              <a:t>) </a:t>
            </a:r>
            <a:r>
              <a:rPr i="1" lang="en-US" sz="1400">
                <a:solidFill>
                  <a:srgbClr val="4F9192"/>
                </a:solidFill>
                <a:latin typeface="Courier"/>
                <a:ea typeface="Courier"/>
                <a:cs typeface="Courier"/>
                <a:sym typeface="Courier"/>
              </a:rPr>
              <a:t># add potassium channel</a:t>
            </a:r>
            <a:endParaRPr sz="1400">
              <a:solidFill>
                <a:srgbClr val="4F9192"/>
              </a:solidFill>
              <a:latin typeface="Courier"/>
              <a:ea typeface="Courier"/>
              <a:cs typeface="Courier"/>
              <a:sym typeface="Courier"/>
            </a:endParaRPr>
          </a:p>
          <a:p>
            <a:pPr indent="0" lvl="0" marL="0" marR="0" rtl="0" algn="l">
              <a:spcBef>
                <a:spcPts val="0"/>
              </a:spcBef>
              <a:spcAft>
                <a:spcPts val="0"/>
              </a:spcAft>
              <a:buNone/>
            </a:pPr>
            <a:r>
              <a:rPr lang="en-US" sz="1400">
                <a:solidFill>
                  <a:srgbClr val="000000"/>
                </a:solidFill>
                <a:latin typeface="Courier"/>
                <a:ea typeface="Courier"/>
                <a:cs typeface="Courier"/>
                <a:sym typeface="Courier"/>
              </a:rPr>
              <a:t>soma</a:t>
            </a:r>
            <a:r>
              <a:rPr lang="en-US" sz="1400">
                <a:solidFill>
                  <a:srgbClr val="797979"/>
                </a:solidFill>
                <a:latin typeface="Courier"/>
                <a:ea typeface="Courier"/>
                <a:cs typeface="Courier"/>
                <a:sym typeface="Courier"/>
              </a:rPr>
              <a:t>.</a:t>
            </a:r>
            <a:r>
              <a:rPr lang="en-US" sz="1400">
                <a:solidFill>
                  <a:srgbClr val="000000"/>
                </a:solidFill>
                <a:latin typeface="Courier"/>
                <a:ea typeface="Courier"/>
                <a:cs typeface="Courier"/>
                <a:sym typeface="Courier"/>
              </a:rPr>
              <a:t>gbar_kv </a:t>
            </a:r>
            <a:r>
              <a:rPr lang="en-US" sz="1400">
                <a:solidFill>
                  <a:srgbClr val="797979"/>
                </a:solidFill>
                <a:latin typeface="Courier"/>
                <a:ea typeface="Courier"/>
                <a:cs typeface="Courier"/>
                <a:sym typeface="Courier"/>
              </a:rPr>
              <a:t>=</a:t>
            </a:r>
            <a:r>
              <a:rPr lang="en-US" sz="1400">
                <a:solidFill>
                  <a:srgbClr val="000000"/>
                </a:solidFill>
                <a:latin typeface="Courier"/>
                <a:ea typeface="Courier"/>
                <a:cs typeface="Courier"/>
                <a:sym typeface="Courier"/>
              </a:rPr>
              <a:t> </a:t>
            </a:r>
            <a:r>
              <a:rPr lang="en-US" sz="1400">
                <a:solidFill>
                  <a:srgbClr val="797979"/>
                </a:solidFill>
                <a:latin typeface="Courier"/>
                <a:ea typeface="Courier"/>
                <a:cs typeface="Courier"/>
                <a:sym typeface="Courier"/>
              </a:rPr>
              <a:t>2000</a:t>
            </a:r>
            <a:r>
              <a:rPr lang="en-US" sz="1400">
                <a:solidFill>
                  <a:srgbClr val="000000"/>
                </a:solidFill>
                <a:latin typeface="Courier"/>
                <a:ea typeface="Courier"/>
                <a:cs typeface="Courier"/>
                <a:sym typeface="Courier"/>
              </a:rPr>
              <a:t> </a:t>
            </a:r>
            <a:r>
              <a:rPr i="1" lang="en-US" sz="1400">
                <a:solidFill>
                  <a:srgbClr val="4F9192"/>
                </a:solidFill>
                <a:latin typeface="Courier"/>
                <a:ea typeface="Courier"/>
                <a:cs typeface="Courier"/>
                <a:sym typeface="Courier"/>
              </a:rPr>
              <a:t># set the potassium conductance (pS/um2)</a:t>
            </a:r>
            <a:endParaRPr sz="1400">
              <a:solidFill>
                <a:srgbClr val="4F9192"/>
              </a:solidFill>
              <a:latin typeface="Courier"/>
              <a:ea typeface="Courier"/>
              <a:cs typeface="Courier"/>
              <a:sym typeface="Courier"/>
            </a:endParaRPr>
          </a:p>
          <a:p>
            <a:pPr indent="0" lvl="0" marL="0" marR="0" rtl="0" algn="l">
              <a:spcBef>
                <a:spcPts val="0"/>
              </a:spcBef>
              <a:spcAft>
                <a:spcPts val="0"/>
              </a:spcAft>
              <a:buNone/>
            </a:pPr>
            <a:br>
              <a:rPr lang="en-US" sz="1400">
                <a:solidFill>
                  <a:schemeClr val="dk1"/>
                </a:solidFill>
                <a:latin typeface="Courier"/>
                <a:ea typeface="Courier"/>
                <a:cs typeface="Courier"/>
                <a:sym typeface="Courier"/>
              </a:rPr>
            </a:br>
            <a:endParaRPr sz="1400">
              <a:solidFill>
                <a:schemeClr val="dk1"/>
              </a:solidFill>
              <a:latin typeface="Courier"/>
              <a:ea typeface="Courier"/>
              <a:cs typeface="Courier"/>
              <a:sym typeface="Courier"/>
            </a:endParaRPr>
          </a:p>
          <a:p>
            <a:pPr indent="0" lvl="0" marL="0" marR="0" rtl="0" algn="l">
              <a:spcBef>
                <a:spcPts val="0"/>
              </a:spcBef>
              <a:spcAft>
                <a:spcPts val="0"/>
              </a:spcAft>
              <a:buNone/>
            </a:pPr>
            <a:r>
              <a:rPr lang="en-US" sz="1400">
                <a:solidFill>
                  <a:srgbClr val="000000"/>
                </a:solidFill>
                <a:latin typeface="Courier"/>
                <a:ea typeface="Courier"/>
                <a:cs typeface="Courier"/>
                <a:sym typeface="Courier"/>
              </a:rPr>
              <a:t>soma</a:t>
            </a:r>
            <a:r>
              <a:rPr lang="en-US" sz="1400">
                <a:solidFill>
                  <a:srgbClr val="797979"/>
                </a:solidFill>
                <a:latin typeface="Courier"/>
                <a:ea typeface="Courier"/>
                <a:cs typeface="Courier"/>
                <a:sym typeface="Courier"/>
              </a:rPr>
              <a:t>.</a:t>
            </a:r>
            <a:r>
              <a:rPr lang="en-US" sz="1400">
                <a:solidFill>
                  <a:srgbClr val="000000"/>
                </a:solidFill>
                <a:latin typeface="Courier"/>
                <a:ea typeface="Courier"/>
                <a:cs typeface="Courier"/>
                <a:sym typeface="Courier"/>
              </a:rPr>
              <a:t>insert(</a:t>
            </a:r>
            <a:r>
              <a:rPr lang="en-US" sz="1400">
                <a:solidFill>
                  <a:srgbClr val="C8352B"/>
                </a:solidFill>
                <a:latin typeface="Courier"/>
                <a:ea typeface="Courier"/>
                <a:cs typeface="Courier"/>
                <a:sym typeface="Courier"/>
              </a:rPr>
              <a:t>'na'</a:t>
            </a:r>
            <a:r>
              <a:rPr lang="en-US" sz="1400">
                <a:solidFill>
                  <a:srgbClr val="000000"/>
                </a:solidFill>
                <a:latin typeface="Courier"/>
                <a:ea typeface="Courier"/>
                <a:cs typeface="Courier"/>
                <a:sym typeface="Courier"/>
              </a:rPr>
              <a:t>) </a:t>
            </a:r>
            <a:r>
              <a:rPr i="1" lang="en-US" sz="1400">
                <a:solidFill>
                  <a:srgbClr val="4F9192"/>
                </a:solidFill>
                <a:latin typeface="Courier"/>
                <a:ea typeface="Courier"/>
                <a:cs typeface="Courier"/>
                <a:sym typeface="Courier"/>
              </a:rPr>
              <a:t># add sodium channel</a:t>
            </a:r>
            <a:endParaRPr sz="1400">
              <a:solidFill>
                <a:srgbClr val="4F9192"/>
              </a:solidFill>
              <a:latin typeface="Courier"/>
              <a:ea typeface="Courier"/>
              <a:cs typeface="Courier"/>
              <a:sym typeface="Courier"/>
            </a:endParaRPr>
          </a:p>
          <a:p>
            <a:pPr indent="0" lvl="0" marL="0" marR="0" rtl="0" algn="l">
              <a:spcBef>
                <a:spcPts val="0"/>
              </a:spcBef>
              <a:spcAft>
                <a:spcPts val="0"/>
              </a:spcAft>
              <a:buNone/>
            </a:pPr>
            <a:r>
              <a:rPr lang="en-US" sz="1400">
                <a:solidFill>
                  <a:srgbClr val="000000"/>
                </a:solidFill>
                <a:latin typeface="Courier"/>
                <a:ea typeface="Courier"/>
                <a:cs typeface="Courier"/>
                <a:sym typeface="Courier"/>
              </a:rPr>
              <a:t>soma</a:t>
            </a:r>
            <a:r>
              <a:rPr lang="en-US" sz="1400">
                <a:solidFill>
                  <a:srgbClr val="797979"/>
                </a:solidFill>
                <a:latin typeface="Courier"/>
                <a:ea typeface="Courier"/>
                <a:cs typeface="Courier"/>
                <a:sym typeface="Courier"/>
              </a:rPr>
              <a:t>.</a:t>
            </a:r>
            <a:r>
              <a:rPr lang="en-US" sz="1400">
                <a:solidFill>
                  <a:srgbClr val="000000"/>
                </a:solidFill>
                <a:latin typeface="Courier"/>
                <a:ea typeface="Courier"/>
                <a:cs typeface="Courier"/>
                <a:sym typeface="Courier"/>
              </a:rPr>
              <a:t>gbar_na </a:t>
            </a:r>
            <a:r>
              <a:rPr lang="en-US" sz="1400">
                <a:solidFill>
                  <a:srgbClr val="797979"/>
                </a:solidFill>
                <a:latin typeface="Courier"/>
                <a:ea typeface="Courier"/>
                <a:cs typeface="Courier"/>
                <a:sym typeface="Courier"/>
              </a:rPr>
              <a:t>=</a:t>
            </a:r>
            <a:r>
              <a:rPr lang="en-US" sz="1400">
                <a:solidFill>
                  <a:srgbClr val="000000"/>
                </a:solidFill>
                <a:latin typeface="Courier"/>
                <a:ea typeface="Courier"/>
                <a:cs typeface="Courier"/>
                <a:sym typeface="Courier"/>
              </a:rPr>
              <a:t> </a:t>
            </a:r>
            <a:r>
              <a:rPr lang="en-US" sz="1400">
                <a:solidFill>
                  <a:srgbClr val="797979"/>
                </a:solidFill>
                <a:latin typeface="Courier"/>
                <a:ea typeface="Courier"/>
                <a:cs typeface="Courier"/>
                <a:sym typeface="Courier"/>
              </a:rPr>
              <a:t>8000</a:t>
            </a:r>
            <a:r>
              <a:rPr lang="en-US" sz="1400">
                <a:solidFill>
                  <a:srgbClr val="000000"/>
                </a:solidFill>
                <a:latin typeface="Courier"/>
                <a:ea typeface="Courier"/>
                <a:cs typeface="Courier"/>
                <a:sym typeface="Courier"/>
              </a:rPr>
              <a:t> </a:t>
            </a:r>
            <a:r>
              <a:rPr i="1" lang="en-US" sz="1400">
                <a:solidFill>
                  <a:srgbClr val="4F9192"/>
                </a:solidFill>
                <a:latin typeface="Courier"/>
                <a:ea typeface="Courier"/>
                <a:cs typeface="Courier"/>
                <a:sym typeface="Courier"/>
              </a:rPr>
              <a:t># set the sodium conductance</a:t>
            </a:r>
            <a:endParaRPr/>
          </a:p>
          <a:p>
            <a:pPr indent="0" lvl="0" marL="0" marR="0" rtl="0" algn="l">
              <a:spcBef>
                <a:spcPts val="0"/>
              </a:spcBef>
              <a:spcAft>
                <a:spcPts val="0"/>
              </a:spcAft>
              <a:buNone/>
            </a:pPr>
            <a:r>
              <a:t/>
            </a:r>
            <a:endParaRPr i="1" sz="1400">
              <a:solidFill>
                <a:srgbClr val="4F9192"/>
              </a:solidFill>
              <a:latin typeface="Courier"/>
              <a:ea typeface="Courier"/>
              <a:cs typeface="Courier"/>
              <a:sym typeface="Courier"/>
            </a:endParaRPr>
          </a:p>
          <a:p>
            <a:pPr indent="0" lvl="0" marL="0" marR="0" rtl="0" algn="l">
              <a:spcBef>
                <a:spcPts val="0"/>
              </a:spcBef>
              <a:spcAft>
                <a:spcPts val="0"/>
              </a:spcAft>
              <a:buNone/>
            </a:pPr>
            <a:r>
              <a:rPr lang="en-US" sz="1400">
                <a:solidFill>
                  <a:schemeClr val="dk1"/>
                </a:solidFill>
                <a:latin typeface="Courier"/>
                <a:ea typeface="Courier"/>
                <a:cs typeface="Courier"/>
                <a:sym typeface="Courier"/>
              </a:rPr>
              <a:t>h</a:t>
            </a:r>
            <a:r>
              <a:rPr lang="en-US" sz="1400">
                <a:solidFill>
                  <a:srgbClr val="666666"/>
                </a:solidFill>
                <a:latin typeface="Courier"/>
                <a:ea typeface="Courier"/>
                <a:cs typeface="Courier"/>
                <a:sym typeface="Courier"/>
              </a:rPr>
              <a:t>.</a:t>
            </a:r>
            <a:r>
              <a:rPr lang="en-US" sz="1400">
                <a:solidFill>
                  <a:schemeClr val="dk1"/>
                </a:solidFill>
                <a:latin typeface="Courier"/>
                <a:ea typeface="Courier"/>
                <a:cs typeface="Courier"/>
                <a:sym typeface="Courier"/>
              </a:rPr>
              <a:t>celsius </a:t>
            </a:r>
            <a:r>
              <a:rPr lang="en-US" sz="1400">
                <a:solidFill>
                  <a:srgbClr val="666666"/>
                </a:solidFill>
                <a:latin typeface="Courier"/>
                <a:ea typeface="Courier"/>
                <a:cs typeface="Courier"/>
                <a:sym typeface="Courier"/>
              </a:rPr>
              <a:t>=</a:t>
            </a:r>
            <a:r>
              <a:rPr lang="en-US" sz="1400">
                <a:solidFill>
                  <a:schemeClr val="dk1"/>
                </a:solidFill>
                <a:latin typeface="Courier"/>
                <a:ea typeface="Courier"/>
                <a:cs typeface="Courier"/>
                <a:sym typeface="Courier"/>
              </a:rPr>
              <a:t> </a:t>
            </a:r>
            <a:r>
              <a:rPr lang="en-US" sz="1400">
                <a:solidFill>
                  <a:srgbClr val="666666"/>
                </a:solidFill>
                <a:latin typeface="Courier"/>
                <a:ea typeface="Courier"/>
                <a:cs typeface="Courier"/>
                <a:sym typeface="Courier"/>
              </a:rPr>
              <a:t>30</a:t>
            </a:r>
            <a:r>
              <a:rPr lang="en-US" sz="1400">
                <a:solidFill>
                  <a:schemeClr val="dk1"/>
                </a:solidFill>
                <a:latin typeface="Courier"/>
                <a:ea typeface="Courier"/>
                <a:cs typeface="Courier"/>
                <a:sym typeface="Courier"/>
              </a:rPr>
              <a:t> </a:t>
            </a:r>
            <a:r>
              <a:rPr i="1" lang="en-US" sz="1400">
                <a:solidFill>
                  <a:srgbClr val="4F9192"/>
                </a:solidFill>
                <a:latin typeface="Courier"/>
                <a:ea typeface="Courier"/>
                <a:cs typeface="Courier"/>
                <a:sym typeface="Courier"/>
              </a:rPr>
              <a:t># set temperature</a:t>
            </a:r>
            <a:endParaRPr sz="1400">
              <a:solidFill>
                <a:schemeClr val="dk1"/>
              </a:solidFill>
              <a:latin typeface="Courier"/>
              <a:ea typeface="Courier"/>
              <a:cs typeface="Courier"/>
              <a:sym typeface="Courier"/>
            </a:endParaRPr>
          </a:p>
          <a:p>
            <a:pPr indent="0" lvl="0" marL="0" marR="0" rtl="0" algn="l">
              <a:spcBef>
                <a:spcPts val="0"/>
              </a:spcBef>
              <a:spcAft>
                <a:spcPts val="0"/>
              </a:spcAft>
              <a:buNone/>
            </a:pPr>
            <a:r>
              <a:t/>
            </a:r>
            <a:endParaRPr i="1" sz="1400">
              <a:solidFill>
                <a:srgbClr val="408080"/>
              </a:solidFill>
              <a:latin typeface="Courier"/>
              <a:ea typeface="Courier"/>
              <a:cs typeface="Courier"/>
              <a:sym typeface="Courier"/>
            </a:endParaRPr>
          </a:p>
          <a:p>
            <a:pPr indent="0" lvl="0" marL="0" marR="0" rtl="0" algn="l">
              <a:spcBef>
                <a:spcPts val="0"/>
              </a:spcBef>
              <a:spcAft>
                <a:spcPts val="0"/>
              </a:spcAft>
              <a:buNone/>
            </a:pPr>
            <a:r>
              <a:rPr i="1" lang="en-US" sz="1400">
                <a:solidFill>
                  <a:srgbClr val="408080"/>
                </a:solidFill>
                <a:latin typeface="Courier"/>
                <a:ea typeface="Courier"/>
                <a:cs typeface="Courier"/>
                <a:sym typeface="Courier"/>
              </a:rPr>
              <a:t># current clamp</a:t>
            </a:r>
            <a:r>
              <a:rPr lang="en-US" sz="1400">
                <a:solidFill>
                  <a:schemeClr val="dk1"/>
                </a:solidFill>
                <a:latin typeface="Courier"/>
                <a:ea typeface="Courier"/>
                <a:cs typeface="Courier"/>
                <a:sym typeface="Courier"/>
              </a:rPr>
              <a:t> </a:t>
            </a:r>
            <a:endParaRPr/>
          </a:p>
          <a:p>
            <a:pPr indent="0" lvl="0" marL="0" marR="0" rtl="0" algn="l">
              <a:spcBef>
                <a:spcPts val="0"/>
              </a:spcBef>
              <a:spcAft>
                <a:spcPts val="0"/>
              </a:spcAft>
              <a:buNone/>
            </a:pPr>
            <a:r>
              <a:rPr lang="en-US" sz="1400">
                <a:solidFill>
                  <a:schemeClr val="dk1"/>
                </a:solidFill>
                <a:latin typeface="Courier"/>
                <a:ea typeface="Courier"/>
                <a:cs typeface="Courier"/>
                <a:sym typeface="Courier"/>
              </a:rPr>
              <a:t>stim </a:t>
            </a:r>
            <a:r>
              <a:rPr lang="en-US" sz="1400">
                <a:solidFill>
                  <a:srgbClr val="666666"/>
                </a:solidFill>
                <a:latin typeface="Courier"/>
                <a:ea typeface="Courier"/>
                <a:cs typeface="Courier"/>
                <a:sym typeface="Courier"/>
              </a:rPr>
              <a:t>=</a:t>
            </a:r>
            <a:r>
              <a:rPr lang="en-US" sz="1400">
                <a:solidFill>
                  <a:schemeClr val="dk1"/>
                </a:solidFill>
                <a:latin typeface="Courier"/>
                <a:ea typeface="Courier"/>
                <a:cs typeface="Courier"/>
                <a:sym typeface="Courier"/>
              </a:rPr>
              <a:t> h</a:t>
            </a:r>
            <a:r>
              <a:rPr lang="en-US" sz="1400">
                <a:solidFill>
                  <a:srgbClr val="666666"/>
                </a:solidFill>
                <a:latin typeface="Courier"/>
                <a:ea typeface="Courier"/>
                <a:cs typeface="Courier"/>
                <a:sym typeface="Courier"/>
              </a:rPr>
              <a:t>.</a:t>
            </a:r>
            <a:r>
              <a:rPr lang="en-US" sz="1400">
                <a:solidFill>
                  <a:schemeClr val="dk1"/>
                </a:solidFill>
                <a:latin typeface="Courier"/>
                <a:ea typeface="Courier"/>
                <a:cs typeface="Courier"/>
                <a:sym typeface="Courier"/>
              </a:rPr>
              <a:t>IClamp(soma(</a:t>
            </a:r>
            <a:r>
              <a:rPr lang="en-US" sz="1400">
                <a:solidFill>
                  <a:srgbClr val="666666"/>
                </a:solidFill>
                <a:latin typeface="Courier"/>
                <a:ea typeface="Courier"/>
                <a:cs typeface="Courier"/>
                <a:sym typeface="Courier"/>
              </a:rPr>
              <a:t>0.5</a:t>
            </a:r>
            <a:r>
              <a:rPr lang="en-US" sz="1400">
                <a:solidFill>
                  <a:schemeClr val="dk1"/>
                </a:solidFill>
                <a:latin typeface="Courier"/>
                <a:ea typeface="Courier"/>
                <a:cs typeface="Courier"/>
                <a:sym typeface="Courier"/>
              </a:rPr>
              <a:t>)) </a:t>
            </a:r>
            <a:endParaRPr/>
          </a:p>
          <a:p>
            <a:pPr indent="0" lvl="0" marL="0" marR="0" rtl="0" algn="l">
              <a:spcBef>
                <a:spcPts val="0"/>
              </a:spcBef>
              <a:spcAft>
                <a:spcPts val="0"/>
              </a:spcAft>
              <a:buNone/>
            </a:pPr>
            <a:r>
              <a:rPr lang="en-US" sz="1400">
                <a:solidFill>
                  <a:schemeClr val="dk1"/>
                </a:solidFill>
                <a:latin typeface="Courier"/>
                <a:ea typeface="Courier"/>
                <a:cs typeface="Courier"/>
                <a:sym typeface="Courier"/>
              </a:rPr>
              <a:t>stim</a:t>
            </a:r>
            <a:r>
              <a:rPr lang="en-US" sz="1400">
                <a:solidFill>
                  <a:srgbClr val="666666"/>
                </a:solidFill>
                <a:latin typeface="Courier"/>
                <a:ea typeface="Courier"/>
                <a:cs typeface="Courier"/>
                <a:sym typeface="Courier"/>
              </a:rPr>
              <a:t>.</a:t>
            </a:r>
            <a:r>
              <a:rPr lang="en-US" sz="1400">
                <a:solidFill>
                  <a:schemeClr val="dk1"/>
                </a:solidFill>
                <a:latin typeface="Courier"/>
                <a:ea typeface="Courier"/>
                <a:cs typeface="Courier"/>
                <a:sym typeface="Courier"/>
              </a:rPr>
              <a:t>amp </a:t>
            </a:r>
            <a:r>
              <a:rPr lang="en-US" sz="1400">
                <a:solidFill>
                  <a:srgbClr val="666666"/>
                </a:solidFill>
                <a:latin typeface="Courier"/>
                <a:ea typeface="Courier"/>
                <a:cs typeface="Courier"/>
                <a:sym typeface="Courier"/>
              </a:rPr>
              <a:t>=</a:t>
            </a:r>
            <a:r>
              <a:rPr lang="en-US" sz="1400">
                <a:solidFill>
                  <a:schemeClr val="dk1"/>
                </a:solidFill>
                <a:latin typeface="Courier"/>
                <a:ea typeface="Courier"/>
                <a:cs typeface="Courier"/>
                <a:sym typeface="Courier"/>
              </a:rPr>
              <a:t> </a:t>
            </a:r>
            <a:r>
              <a:rPr lang="en-US" sz="1400">
                <a:solidFill>
                  <a:srgbClr val="666666"/>
                </a:solidFill>
                <a:latin typeface="Courier"/>
                <a:ea typeface="Courier"/>
                <a:cs typeface="Courier"/>
                <a:sym typeface="Courier"/>
              </a:rPr>
              <a:t>0.007446</a:t>
            </a:r>
            <a:r>
              <a:rPr lang="en-US" sz="1400">
                <a:solidFill>
                  <a:schemeClr val="dk1"/>
                </a:solidFill>
                <a:latin typeface="Courier"/>
                <a:ea typeface="Courier"/>
                <a:cs typeface="Courier"/>
                <a:sym typeface="Courier"/>
              </a:rPr>
              <a:t> </a:t>
            </a:r>
            <a:endParaRPr/>
          </a:p>
          <a:p>
            <a:pPr indent="0" lvl="0" marL="0" marR="0" rtl="0" algn="l">
              <a:spcBef>
                <a:spcPts val="0"/>
              </a:spcBef>
              <a:spcAft>
                <a:spcPts val="0"/>
              </a:spcAft>
              <a:buNone/>
            </a:pPr>
            <a:r>
              <a:t/>
            </a:r>
            <a:endParaRPr sz="1400">
              <a:solidFill>
                <a:srgbClr val="4F9192"/>
              </a:solidFill>
              <a:latin typeface="Courier"/>
              <a:ea typeface="Courier"/>
              <a:cs typeface="Courier"/>
              <a:sym typeface="Courier"/>
            </a:endParaRPr>
          </a:p>
        </p:txBody>
      </p:sp>
      <p:pic>
        <p:nvPicPr>
          <p:cNvPr id="374" name="Google Shape;374;p34"/>
          <p:cNvPicPr preferRelativeResize="0"/>
          <p:nvPr/>
        </p:nvPicPr>
        <p:blipFill rotWithShape="1">
          <a:blip r:embed="rId5">
            <a:alphaModFix/>
          </a:blip>
          <a:srcRect b="0" l="0" r="0" t="0"/>
          <a:stretch/>
        </p:blipFill>
        <p:spPr>
          <a:xfrm>
            <a:off x="5064779" y="856174"/>
            <a:ext cx="6705600" cy="5029200"/>
          </a:xfrm>
          <a:prstGeom prst="rect">
            <a:avLst/>
          </a:prstGeom>
          <a:noFill/>
          <a:ln>
            <a:noFill/>
          </a:ln>
        </p:spPr>
      </p:pic>
      <p:sp>
        <p:nvSpPr>
          <p:cNvPr id="375" name="Google Shape;375;p34"/>
          <p:cNvSpPr txBox="1"/>
          <p:nvPr/>
        </p:nvSpPr>
        <p:spPr>
          <a:xfrm>
            <a:off x="8194150" y="6436250"/>
            <a:ext cx="3742800" cy="42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a:solidFill>
                  <a:srgbClr val="FF0000"/>
                </a:solidFill>
                <a:latin typeface="Century Gothic"/>
                <a:ea typeface="Century Gothic"/>
                <a:cs typeface="Century Gothic"/>
                <a:sym typeface="Century Gothic"/>
              </a:rPr>
              <a:t>Single_compartment_neuron_active</a:t>
            </a:r>
            <a:endParaRPr b="1">
              <a:solidFill>
                <a:srgbClr val="FF0000"/>
              </a:solidFill>
              <a:latin typeface="Century Gothic"/>
              <a:ea typeface="Century Gothic"/>
              <a:cs typeface="Century Gothic"/>
              <a:sym typeface="Century Gothic"/>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371"/>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
                                          </p:stCondLst>
                                        </p:cTn>
                                        <p:tgtEl>
                                          <p:spTgt spid="370"/>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
                                          </p:stCondLst>
                                        </p:cTn>
                                        <p:tgtEl>
                                          <p:spTgt spid="351"/>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
                                          </p:stCondLst>
                                        </p:cTn>
                                        <p:tgtEl>
                                          <p:spTgt spid="350"/>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
                                          </p:stCondLst>
                                        </p:cTn>
                                        <p:tgtEl>
                                          <p:spTgt spid="352"/>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9" name="Shape 379"/>
        <p:cNvGrpSpPr/>
        <p:nvPr/>
      </p:nvGrpSpPr>
      <p:grpSpPr>
        <a:xfrm>
          <a:off x="0" y="0"/>
          <a:ext cx="0" cy="0"/>
          <a:chOff x="0" y="0"/>
          <a:chExt cx="0" cy="0"/>
        </a:xfrm>
      </p:grpSpPr>
      <p:sp>
        <p:nvSpPr>
          <p:cNvPr id="380" name="Google Shape;380;p35"/>
          <p:cNvSpPr txBox="1"/>
          <p:nvPr>
            <p:ph type="title"/>
          </p:nvPr>
        </p:nvSpPr>
        <p:spPr>
          <a:xfrm>
            <a:off x="213343" y="0"/>
            <a:ext cx="8269500" cy="8763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168DBA"/>
              </a:buClr>
              <a:buSzPts val="3200"/>
              <a:buFont typeface="Century Gothic"/>
              <a:buNone/>
            </a:pPr>
            <a:r>
              <a:rPr lang="en-US" sz="3200"/>
              <a:t>moving to the cable model</a:t>
            </a:r>
            <a:endParaRPr/>
          </a:p>
        </p:txBody>
      </p:sp>
      <p:sp>
        <p:nvSpPr>
          <p:cNvPr id="381" name="Google Shape;381;p35"/>
          <p:cNvSpPr/>
          <p:nvPr/>
        </p:nvSpPr>
        <p:spPr>
          <a:xfrm>
            <a:off x="5829425" y="703961"/>
            <a:ext cx="7958700" cy="4893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1200">
                <a:solidFill>
                  <a:srgbClr val="4F9192"/>
                </a:solidFill>
                <a:latin typeface="Courier"/>
                <a:ea typeface="Courier"/>
                <a:cs typeface="Courier"/>
                <a:sym typeface="Courier"/>
              </a:rPr>
              <a:t>###################</a:t>
            </a:r>
            <a:endParaRPr sz="1200">
              <a:solidFill>
                <a:srgbClr val="4F9192"/>
              </a:solidFill>
              <a:latin typeface="Courier"/>
              <a:ea typeface="Courier"/>
              <a:cs typeface="Courier"/>
              <a:sym typeface="Courier"/>
            </a:endParaRPr>
          </a:p>
          <a:p>
            <a:pPr indent="0" lvl="0" marL="0" marR="0" rtl="0" algn="l">
              <a:spcBef>
                <a:spcPts val="0"/>
              </a:spcBef>
              <a:spcAft>
                <a:spcPts val="0"/>
              </a:spcAft>
              <a:buNone/>
            </a:pPr>
            <a:r>
              <a:rPr i="1" lang="en-US" sz="1200">
                <a:solidFill>
                  <a:srgbClr val="4F9192"/>
                </a:solidFill>
                <a:latin typeface="Courier"/>
                <a:ea typeface="Courier"/>
                <a:cs typeface="Courier"/>
                <a:sym typeface="Courier"/>
              </a:rPr>
              <a:t># # Build Model # #</a:t>
            </a:r>
            <a:endParaRPr sz="1200">
              <a:solidFill>
                <a:srgbClr val="4F9192"/>
              </a:solidFill>
              <a:latin typeface="Courier"/>
              <a:ea typeface="Courier"/>
              <a:cs typeface="Courier"/>
              <a:sym typeface="Courier"/>
            </a:endParaRPr>
          </a:p>
          <a:p>
            <a:pPr indent="0" lvl="0" marL="0" marR="0" rtl="0" algn="l">
              <a:spcBef>
                <a:spcPts val="0"/>
              </a:spcBef>
              <a:spcAft>
                <a:spcPts val="0"/>
              </a:spcAft>
              <a:buNone/>
            </a:pPr>
            <a:r>
              <a:rPr i="1" lang="en-US" sz="1200">
                <a:solidFill>
                  <a:srgbClr val="4F9192"/>
                </a:solidFill>
                <a:latin typeface="Courier"/>
                <a:ea typeface="Courier"/>
                <a:cs typeface="Courier"/>
                <a:sym typeface="Courier"/>
              </a:rPr>
              <a:t>###################</a:t>
            </a:r>
            <a:endParaRPr sz="1200">
              <a:solidFill>
                <a:srgbClr val="4F9192"/>
              </a:solidFill>
              <a:latin typeface="Courier"/>
              <a:ea typeface="Courier"/>
              <a:cs typeface="Courier"/>
              <a:sym typeface="Courier"/>
            </a:endParaRPr>
          </a:p>
          <a:p>
            <a:pPr indent="0" lvl="0" marL="0" marR="0" rtl="0" algn="l">
              <a:spcBef>
                <a:spcPts val="0"/>
              </a:spcBef>
              <a:spcAft>
                <a:spcPts val="0"/>
              </a:spcAft>
              <a:buNone/>
            </a:pPr>
            <a:r>
              <a:rPr lang="en-US" sz="1200">
                <a:solidFill>
                  <a:srgbClr val="000000"/>
                </a:solidFill>
                <a:latin typeface="Courier"/>
                <a:ea typeface="Courier"/>
                <a:cs typeface="Courier"/>
                <a:sym typeface="Courier"/>
              </a:rPr>
              <a:t>dend = h.Section(name=</a:t>
            </a:r>
            <a:r>
              <a:rPr lang="en-US" sz="1200">
                <a:solidFill>
                  <a:srgbClr val="C8352B"/>
                </a:solidFill>
                <a:latin typeface="Courier"/>
                <a:ea typeface="Courier"/>
                <a:cs typeface="Courier"/>
                <a:sym typeface="Courier"/>
              </a:rPr>
              <a:t>"dend"</a:t>
            </a:r>
            <a:r>
              <a:rPr lang="en-US" sz="1200">
                <a:solidFill>
                  <a:srgbClr val="000000"/>
                </a:solidFill>
                <a:latin typeface="Courier"/>
                <a:ea typeface="Courier"/>
                <a:cs typeface="Courier"/>
                <a:sym typeface="Courier"/>
              </a:rPr>
              <a:t>)</a:t>
            </a:r>
            <a:endParaRPr sz="1200">
              <a:solidFill>
                <a:srgbClr val="C8352B"/>
              </a:solidFill>
              <a:latin typeface="Courier"/>
              <a:ea typeface="Courier"/>
              <a:cs typeface="Courier"/>
              <a:sym typeface="Courier"/>
            </a:endParaRPr>
          </a:p>
          <a:p>
            <a:pPr indent="0" lvl="0" marL="0" marR="0" rtl="0" algn="l">
              <a:spcBef>
                <a:spcPts val="0"/>
              </a:spcBef>
              <a:spcAft>
                <a:spcPts val="0"/>
              </a:spcAft>
              <a:buNone/>
            </a:pPr>
            <a:r>
              <a:rPr lang="en-US" sz="1200">
                <a:solidFill>
                  <a:schemeClr val="dk1"/>
                </a:solidFill>
                <a:latin typeface="Courier"/>
                <a:ea typeface="Courier"/>
                <a:cs typeface="Courier"/>
                <a:sym typeface="Courier"/>
              </a:rPr>
              <a:t>dend</a:t>
            </a:r>
            <a:r>
              <a:rPr lang="en-US" sz="1200">
                <a:solidFill>
                  <a:srgbClr val="797979"/>
                </a:solidFill>
                <a:latin typeface="Courier"/>
                <a:ea typeface="Courier"/>
                <a:cs typeface="Courier"/>
                <a:sym typeface="Courier"/>
              </a:rPr>
              <a:t>.</a:t>
            </a:r>
            <a:r>
              <a:rPr lang="en-US" sz="1200">
                <a:solidFill>
                  <a:schemeClr val="dk1"/>
                </a:solidFill>
                <a:latin typeface="Courier"/>
                <a:ea typeface="Courier"/>
                <a:cs typeface="Courier"/>
                <a:sym typeface="Courier"/>
              </a:rPr>
              <a:t>L    </a:t>
            </a:r>
            <a:r>
              <a:rPr lang="en-US" sz="1200">
                <a:solidFill>
                  <a:srgbClr val="797979"/>
                </a:solidFill>
                <a:latin typeface="Courier"/>
                <a:ea typeface="Courier"/>
                <a:cs typeface="Courier"/>
                <a:sym typeface="Courier"/>
              </a:rPr>
              <a:t>=</a:t>
            </a:r>
            <a:r>
              <a:rPr lang="en-US" sz="1200">
                <a:solidFill>
                  <a:schemeClr val="dk1"/>
                </a:solidFill>
                <a:latin typeface="Courier"/>
                <a:ea typeface="Courier"/>
                <a:cs typeface="Courier"/>
                <a:sym typeface="Courier"/>
              </a:rPr>
              <a:t> </a:t>
            </a:r>
            <a:r>
              <a:rPr lang="en-US" sz="1200">
                <a:solidFill>
                  <a:srgbClr val="797979"/>
                </a:solidFill>
                <a:latin typeface="Courier"/>
                <a:ea typeface="Courier"/>
                <a:cs typeface="Courier"/>
                <a:sym typeface="Courier"/>
              </a:rPr>
              <a:t>500</a:t>
            </a:r>
            <a:r>
              <a:rPr lang="en-US" sz="1200">
                <a:solidFill>
                  <a:schemeClr val="dk1"/>
                </a:solidFill>
                <a:latin typeface="Courier"/>
                <a:ea typeface="Courier"/>
                <a:cs typeface="Courier"/>
                <a:sym typeface="Courier"/>
              </a:rPr>
              <a:t>  </a:t>
            </a:r>
            <a:r>
              <a:rPr i="1" lang="en-US" sz="1200">
                <a:solidFill>
                  <a:srgbClr val="4F9192"/>
                </a:solidFill>
                <a:latin typeface="Courier"/>
                <a:ea typeface="Courier"/>
                <a:cs typeface="Courier"/>
                <a:sym typeface="Courier"/>
              </a:rPr>
              <a:t># um</a:t>
            </a:r>
            <a:endParaRPr sz="1200">
              <a:solidFill>
                <a:schemeClr val="dk1"/>
              </a:solidFill>
              <a:latin typeface="Courier"/>
              <a:ea typeface="Courier"/>
              <a:cs typeface="Courier"/>
              <a:sym typeface="Courier"/>
            </a:endParaRPr>
          </a:p>
          <a:p>
            <a:pPr indent="0" lvl="0" marL="0" marR="0" rtl="0" algn="l">
              <a:spcBef>
                <a:spcPts val="0"/>
              </a:spcBef>
              <a:spcAft>
                <a:spcPts val="0"/>
              </a:spcAft>
              <a:buNone/>
            </a:pPr>
            <a:r>
              <a:rPr lang="en-US" sz="1200">
                <a:solidFill>
                  <a:schemeClr val="dk1"/>
                </a:solidFill>
                <a:latin typeface="Courier"/>
                <a:ea typeface="Courier"/>
                <a:cs typeface="Courier"/>
                <a:sym typeface="Courier"/>
              </a:rPr>
              <a:t>dend</a:t>
            </a:r>
            <a:r>
              <a:rPr lang="en-US" sz="1200">
                <a:solidFill>
                  <a:srgbClr val="797979"/>
                </a:solidFill>
                <a:latin typeface="Courier"/>
                <a:ea typeface="Courier"/>
                <a:cs typeface="Courier"/>
                <a:sym typeface="Courier"/>
              </a:rPr>
              <a:t>.</a:t>
            </a:r>
            <a:r>
              <a:rPr lang="en-US" sz="1200">
                <a:solidFill>
                  <a:schemeClr val="dk1"/>
                </a:solidFill>
                <a:latin typeface="Courier"/>
                <a:ea typeface="Courier"/>
                <a:cs typeface="Courier"/>
                <a:sym typeface="Courier"/>
              </a:rPr>
              <a:t>diam </a:t>
            </a:r>
            <a:r>
              <a:rPr lang="en-US" sz="1200">
                <a:solidFill>
                  <a:srgbClr val="797979"/>
                </a:solidFill>
                <a:latin typeface="Courier"/>
                <a:ea typeface="Courier"/>
                <a:cs typeface="Courier"/>
                <a:sym typeface="Courier"/>
              </a:rPr>
              <a:t>=</a:t>
            </a:r>
            <a:r>
              <a:rPr lang="en-US" sz="1200">
                <a:solidFill>
                  <a:schemeClr val="dk1"/>
                </a:solidFill>
                <a:latin typeface="Courier"/>
                <a:ea typeface="Courier"/>
                <a:cs typeface="Courier"/>
                <a:sym typeface="Courier"/>
              </a:rPr>
              <a:t> </a:t>
            </a:r>
            <a:r>
              <a:rPr lang="en-US" sz="1200">
                <a:solidFill>
                  <a:srgbClr val="797979"/>
                </a:solidFill>
                <a:latin typeface="Courier"/>
                <a:ea typeface="Courier"/>
                <a:cs typeface="Courier"/>
                <a:sym typeface="Courier"/>
              </a:rPr>
              <a:t>1</a:t>
            </a:r>
            <a:r>
              <a:rPr lang="en-US" sz="1200">
                <a:solidFill>
                  <a:schemeClr val="dk1"/>
                </a:solidFill>
                <a:latin typeface="Courier"/>
                <a:ea typeface="Courier"/>
                <a:cs typeface="Courier"/>
                <a:sym typeface="Courier"/>
              </a:rPr>
              <a:t>    </a:t>
            </a:r>
            <a:r>
              <a:rPr i="1" lang="en-US" sz="1200">
                <a:solidFill>
                  <a:srgbClr val="4F9192"/>
                </a:solidFill>
                <a:latin typeface="Courier"/>
                <a:ea typeface="Courier"/>
                <a:cs typeface="Courier"/>
                <a:sym typeface="Courier"/>
              </a:rPr>
              <a:t># um</a:t>
            </a:r>
            <a:endParaRPr sz="1200">
              <a:solidFill>
                <a:schemeClr val="dk1"/>
              </a:solidFill>
              <a:latin typeface="Courier"/>
              <a:ea typeface="Courier"/>
              <a:cs typeface="Courier"/>
              <a:sym typeface="Courier"/>
            </a:endParaRPr>
          </a:p>
          <a:p>
            <a:pPr indent="0" lvl="0" marL="0" marR="0" rtl="0" algn="l">
              <a:spcBef>
                <a:spcPts val="0"/>
              </a:spcBef>
              <a:spcAft>
                <a:spcPts val="0"/>
              </a:spcAft>
              <a:buNone/>
            </a:pPr>
            <a:r>
              <a:rPr lang="en-US" sz="1200">
                <a:solidFill>
                  <a:schemeClr val="dk1"/>
                </a:solidFill>
                <a:latin typeface="Courier"/>
                <a:ea typeface="Courier"/>
                <a:cs typeface="Courier"/>
                <a:sym typeface="Courier"/>
              </a:rPr>
              <a:t>dend</a:t>
            </a:r>
            <a:r>
              <a:rPr lang="en-US" sz="1200">
                <a:solidFill>
                  <a:srgbClr val="797979"/>
                </a:solidFill>
                <a:latin typeface="Courier"/>
                <a:ea typeface="Courier"/>
                <a:cs typeface="Courier"/>
                <a:sym typeface="Courier"/>
              </a:rPr>
              <a:t>.</a:t>
            </a:r>
            <a:r>
              <a:rPr lang="en-US" sz="1200">
                <a:solidFill>
                  <a:schemeClr val="dk1"/>
                </a:solidFill>
                <a:latin typeface="Courier"/>
                <a:ea typeface="Courier"/>
                <a:cs typeface="Courier"/>
                <a:sym typeface="Courier"/>
              </a:rPr>
              <a:t>Ra   </a:t>
            </a:r>
            <a:r>
              <a:rPr lang="en-US" sz="1200">
                <a:solidFill>
                  <a:srgbClr val="797979"/>
                </a:solidFill>
                <a:latin typeface="Courier"/>
                <a:ea typeface="Courier"/>
                <a:cs typeface="Courier"/>
                <a:sym typeface="Courier"/>
              </a:rPr>
              <a:t>=</a:t>
            </a:r>
            <a:r>
              <a:rPr lang="en-US" sz="1200">
                <a:solidFill>
                  <a:schemeClr val="dk1"/>
                </a:solidFill>
                <a:latin typeface="Courier"/>
                <a:ea typeface="Courier"/>
                <a:cs typeface="Courier"/>
                <a:sym typeface="Courier"/>
              </a:rPr>
              <a:t> </a:t>
            </a:r>
            <a:r>
              <a:rPr lang="en-US" sz="1200">
                <a:solidFill>
                  <a:srgbClr val="797979"/>
                </a:solidFill>
                <a:latin typeface="Courier"/>
                <a:ea typeface="Courier"/>
                <a:cs typeface="Courier"/>
                <a:sym typeface="Courier"/>
              </a:rPr>
              <a:t>100</a:t>
            </a:r>
            <a:r>
              <a:rPr lang="en-US" sz="1200">
                <a:solidFill>
                  <a:schemeClr val="dk1"/>
                </a:solidFill>
                <a:latin typeface="Courier"/>
                <a:ea typeface="Courier"/>
                <a:cs typeface="Courier"/>
                <a:sym typeface="Courier"/>
              </a:rPr>
              <a:t>  </a:t>
            </a:r>
            <a:r>
              <a:rPr i="1" lang="en-US" sz="1200">
                <a:solidFill>
                  <a:srgbClr val="4F9192"/>
                </a:solidFill>
                <a:latin typeface="Courier"/>
                <a:ea typeface="Courier"/>
                <a:cs typeface="Courier"/>
                <a:sym typeface="Courier"/>
              </a:rPr>
              <a:t># ohm*cm</a:t>
            </a:r>
            <a:endParaRPr sz="1200">
              <a:solidFill>
                <a:schemeClr val="dk1"/>
              </a:solidFill>
              <a:latin typeface="Courier"/>
              <a:ea typeface="Courier"/>
              <a:cs typeface="Courier"/>
              <a:sym typeface="Courier"/>
            </a:endParaRPr>
          </a:p>
          <a:p>
            <a:pPr indent="0" lvl="0" marL="0" marR="0" rtl="0" algn="l">
              <a:spcBef>
                <a:spcPts val="0"/>
              </a:spcBef>
              <a:spcAft>
                <a:spcPts val="0"/>
              </a:spcAft>
              <a:buNone/>
            </a:pPr>
            <a:r>
              <a:rPr lang="en-US" sz="1200">
                <a:solidFill>
                  <a:schemeClr val="dk1"/>
                </a:solidFill>
                <a:latin typeface="Courier"/>
                <a:ea typeface="Courier"/>
                <a:cs typeface="Courier"/>
                <a:sym typeface="Courier"/>
              </a:rPr>
              <a:t>dend</a:t>
            </a:r>
            <a:r>
              <a:rPr lang="en-US" sz="1200">
                <a:solidFill>
                  <a:srgbClr val="797979"/>
                </a:solidFill>
                <a:latin typeface="Courier"/>
                <a:ea typeface="Courier"/>
                <a:cs typeface="Courier"/>
                <a:sym typeface="Courier"/>
              </a:rPr>
              <a:t>.</a:t>
            </a:r>
            <a:r>
              <a:rPr lang="en-US" sz="1200">
                <a:solidFill>
                  <a:schemeClr val="dk1"/>
                </a:solidFill>
                <a:latin typeface="Courier"/>
                <a:ea typeface="Courier"/>
                <a:cs typeface="Courier"/>
                <a:sym typeface="Courier"/>
              </a:rPr>
              <a:t>insert(</a:t>
            </a:r>
            <a:r>
              <a:rPr lang="en-US" sz="1200">
                <a:solidFill>
                  <a:srgbClr val="C8352B"/>
                </a:solidFill>
                <a:latin typeface="Courier"/>
                <a:ea typeface="Courier"/>
                <a:cs typeface="Courier"/>
                <a:sym typeface="Courier"/>
              </a:rPr>
              <a:t>'pas'</a:t>
            </a:r>
            <a:r>
              <a:rPr lang="en-US" sz="1200">
                <a:solidFill>
                  <a:schemeClr val="dk1"/>
                </a:solidFill>
                <a:latin typeface="Courier"/>
                <a:ea typeface="Courier"/>
                <a:cs typeface="Courier"/>
                <a:sym typeface="Courier"/>
              </a:rPr>
              <a:t>)</a:t>
            </a:r>
            <a:endParaRPr/>
          </a:p>
          <a:p>
            <a:pPr indent="0" lvl="0" marL="0" marR="0" rtl="0" algn="l">
              <a:spcBef>
                <a:spcPts val="0"/>
              </a:spcBef>
              <a:spcAft>
                <a:spcPts val="0"/>
              </a:spcAft>
              <a:buNone/>
            </a:pPr>
            <a:r>
              <a:rPr lang="en-US" sz="1200">
                <a:solidFill>
                  <a:schemeClr val="dk1"/>
                </a:solidFill>
                <a:latin typeface="Courier"/>
                <a:ea typeface="Courier"/>
                <a:cs typeface="Courier"/>
                <a:sym typeface="Courier"/>
              </a:rPr>
              <a:t>dend</a:t>
            </a:r>
            <a:r>
              <a:rPr lang="en-US" sz="1200">
                <a:solidFill>
                  <a:srgbClr val="797979"/>
                </a:solidFill>
                <a:latin typeface="Courier"/>
                <a:ea typeface="Courier"/>
                <a:cs typeface="Courier"/>
                <a:sym typeface="Courier"/>
              </a:rPr>
              <a:t>.</a:t>
            </a:r>
            <a:r>
              <a:rPr lang="en-US" sz="1200">
                <a:solidFill>
                  <a:schemeClr val="dk1"/>
                </a:solidFill>
                <a:latin typeface="Courier"/>
                <a:ea typeface="Courier"/>
                <a:cs typeface="Courier"/>
                <a:sym typeface="Courier"/>
              </a:rPr>
              <a:t>g_pas </a:t>
            </a:r>
            <a:r>
              <a:rPr lang="en-US" sz="1200">
                <a:solidFill>
                  <a:srgbClr val="797979"/>
                </a:solidFill>
                <a:latin typeface="Courier"/>
                <a:ea typeface="Courier"/>
                <a:cs typeface="Courier"/>
                <a:sym typeface="Courier"/>
              </a:rPr>
              <a:t>=</a:t>
            </a:r>
            <a:r>
              <a:rPr lang="en-US" sz="1200">
                <a:solidFill>
                  <a:schemeClr val="dk1"/>
                </a:solidFill>
                <a:latin typeface="Courier"/>
                <a:ea typeface="Courier"/>
                <a:cs typeface="Courier"/>
                <a:sym typeface="Courier"/>
              </a:rPr>
              <a:t> </a:t>
            </a:r>
            <a:r>
              <a:rPr lang="en-US" sz="1200">
                <a:solidFill>
                  <a:srgbClr val="797979"/>
                </a:solidFill>
                <a:latin typeface="Courier"/>
                <a:ea typeface="Courier"/>
                <a:cs typeface="Courier"/>
                <a:sym typeface="Courier"/>
              </a:rPr>
              <a:t>1/10000</a:t>
            </a:r>
            <a:endParaRPr sz="1200">
              <a:solidFill>
                <a:schemeClr val="dk1"/>
              </a:solidFill>
              <a:latin typeface="Courier"/>
              <a:ea typeface="Courier"/>
              <a:cs typeface="Courier"/>
              <a:sym typeface="Courier"/>
            </a:endParaRPr>
          </a:p>
          <a:p>
            <a:pPr indent="0" lvl="0" marL="0" marR="0" rtl="0" algn="l">
              <a:spcBef>
                <a:spcPts val="0"/>
              </a:spcBef>
              <a:spcAft>
                <a:spcPts val="0"/>
              </a:spcAft>
              <a:buNone/>
            </a:pPr>
            <a:r>
              <a:t/>
            </a:r>
            <a:endParaRPr b="1" sz="1200">
              <a:solidFill>
                <a:schemeClr val="dk1"/>
              </a:solidFill>
              <a:latin typeface="Century Gothic"/>
              <a:ea typeface="Century Gothic"/>
              <a:cs typeface="Century Gothic"/>
              <a:sym typeface="Century Gothic"/>
            </a:endParaRPr>
          </a:p>
          <a:p>
            <a:pPr indent="0" lvl="0" marL="0" marR="0" rtl="0" algn="l">
              <a:spcBef>
                <a:spcPts val="0"/>
              </a:spcBef>
              <a:spcAft>
                <a:spcPts val="0"/>
              </a:spcAft>
              <a:buNone/>
            </a:pPr>
            <a:r>
              <a:rPr lang="en-US" sz="1200">
                <a:solidFill>
                  <a:schemeClr val="dk1"/>
                </a:solidFill>
                <a:latin typeface="Century Gothic"/>
                <a:ea typeface="Century Gothic"/>
                <a:cs typeface="Century Gothic"/>
                <a:sym typeface="Century Gothic"/>
              </a:rPr>
              <a:t>h(</a:t>
            </a:r>
            <a:r>
              <a:rPr lang="en-US" sz="1200">
                <a:solidFill>
                  <a:srgbClr val="BA2121"/>
                </a:solidFill>
                <a:latin typeface="Century Gothic"/>
                <a:ea typeface="Century Gothic"/>
                <a:cs typeface="Century Gothic"/>
                <a:sym typeface="Century Gothic"/>
              </a:rPr>
              <a:t>"forall { nseg = int((L/(0.1*lambda_f(100))+0.9)/2)*2 + 1 }"</a:t>
            </a:r>
            <a:r>
              <a:rPr lang="en-US" sz="1200">
                <a:solidFill>
                  <a:schemeClr val="dk1"/>
                </a:solidFill>
                <a:latin typeface="Century Gothic"/>
                <a:ea typeface="Century Gothic"/>
                <a:cs typeface="Century Gothic"/>
                <a:sym typeface="Century Gothic"/>
              </a:rPr>
              <a:t>) </a:t>
            </a:r>
            <a:r>
              <a:rPr lang="en-US" sz="1200">
                <a:solidFill>
                  <a:srgbClr val="4F9192"/>
                </a:solidFill>
                <a:latin typeface="Courier"/>
                <a:ea typeface="Courier"/>
                <a:cs typeface="Courier"/>
                <a:sym typeface="Courier"/>
              </a:rPr>
              <a:t> # set the number</a:t>
            </a:r>
            <a:endParaRPr/>
          </a:p>
          <a:p>
            <a:pPr indent="0" lvl="0" marL="0" marR="0" rtl="0" algn="l">
              <a:spcBef>
                <a:spcPts val="0"/>
              </a:spcBef>
              <a:spcAft>
                <a:spcPts val="0"/>
              </a:spcAft>
              <a:buNone/>
            </a:pPr>
            <a:r>
              <a:rPr lang="en-US" sz="1200">
                <a:solidFill>
                  <a:srgbClr val="4F9192"/>
                </a:solidFill>
                <a:latin typeface="Courier"/>
                <a:ea typeface="Courier"/>
                <a:cs typeface="Courier"/>
                <a:sym typeface="Courier"/>
              </a:rPr>
              <a:t>					#of segments</a:t>
            </a:r>
            <a:endParaRPr sz="1200">
              <a:solidFill>
                <a:schemeClr val="dk1"/>
              </a:solidFill>
              <a:latin typeface="Century Gothic"/>
              <a:ea typeface="Century Gothic"/>
              <a:cs typeface="Century Gothic"/>
              <a:sym typeface="Century Gothic"/>
            </a:endParaRPr>
          </a:p>
        </p:txBody>
      </p:sp>
      <p:sp>
        <p:nvSpPr>
          <p:cNvPr id="382" name="Google Shape;382;p35"/>
          <p:cNvSpPr txBox="1"/>
          <p:nvPr/>
        </p:nvSpPr>
        <p:spPr>
          <a:xfrm>
            <a:off x="257611" y="6398133"/>
            <a:ext cx="41394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entury Gothic"/>
                <a:ea typeface="Century Gothic"/>
                <a:cs typeface="Century Gothic"/>
                <a:sym typeface="Century Gothic"/>
              </a:rPr>
              <a:t>d_lambda rule – NEURON book p50</a:t>
            </a:r>
            <a:endParaRPr/>
          </a:p>
        </p:txBody>
      </p:sp>
      <p:sp>
        <p:nvSpPr>
          <p:cNvPr id="383" name="Google Shape;383;p35"/>
          <p:cNvSpPr/>
          <p:nvPr/>
        </p:nvSpPr>
        <p:spPr>
          <a:xfrm rot="5400000">
            <a:off x="2704090" y="-70478"/>
            <a:ext cx="177900" cy="4353600"/>
          </a:xfrm>
          <a:prstGeom prst="can">
            <a:avLst>
              <a:gd fmla="val 25000" name="adj"/>
            </a:avLst>
          </a:prstGeom>
          <a:solidFill>
            <a:schemeClr val="accent3"/>
          </a:solidFill>
          <a:ln cap="rnd" cmpd="sng" w="15875">
            <a:solidFill>
              <a:srgbClr val="1B406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384" name="Google Shape;384;p35"/>
          <p:cNvSpPr/>
          <p:nvPr/>
        </p:nvSpPr>
        <p:spPr>
          <a:xfrm>
            <a:off x="2598201" y="2182350"/>
            <a:ext cx="13083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entury Gothic"/>
                <a:ea typeface="Century Gothic"/>
                <a:cs typeface="Century Gothic"/>
                <a:sym typeface="Century Gothic"/>
              </a:rPr>
              <a:t>Dendrite </a:t>
            </a:r>
            <a:endParaRPr/>
          </a:p>
        </p:txBody>
      </p:sp>
      <p:pic>
        <p:nvPicPr>
          <p:cNvPr id="385" name="Google Shape;385;p35"/>
          <p:cNvPicPr preferRelativeResize="0"/>
          <p:nvPr/>
        </p:nvPicPr>
        <p:blipFill rotWithShape="1">
          <a:blip r:embed="rId3">
            <a:alphaModFix/>
          </a:blip>
          <a:srcRect b="0" l="0" r="0" t="0"/>
          <a:stretch/>
        </p:blipFill>
        <p:spPr>
          <a:xfrm>
            <a:off x="679142" y="2965924"/>
            <a:ext cx="4290697" cy="570866"/>
          </a:xfrm>
          <a:prstGeom prst="rect">
            <a:avLst/>
          </a:prstGeom>
          <a:noFill/>
          <a:ln>
            <a:noFill/>
          </a:ln>
        </p:spPr>
      </p:pic>
      <p:sp>
        <p:nvSpPr>
          <p:cNvPr id="386" name="Google Shape;386;p35"/>
          <p:cNvSpPr txBox="1"/>
          <p:nvPr/>
        </p:nvSpPr>
        <p:spPr>
          <a:xfrm>
            <a:off x="1702454" y="3757163"/>
            <a:ext cx="19125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entury Gothic"/>
                <a:ea typeface="Century Gothic"/>
                <a:cs typeface="Century Gothic"/>
                <a:sym typeface="Century Gothic"/>
              </a:rPr>
              <a:t>dend(0.4).v</a:t>
            </a:r>
            <a:endParaRPr/>
          </a:p>
        </p:txBody>
      </p:sp>
      <p:sp>
        <p:nvSpPr>
          <p:cNvPr id="387" name="Google Shape;387;p35"/>
          <p:cNvSpPr txBox="1"/>
          <p:nvPr/>
        </p:nvSpPr>
        <p:spPr>
          <a:xfrm>
            <a:off x="374475" y="2551650"/>
            <a:ext cx="16437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entury Gothic"/>
                <a:ea typeface="Century Gothic"/>
                <a:cs typeface="Century Gothic"/>
                <a:sym typeface="Century Gothic"/>
              </a:rPr>
              <a:t>dend(0.1).v</a:t>
            </a:r>
            <a:endParaRPr/>
          </a:p>
        </p:txBody>
      </p:sp>
      <p:sp>
        <p:nvSpPr>
          <p:cNvPr id="388" name="Google Shape;388;p35"/>
          <p:cNvSpPr txBox="1"/>
          <p:nvPr/>
        </p:nvSpPr>
        <p:spPr>
          <a:xfrm>
            <a:off x="5109900" y="3010313"/>
            <a:ext cx="1972200" cy="48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latin typeface="Century Gothic"/>
                <a:ea typeface="Century Gothic"/>
                <a:cs typeface="Century Gothic"/>
                <a:sym typeface="Century Gothic"/>
              </a:rPr>
              <a:t>nseg = 6</a:t>
            </a:r>
            <a:endParaRPr sz="1800">
              <a:latin typeface="Century Gothic"/>
              <a:ea typeface="Century Gothic"/>
              <a:cs typeface="Century Gothic"/>
              <a:sym typeface="Century Gothic"/>
            </a:endParaRPr>
          </a:p>
        </p:txBody>
      </p:sp>
      <p:cxnSp>
        <p:nvCxnSpPr>
          <p:cNvPr id="389" name="Google Shape;389;p35"/>
          <p:cNvCxnSpPr>
            <a:stCxn id="387" idx="2"/>
          </p:cNvCxnSpPr>
          <p:nvPr/>
        </p:nvCxnSpPr>
        <p:spPr>
          <a:xfrm flipH="1">
            <a:off x="925725" y="2920950"/>
            <a:ext cx="270600" cy="167400"/>
          </a:xfrm>
          <a:prstGeom prst="straightConnector1">
            <a:avLst/>
          </a:prstGeom>
          <a:noFill/>
          <a:ln cap="flat" cmpd="sng" w="28575">
            <a:solidFill>
              <a:schemeClr val="dk2"/>
            </a:solidFill>
            <a:prstDash val="solid"/>
            <a:round/>
            <a:headEnd len="med" w="med" type="none"/>
            <a:tailEnd len="med" w="med" type="triangle"/>
          </a:ln>
        </p:spPr>
      </p:cxnSp>
      <p:cxnSp>
        <p:nvCxnSpPr>
          <p:cNvPr id="390" name="Google Shape;390;p35"/>
          <p:cNvCxnSpPr>
            <a:stCxn id="386" idx="0"/>
          </p:cNvCxnSpPr>
          <p:nvPr/>
        </p:nvCxnSpPr>
        <p:spPr>
          <a:xfrm rot="10800000">
            <a:off x="2516804" y="3525263"/>
            <a:ext cx="141900" cy="231900"/>
          </a:xfrm>
          <a:prstGeom prst="straightConnector1">
            <a:avLst/>
          </a:prstGeom>
          <a:noFill/>
          <a:ln cap="flat" cmpd="sng" w="28575">
            <a:solidFill>
              <a:schemeClr val="dk2"/>
            </a:solidFill>
            <a:prstDash val="solid"/>
            <a:round/>
            <a:headEnd len="med" w="med" type="none"/>
            <a:tailEnd len="med" w="med" type="triangle"/>
          </a:ln>
        </p:spPr>
      </p:cxnSp>
      <p:sp>
        <p:nvSpPr>
          <p:cNvPr id="391" name="Google Shape;391;p35"/>
          <p:cNvSpPr txBox="1"/>
          <p:nvPr/>
        </p:nvSpPr>
        <p:spPr>
          <a:xfrm>
            <a:off x="10022950" y="6360050"/>
            <a:ext cx="3742800" cy="42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a:solidFill>
                  <a:srgbClr val="FF0000"/>
                </a:solidFill>
                <a:latin typeface="Century Gothic"/>
                <a:ea typeface="Century Gothic"/>
                <a:cs typeface="Century Gothic"/>
                <a:sym typeface="Century Gothic"/>
              </a:rPr>
              <a:t>cable_model</a:t>
            </a:r>
            <a:endParaRPr b="1">
              <a:solidFill>
                <a:srgbClr val="FF0000"/>
              </a:solidFill>
              <a:latin typeface="Century Gothic"/>
              <a:ea typeface="Century Gothic"/>
              <a:cs typeface="Century Gothic"/>
              <a:sym typeface="Century Gothic"/>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381">
                                            <p:txEl>
                                              <p:pRg end="0" st="0"/>
                                            </p:txEl>
                                          </p:spTgt>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81">
                                            <p:txEl>
                                              <p:pRg end="1" st="1"/>
                                            </p:txEl>
                                          </p:spTgt>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81">
                                            <p:txEl>
                                              <p:pRg end="2" st="2"/>
                                            </p:txEl>
                                          </p:spTgt>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81">
                                            <p:txEl>
                                              <p:pRg end="3" st="3"/>
                                            </p:txEl>
                                          </p:spTgt>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81">
                                            <p:txEl>
                                              <p:pRg end="4" st="4"/>
                                            </p:txEl>
                                          </p:spTgt>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81">
                                            <p:txEl>
                                              <p:pRg end="5" st="5"/>
                                            </p:txEl>
                                          </p:spTgt>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81">
                                            <p:txEl>
                                              <p:pRg end="6" st="6"/>
                                            </p:txEl>
                                          </p:spTgt>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81">
                                            <p:txEl>
                                              <p:pRg end="7" st="7"/>
                                            </p:txEl>
                                          </p:spTgt>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81">
                                            <p:txEl>
                                              <p:pRg end="8" st="8"/>
                                            </p:txEl>
                                          </p:spTgt>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81">
                                            <p:txEl>
                                              <p:pRg end="9" st="9"/>
                                            </p:txEl>
                                          </p:spTgt>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81">
                                            <p:txEl>
                                              <p:pRg end="10" st="10"/>
                                            </p:txEl>
                                          </p:spTgt>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81">
                                            <p:txEl>
                                              <p:pRg end="11" st="1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396" name="Shape 396"/>
        <p:cNvGrpSpPr/>
        <p:nvPr/>
      </p:nvGrpSpPr>
      <p:grpSpPr>
        <a:xfrm>
          <a:off x="0" y="0"/>
          <a:ext cx="0" cy="0"/>
          <a:chOff x="0" y="0"/>
          <a:chExt cx="0" cy="0"/>
        </a:xfrm>
      </p:grpSpPr>
      <p:sp>
        <p:nvSpPr>
          <p:cNvPr id="397" name="Google Shape;397;p36"/>
          <p:cNvSpPr txBox="1"/>
          <p:nvPr>
            <p:ph type="title"/>
          </p:nvPr>
        </p:nvSpPr>
        <p:spPr>
          <a:xfrm>
            <a:off x="152400" y="0"/>
            <a:ext cx="5394960" cy="853439"/>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168DBA"/>
              </a:buClr>
              <a:buSzPts val="3200"/>
              <a:buFont typeface="Century Gothic"/>
              <a:buNone/>
            </a:pPr>
            <a:r>
              <a:rPr lang="en-US" sz="3200"/>
              <a:t>Section and segments</a:t>
            </a:r>
            <a:endParaRPr/>
          </a:p>
        </p:txBody>
      </p:sp>
      <p:sp>
        <p:nvSpPr>
          <p:cNvPr id="398" name="Google Shape;398;p36"/>
          <p:cNvSpPr/>
          <p:nvPr/>
        </p:nvSpPr>
        <p:spPr>
          <a:xfrm rot="5400000">
            <a:off x="3083890" y="309222"/>
            <a:ext cx="177800" cy="3289299"/>
          </a:xfrm>
          <a:prstGeom prst="can">
            <a:avLst>
              <a:gd fmla="val 25000" name="adj"/>
            </a:avLst>
          </a:prstGeom>
          <a:solidFill>
            <a:schemeClr val="accent3"/>
          </a:solidFill>
          <a:ln cap="rnd" cmpd="sng" w="15875">
            <a:solidFill>
              <a:srgbClr val="1B406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399" name="Google Shape;399;p36"/>
          <p:cNvSpPr/>
          <p:nvPr/>
        </p:nvSpPr>
        <p:spPr>
          <a:xfrm>
            <a:off x="2445797" y="2029938"/>
            <a:ext cx="1062214"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entury Gothic"/>
                <a:ea typeface="Century Gothic"/>
                <a:cs typeface="Century Gothic"/>
                <a:sym typeface="Century Gothic"/>
              </a:rPr>
              <a:t>Dendrite </a:t>
            </a:r>
            <a:endParaRPr/>
          </a:p>
        </p:txBody>
      </p:sp>
      <p:sp>
        <p:nvSpPr>
          <p:cNvPr id="400" name="Google Shape;400;p36"/>
          <p:cNvSpPr txBox="1"/>
          <p:nvPr/>
        </p:nvSpPr>
        <p:spPr>
          <a:xfrm>
            <a:off x="5299618" y="1730677"/>
            <a:ext cx="6356505" cy="230832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800" u="sng">
                <a:solidFill>
                  <a:schemeClr val="dk1"/>
                </a:solidFill>
                <a:latin typeface="Century Gothic"/>
                <a:ea typeface="Century Gothic"/>
                <a:cs typeface="Century Gothic"/>
                <a:sym typeface="Century Gothic"/>
              </a:rPr>
              <a:t>Example: </a:t>
            </a:r>
            <a:endParaRPr/>
          </a:p>
          <a:p>
            <a:pPr indent="0" lvl="0" marL="0" marR="0" rtl="0" algn="l">
              <a:spcBef>
                <a:spcPts val="0"/>
              </a:spcBef>
              <a:spcAft>
                <a:spcPts val="0"/>
              </a:spcAft>
              <a:buNone/>
            </a:pPr>
            <a:r>
              <a:rPr lang="en-US" sz="1800">
                <a:solidFill>
                  <a:schemeClr val="dk1"/>
                </a:solidFill>
                <a:latin typeface="Century Gothic"/>
                <a:ea typeface="Century Gothic"/>
                <a:cs typeface="Century Gothic"/>
                <a:sym typeface="Century Gothic"/>
              </a:rPr>
              <a:t>Length of a section named dend is 10 µm, if we want to examine the voltage at location which is after 7 µm from point 0, we should do:</a:t>
            </a:r>
            <a:br>
              <a:rPr lang="en-US" sz="1800">
                <a:solidFill>
                  <a:schemeClr val="dk1"/>
                </a:solidFill>
                <a:latin typeface="Century Gothic"/>
                <a:ea typeface="Century Gothic"/>
                <a:cs typeface="Century Gothic"/>
                <a:sym typeface="Century Gothic"/>
              </a:rPr>
            </a:br>
            <a:r>
              <a:rPr lang="en-US" sz="1800">
                <a:solidFill>
                  <a:schemeClr val="dk1"/>
                </a:solidFill>
                <a:latin typeface="Century Gothic"/>
                <a:ea typeface="Century Gothic"/>
                <a:cs typeface="Century Gothic"/>
                <a:sym typeface="Century Gothic"/>
              </a:rPr>
              <a:t>	dend(0.7).v</a:t>
            </a:r>
            <a:endParaRPr/>
          </a:p>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a:p>
            <a:pPr indent="0" lvl="0" marL="0" marR="0" rtl="0" algn="l">
              <a:spcBef>
                <a:spcPts val="0"/>
              </a:spcBef>
              <a:spcAft>
                <a:spcPts val="0"/>
              </a:spcAft>
              <a:buNone/>
            </a:pPr>
            <a:r>
              <a:rPr lang="en-US" sz="1800">
                <a:solidFill>
                  <a:schemeClr val="dk1"/>
                </a:solidFill>
                <a:latin typeface="Century Gothic"/>
                <a:ea typeface="Century Gothic"/>
                <a:cs typeface="Century Gothic"/>
                <a:sym typeface="Century Gothic"/>
              </a:rPr>
              <a:t>Also if the length of the section is 100 µm and we want to examine location 70 µm we would write dend(0.7).v</a:t>
            </a:r>
            <a:endParaRPr/>
          </a:p>
        </p:txBody>
      </p:sp>
      <p:pic>
        <p:nvPicPr>
          <p:cNvPr id="401" name="Google Shape;401;p36"/>
          <p:cNvPicPr preferRelativeResize="0"/>
          <p:nvPr/>
        </p:nvPicPr>
        <p:blipFill rotWithShape="1">
          <a:blip r:embed="rId3">
            <a:alphaModFix/>
          </a:blip>
          <a:srcRect b="0" l="0" r="0" t="0"/>
          <a:stretch/>
        </p:blipFill>
        <p:spPr>
          <a:xfrm>
            <a:off x="1139539" y="2564237"/>
            <a:ext cx="4068565" cy="267830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5" name="Shape 405"/>
        <p:cNvGrpSpPr/>
        <p:nvPr/>
      </p:nvGrpSpPr>
      <p:grpSpPr>
        <a:xfrm>
          <a:off x="0" y="0"/>
          <a:ext cx="0" cy="0"/>
          <a:chOff x="0" y="0"/>
          <a:chExt cx="0" cy="0"/>
        </a:xfrm>
      </p:grpSpPr>
      <p:pic>
        <p:nvPicPr>
          <p:cNvPr id="406" name="Google Shape;406;p37"/>
          <p:cNvPicPr preferRelativeResize="0"/>
          <p:nvPr/>
        </p:nvPicPr>
        <p:blipFill rotWithShape="1">
          <a:blip r:embed="rId3">
            <a:alphaModFix/>
          </a:blip>
          <a:srcRect b="0" l="0" r="0" t="0"/>
          <a:stretch/>
        </p:blipFill>
        <p:spPr>
          <a:xfrm>
            <a:off x="335633" y="2499845"/>
            <a:ext cx="5296025" cy="704622"/>
          </a:xfrm>
          <a:prstGeom prst="rect">
            <a:avLst/>
          </a:prstGeom>
          <a:noFill/>
          <a:ln>
            <a:noFill/>
          </a:ln>
        </p:spPr>
      </p:pic>
      <p:sp>
        <p:nvSpPr>
          <p:cNvPr id="407" name="Google Shape;407;p37"/>
          <p:cNvSpPr txBox="1"/>
          <p:nvPr>
            <p:ph type="title"/>
          </p:nvPr>
        </p:nvSpPr>
        <p:spPr>
          <a:xfrm>
            <a:off x="152400" y="1"/>
            <a:ext cx="10515600" cy="8763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168DBA"/>
              </a:buClr>
              <a:buSzPts val="3200"/>
              <a:buFont typeface="Century Gothic"/>
              <a:buNone/>
            </a:pPr>
            <a:r>
              <a:rPr lang="en-US" sz="3200"/>
              <a:t>voltage travel in the cable</a:t>
            </a:r>
            <a:endParaRPr/>
          </a:p>
        </p:txBody>
      </p:sp>
      <p:sp>
        <p:nvSpPr>
          <p:cNvPr id="408" name="Google Shape;408;p37"/>
          <p:cNvSpPr/>
          <p:nvPr/>
        </p:nvSpPr>
        <p:spPr>
          <a:xfrm rot="5400000">
            <a:off x="3083889" y="309321"/>
            <a:ext cx="177900" cy="3289200"/>
          </a:xfrm>
          <a:prstGeom prst="can">
            <a:avLst>
              <a:gd fmla="val 25000" name="adj"/>
            </a:avLst>
          </a:prstGeom>
          <a:solidFill>
            <a:schemeClr val="accent3"/>
          </a:solidFill>
          <a:ln cap="rnd" cmpd="sng" w="15875">
            <a:solidFill>
              <a:srgbClr val="1B406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409" name="Google Shape;409;p37"/>
          <p:cNvSpPr/>
          <p:nvPr/>
        </p:nvSpPr>
        <p:spPr>
          <a:xfrm>
            <a:off x="2445801" y="2029950"/>
            <a:ext cx="13194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entury Gothic"/>
                <a:ea typeface="Century Gothic"/>
                <a:cs typeface="Century Gothic"/>
                <a:sym typeface="Century Gothic"/>
              </a:rPr>
              <a:t>Dendrite </a:t>
            </a:r>
            <a:endParaRPr/>
          </a:p>
        </p:txBody>
      </p:sp>
      <p:pic>
        <p:nvPicPr>
          <p:cNvPr id="410" name="Google Shape;410;p37"/>
          <p:cNvPicPr preferRelativeResize="0"/>
          <p:nvPr/>
        </p:nvPicPr>
        <p:blipFill rotWithShape="1">
          <a:blip r:embed="rId4">
            <a:alphaModFix/>
          </a:blip>
          <a:srcRect b="0" l="0" r="0" t="0"/>
          <a:stretch/>
        </p:blipFill>
        <p:spPr>
          <a:xfrm rot="-1741754">
            <a:off x="1630869" y="1452942"/>
            <a:ext cx="1556630" cy="239480"/>
          </a:xfrm>
          <a:prstGeom prst="rect">
            <a:avLst/>
          </a:prstGeom>
          <a:noFill/>
          <a:ln>
            <a:noFill/>
          </a:ln>
        </p:spPr>
      </p:pic>
      <p:pic>
        <p:nvPicPr>
          <p:cNvPr id="411" name="Google Shape;411;p37"/>
          <p:cNvPicPr preferRelativeResize="0"/>
          <p:nvPr/>
        </p:nvPicPr>
        <p:blipFill rotWithShape="1">
          <a:blip r:embed="rId4">
            <a:alphaModFix/>
          </a:blip>
          <a:srcRect b="0" l="0" r="0" t="0"/>
          <a:stretch/>
        </p:blipFill>
        <p:spPr>
          <a:xfrm rot="-1741754">
            <a:off x="2564344" y="1441414"/>
            <a:ext cx="1556630" cy="239480"/>
          </a:xfrm>
          <a:prstGeom prst="rect">
            <a:avLst/>
          </a:prstGeom>
          <a:noFill/>
          <a:ln>
            <a:noFill/>
          </a:ln>
        </p:spPr>
      </p:pic>
      <p:pic>
        <p:nvPicPr>
          <p:cNvPr id="412" name="Google Shape;412;p37"/>
          <p:cNvPicPr preferRelativeResize="0"/>
          <p:nvPr/>
        </p:nvPicPr>
        <p:blipFill rotWithShape="1">
          <a:blip r:embed="rId4">
            <a:alphaModFix/>
          </a:blip>
          <a:srcRect b="0" l="0" r="0" t="0"/>
          <a:stretch/>
        </p:blipFill>
        <p:spPr>
          <a:xfrm rot="-1741754">
            <a:off x="3388796" y="1425966"/>
            <a:ext cx="1556630" cy="239480"/>
          </a:xfrm>
          <a:prstGeom prst="rect">
            <a:avLst/>
          </a:prstGeom>
          <a:noFill/>
          <a:ln>
            <a:noFill/>
          </a:ln>
        </p:spPr>
      </p:pic>
      <p:pic>
        <p:nvPicPr>
          <p:cNvPr id="413" name="Google Shape;413;p37"/>
          <p:cNvPicPr preferRelativeResize="0"/>
          <p:nvPr/>
        </p:nvPicPr>
        <p:blipFill rotWithShape="1">
          <a:blip r:embed="rId4">
            <a:alphaModFix/>
          </a:blip>
          <a:srcRect b="0" l="0" r="0" t="0"/>
          <a:stretch/>
        </p:blipFill>
        <p:spPr>
          <a:xfrm rot="-1741754">
            <a:off x="4250985" y="1452942"/>
            <a:ext cx="1556630" cy="239480"/>
          </a:xfrm>
          <a:prstGeom prst="rect">
            <a:avLst/>
          </a:prstGeom>
          <a:noFill/>
          <a:ln>
            <a:noFill/>
          </a:ln>
        </p:spPr>
      </p:pic>
      <p:sp>
        <p:nvSpPr>
          <p:cNvPr id="414" name="Google Shape;414;p37"/>
          <p:cNvSpPr/>
          <p:nvPr/>
        </p:nvSpPr>
        <p:spPr>
          <a:xfrm>
            <a:off x="441025" y="3649274"/>
            <a:ext cx="6379800" cy="2566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i="1" lang="en-US">
                <a:solidFill>
                  <a:srgbClr val="4F9192"/>
                </a:solidFill>
                <a:latin typeface="Courier"/>
                <a:ea typeface="Courier"/>
                <a:cs typeface="Courier"/>
                <a:sym typeface="Courier"/>
              </a:rPr>
              <a:t># add a synapse</a:t>
            </a:r>
            <a:endParaRPr i="1">
              <a:solidFill>
                <a:srgbClr val="4F9192"/>
              </a:solidFill>
              <a:latin typeface="Courier"/>
              <a:ea typeface="Courier"/>
              <a:cs typeface="Courier"/>
              <a:sym typeface="Courier"/>
            </a:endParaRPr>
          </a:p>
          <a:p>
            <a:pPr indent="0" lvl="0" marL="0" rtl="0" algn="l">
              <a:spcBef>
                <a:spcPts val="0"/>
              </a:spcBef>
              <a:spcAft>
                <a:spcPts val="0"/>
              </a:spcAft>
              <a:buClr>
                <a:schemeClr val="dk1"/>
              </a:buClr>
              <a:buSzPts val="1100"/>
              <a:buFont typeface="Arial"/>
              <a:buNone/>
            </a:pPr>
            <a:r>
              <a:rPr i="1" lang="en-US">
                <a:latin typeface="Courier"/>
                <a:ea typeface="Courier"/>
                <a:cs typeface="Courier"/>
                <a:sym typeface="Courier"/>
              </a:rPr>
              <a:t>synapse = h.Exp2Syn(dend(</a:t>
            </a:r>
            <a:r>
              <a:rPr i="1" lang="en-US">
                <a:solidFill>
                  <a:srgbClr val="797979"/>
                </a:solidFill>
                <a:latin typeface="Courier"/>
                <a:ea typeface="Courier"/>
                <a:cs typeface="Courier"/>
                <a:sym typeface="Courier"/>
              </a:rPr>
              <a:t>1</a:t>
            </a:r>
            <a:r>
              <a:rPr i="1" lang="en-US">
                <a:latin typeface="Courier"/>
                <a:ea typeface="Courier"/>
                <a:cs typeface="Courier"/>
                <a:sym typeface="Courier"/>
              </a:rPr>
              <a:t>))</a:t>
            </a:r>
            <a:endParaRPr i="1">
              <a:latin typeface="Courier"/>
              <a:ea typeface="Courier"/>
              <a:cs typeface="Courier"/>
              <a:sym typeface="Courier"/>
            </a:endParaRPr>
          </a:p>
          <a:p>
            <a:pPr indent="0" lvl="0" marL="0" rtl="0" algn="l">
              <a:spcBef>
                <a:spcPts val="0"/>
              </a:spcBef>
              <a:spcAft>
                <a:spcPts val="0"/>
              </a:spcAft>
              <a:buClr>
                <a:schemeClr val="dk1"/>
              </a:buClr>
              <a:buSzPts val="1100"/>
              <a:buFont typeface="Arial"/>
              <a:buNone/>
            </a:pPr>
            <a:r>
              <a:rPr i="1" lang="en-US">
                <a:latin typeface="Courier"/>
                <a:ea typeface="Courier"/>
                <a:cs typeface="Courier"/>
                <a:sym typeface="Courier"/>
              </a:rPr>
              <a:t>synapse.tau1 = </a:t>
            </a:r>
            <a:r>
              <a:rPr i="1" lang="en-US">
                <a:solidFill>
                  <a:srgbClr val="797979"/>
                </a:solidFill>
                <a:latin typeface="Courier"/>
                <a:ea typeface="Courier"/>
                <a:cs typeface="Courier"/>
                <a:sym typeface="Courier"/>
              </a:rPr>
              <a:t>0.3</a:t>
            </a:r>
            <a:endParaRPr i="1">
              <a:solidFill>
                <a:srgbClr val="797979"/>
              </a:solidFill>
              <a:latin typeface="Courier"/>
              <a:ea typeface="Courier"/>
              <a:cs typeface="Courier"/>
              <a:sym typeface="Courier"/>
            </a:endParaRPr>
          </a:p>
          <a:p>
            <a:pPr indent="0" lvl="0" marL="0" rtl="0" algn="l">
              <a:spcBef>
                <a:spcPts val="0"/>
              </a:spcBef>
              <a:spcAft>
                <a:spcPts val="0"/>
              </a:spcAft>
              <a:buClr>
                <a:schemeClr val="dk1"/>
              </a:buClr>
              <a:buSzPts val="1100"/>
              <a:buFont typeface="Arial"/>
              <a:buNone/>
            </a:pPr>
            <a:r>
              <a:rPr i="1" lang="en-US">
                <a:latin typeface="Courier"/>
                <a:ea typeface="Courier"/>
                <a:cs typeface="Courier"/>
                <a:sym typeface="Courier"/>
              </a:rPr>
              <a:t>synapse.tau2 = </a:t>
            </a:r>
            <a:r>
              <a:rPr i="1" lang="en-US">
                <a:solidFill>
                  <a:srgbClr val="797979"/>
                </a:solidFill>
                <a:latin typeface="Courier"/>
                <a:ea typeface="Courier"/>
                <a:cs typeface="Courier"/>
                <a:sym typeface="Courier"/>
              </a:rPr>
              <a:t>1.8</a:t>
            </a:r>
            <a:endParaRPr i="1">
              <a:solidFill>
                <a:srgbClr val="797979"/>
              </a:solidFill>
              <a:latin typeface="Courier"/>
              <a:ea typeface="Courier"/>
              <a:cs typeface="Courier"/>
              <a:sym typeface="Courier"/>
            </a:endParaRPr>
          </a:p>
          <a:p>
            <a:pPr indent="0" lvl="0" marL="0" rtl="0" algn="l">
              <a:spcBef>
                <a:spcPts val="0"/>
              </a:spcBef>
              <a:spcAft>
                <a:spcPts val="0"/>
              </a:spcAft>
              <a:buClr>
                <a:schemeClr val="dk1"/>
              </a:buClr>
              <a:buSzPts val="1100"/>
              <a:buFont typeface="Arial"/>
              <a:buNone/>
            </a:pPr>
            <a:r>
              <a:rPr i="1" lang="en-US">
                <a:latin typeface="Courier"/>
                <a:ea typeface="Courier"/>
                <a:cs typeface="Courier"/>
                <a:sym typeface="Courier"/>
              </a:rPr>
              <a:t>stim=h.NetStim()</a:t>
            </a:r>
            <a:endParaRPr i="1">
              <a:latin typeface="Courier"/>
              <a:ea typeface="Courier"/>
              <a:cs typeface="Courier"/>
              <a:sym typeface="Courier"/>
            </a:endParaRPr>
          </a:p>
          <a:p>
            <a:pPr indent="0" lvl="0" marL="0" rtl="0" algn="l">
              <a:spcBef>
                <a:spcPts val="0"/>
              </a:spcBef>
              <a:spcAft>
                <a:spcPts val="0"/>
              </a:spcAft>
              <a:buClr>
                <a:schemeClr val="dk1"/>
              </a:buClr>
              <a:buSzPts val="1100"/>
              <a:buFont typeface="Arial"/>
              <a:buNone/>
            </a:pPr>
            <a:r>
              <a:rPr i="1" lang="en-US">
                <a:latin typeface="Courier"/>
                <a:ea typeface="Courier"/>
                <a:cs typeface="Courier"/>
                <a:sym typeface="Courier"/>
              </a:rPr>
              <a:t>stim.number = </a:t>
            </a:r>
            <a:r>
              <a:rPr i="1" lang="en-US">
                <a:solidFill>
                  <a:srgbClr val="797979"/>
                </a:solidFill>
                <a:latin typeface="Courier"/>
                <a:ea typeface="Courier"/>
                <a:cs typeface="Courier"/>
                <a:sym typeface="Courier"/>
              </a:rPr>
              <a:t>1</a:t>
            </a:r>
            <a:endParaRPr i="1">
              <a:solidFill>
                <a:srgbClr val="797979"/>
              </a:solidFill>
              <a:latin typeface="Courier"/>
              <a:ea typeface="Courier"/>
              <a:cs typeface="Courier"/>
              <a:sym typeface="Courier"/>
            </a:endParaRPr>
          </a:p>
          <a:p>
            <a:pPr indent="0" lvl="0" marL="0" rtl="0" algn="l">
              <a:spcBef>
                <a:spcPts val="0"/>
              </a:spcBef>
              <a:spcAft>
                <a:spcPts val="0"/>
              </a:spcAft>
              <a:buClr>
                <a:schemeClr val="dk1"/>
              </a:buClr>
              <a:buSzPts val="1100"/>
              <a:buFont typeface="Arial"/>
              <a:buNone/>
            </a:pPr>
            <a:r>
              <a:rPr i="1" lang="en-US">
                <a:latin typeface="Courier"/>
                <a:ea typeface="Courier"/>
                <a:cs typeface="Courier"/>
                <a:sym typeface="Courier"/>
              </a:rPr>
              <a:t>stim.noise = </a:t>
            </a:r>
            <a:r>
              <a:rPr i="1" lang="en-US">
                <a:solidFill>
                  <a:srgbClr val="797979"/>
                </a:solidFill>
                <a:latin typeface="Courier"/>
                <a:ea typeface="Courier"/>
                <a:cs typeface="Courier"/>
                <a:sym typeface="Courier"/>
              </a:rPr>
              <a:t>0</a:t>
            </a:r>
            <a:r>
              <a:rPr i="1" lang="en-US">
                <a:latin typeface="Courier"/>
                <a:ea typeface="Courier"/>
                <a:cs typeface="Courier"/>
                <a:sym typeface="Courier"/>
              </a:rPr>
              <a:t> </a:t>
            </a:r>
            <a:r>
              <a:rPr i="1" lang="en-US">
                <a:solidFill>
                  <a:srgbClr val="4F9192"/>
                </a:solidFill>
                <a:latin typeface="Courier"/>
                <a:ea typeface="Courier"/>
                <a:cs typeface="Courier"/>
                <a:sym typeface="Courier"/>
              </a:rPr>
              <a:t># no noise </a:t>
            </a:r>
            <a:endParaRPr i="1">
              <a:solidFill>
                <a:srgbClr val="4F9192"/>
              </a:solidFill>
              <a:latin typeface="Courier"/>
              <a:ea typeface="Courier"/>
              <a:cs typeface="Courier"/>
              <a:sym typeface="Courier"/>
            </a:endParaRPr>
          </a:p>
          <a:p>
            <a:pPr indent="0" lvl="0" marL="0" rtl="0" algn="l">
              <a:spcBef>
                <a:spcPts val="0"/>
              </a:spcBef>
              <a:spcAft>
                <a:spcPts val="0"/>
              </a:spcAft>
              <a:buClr>
                <a:schemeClr val="dk1"/>
              </a:buClr>
              <a:buSzPts val="1100"/>
              <a:buFont typeface="Arial"/>
              <a:buNone/>
            </a:pPr>
            <a:r>
              <a:rPr i="1" lang="en-US">
                <a:latin typeface="Courier"/>
                <a:ea typeface="Courier"/>
                <a:cs typeface="Courier"/>
                <a:sym typeface="Courier"/>
              </a:rPr>
              <a:t>stim.interval = </a:t>
            </a:r>
            <a:r>
              <a:rPr i="1" lang="en-US">
                <a:solidFill>
                  <a:srgbClr val="797979"/>
                </a:solidFill>
                <a:latin typeface="Courier"/>
                <a:ea typeface="Courier"/>
                <a:cs typeface="Courier"/>
                <a:sym typeface="Courier"/>
              </a:rPr>
              <a:t>1</a:t>
            </a:r>
            <a:endParaRPr i="1">
              <a:solidFill>
                <a:srgbClr val="797979"/>
              </a:solidFill>
              <a:latin typeface="Courier"/>
              <a:ea typeface="Courier"/>
              <a:cs typeface="Courier"/>
              <a:sym typeface="Courier"/>
            </a:endParaRPr>
          </a:p>
          <a:p>
            <a:pPr indent="0" lvl="0" marL="0" rtl="0" algn="l">
              <a:spcBef>
                <a:spcPts val="0"/>
              </a:spcBef>
              <a:spcAft>
                <a:spcPts val="0"/>
              </a:spcAft>
              <a:buClr>
                <a:schemeClr val="dk1"/>
              </a:buClr>
              <a:buSzPts val="1100"/>
              <a:buFont typeface="Arial"/>
              <a:buNone/>
            </a:pPr>
            <a:r>
              <a:rPr i="1" lang="en-US">
                <a:latin typeface="Courier"/>
                <a:ea typeface="Courier"/>
                <a:cs typeface="Courier"/>
                <a:sym typeface="Courier"/>
              </a:rPr>
              <a:t>net_con = h.NetCon(stim, synapse)</a:t>
            </a:r>
            <a:endParaRPr i="1">
              <a:latin typeface="Courier"/>
              <a:ea typeface="Courier"/>
              <a:cs typeface="Courier"/>
              <a:sym typeface="Courier"/>
            </a:endParaRPr>
          </a:p>
          <a:p>
            <a:pPr indent="0" lvl="0" marL="0" rtl="0" algn="l">
              <a:spcBef>
                <a:spcPts val="0"/>
              </a:spcBef>
              <a:spcAft>
                <a:spcPts val="0"/>
              </a:spcAft>
              <a:buClr>
                <a:schemeClr val="dk1"/>
              </a:buClr>
              <a:buSzPts val="1100"/>
              <a:buFont typeface="Arial"/>
              <a:buNone/>
            </a:pPr>
            <a:r>
              <a:rPr i="1" lang="en-US">
                <a:latin typeface="Courier"/>
                <a:ea typeface="Courier"/>
                <a:cs typeface="Courier"/>
                <a:sym typeface="Courier"/>
              </a:rPr>
              <a:t>net_con.weight[0]= </a:t>
            </a:r>
            <a:r>
              <a:rPr i="1" lang="en-US">
                <a:solidFill>
                  <a:srgbClr val="797979"/>
                </a:solidFill>
                <a:latin typeface="Courier"/>
                <a:ea typeface="Courier"/>
                <a:cs typeface="Courier"/>
                <a:sym typeface="Courier"/>
              </a:rPr>
              <a:t>0.0004</a:t>
            </a:r>
            <a:endParaRPr>
              <a:solidFill>
                <a:srgbClr val="797979"/>
              </a:solidFill>
              <a:latin typeface="Courier"/>
              <a:ea typeface="Courier"/>
              <a:cs typeface="Courier"/>
              <a:sym typeface="Courier"/>
            </a:endParaRPr>
          </a:p>
        </p:txBody>
      </p:sp>
      <p:sp>
        <p:nvSpPr>
          <p:cNvPr id="415" name="Google Shape;415;p37"/>
          <p:cNvSpPr/>
          <p:nvPr/>
        </p:nvSpPr>
        <p:spPr>
          <a:xfrm>
            <a:off x="4986625" y="1864975"/>
            <a:ext cx="773100" cy="129600"/>
          </a:xfrm>
          <a:prstGeom prst="leftArrow">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37"/>
          <p:cNvSpPr txBox="1"/>
          <p:nvPr/>
        </p:nvSpPr>
        <p:spPr>
          <a:xfrm>
            <a:off x="5860675" y="1750350"/>
            <a:ext cx="1477200" cy="36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Century Gothic"/>
                <a:ea typeface="Century Gothic"/>
                <a:cs typeface="Century Gothic"/>
                <a:sym typeface="Century Gothic"/>
              </a:rPr>
              <a:t>synaptic input</a:t>
            </a:r>
            <a:endParaRPr>
              <a:latin typeface="Century Gothic"/>
              <a:ea typeface="Century Gothic"/>
              <a:cs typeface="Century Gothic"/>
              <a:sym typeface="Century Gothic"/>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41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1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1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1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1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7" name="Shape 157"/>
        <p:cNvGrpSpPr/>
        <p:nvPr/>
      </p:nvGrpSpPr>
      <p:grpSpPr>
        <a:xfrm>
          <a:off x="0" y="0"/>
          <a:ext cx="0" cy="0"/>
          <a:chOff x="0" y="0"/>
          <a:chExt cx="0" cy="0"/>
        </a:xfrm>
      </p:grpSpPr>
      <p:sp>
        <p:nvSpPr>
          <p:cNvPr id="158" name="Google Shape;158;p20"/>
          <p:cNvSpPr txBox="1"/>
          <p:nvPr>
            <p:ph type="title"/>
          </p:nvPr>
        </p:nvSpPr>
        <p:spPr>
          <a:xfrm>
            <a:off x="203687" y="0"/>
            <a:ext cx="3210073" cy="51816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168DBA"/>
              </a:buClr>
              <a:buSzPts val="3240"/>
              <a:buFont typeface="Century Gothic"/>
              <a:buNone/>
            </a:pPr>
            <a:r>
              <a:rPr lang="en-US" sz="3240"/>
              <a:t>Introduction</a:t>
            </a:r>
            <a:endParaRPr/>
          </a:p>
        </p:txBody>
      </p:sp>
      <p:sp>
        <p:nvSpPr>
          <p:cNvPr id="159" name="Google Shape;159;p20"/>
          <p:cNvSpPr txBox="1"/>
          <p:nvPr>
            <p:ph idx="1" type="body"/>
          </p:nvPr>
        </p:nvSpPr>
        <p:spPr>
          <a:xfrm>
            <a:off x="287261" y="1106130"/>
            <a:ext cx="11712900" cy="57519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SzPts val="1800"/>
              <a:buNone/>
            </a:pPr>
            <a:r>
              <a:rPr lang="en-US"/>
              <a:t>The </a:t>
            </a:r>
            <a:r>
              <a:rPr b="1" lang="en-US"/>
              <a:t>NEURON Simulation Environment</a:t>
            </a:r>
            <a:r>
              <a:rPr lang="en-US"/>
              <a:t> is designed for modeling </a:t>
            </a:r>
            <a:r>
              <a:rPr lang="en-US">
                <a:solidFill>
                  <a:srgbClr val="FF0000"/>
                </a:solidFill>
              </a:rPr>
              <a:t>individual neurons</a:t>
            </a:r>
            <a:r>
              <a:rPr lang="en-US"/>
              <a:t> and networks of neurons.</a:t>
            </a:r>
            <a:endParaRPr/>
          </a:p>
          <a:p>
            <a:pPr indent="0" lvl="0" marL="0" rtl="0" algn="l">
              <a:lnSpc>
                <a:spcPct val="90000"/>
              </a:lnSpc>
              <a:spcBef>
                <a:spcPts val="1000"/>
              </a:spcBef>
              <a:spcAft>
                <a:spcPts val="0"/>
              </a:spcAft>
              <a:buSzPts val="1800"/>
              <a:buNone/>
            </a:pPr>
            <a:r>
              <a:rPr lang="en-US"/>
              <a:t>It is particularly well-suited to explore problems which are closely linked to experimental data.</a:t>
            </a:r>
            <a:br>
              <a:rPr lang="en-US"/>
            </a:br>
            <a:endParaRPr/>
          </a:p>
          <a:p>
            <a:pPr indent="0" lvl="0" marL="0" rtl="0" algn="l">
              <a:lnSpc>
                <a:spcPct val="90000"/>
              </a:lnSpc>
              <a:spcBef>
                <a:spcPts val="1000"/>
              </a:spcBef>
              <a:spcAft>
                <a:spcPts val="0"/>
              </a:spcAft>
              <a:buSzPts val="1800"/>
              <a:buNone/>
            </a:pPr>
            <a:r>
              <a:rPr lang="en-US"/>
              <a:t>NEURON was build and is maintained by Ted Carnevale and Michael Hines, lately the Blue Brain Project is becoming heavily involved with the development of the software</a:t>
            </a:r>
            <a:br>
              <a:rPr lang="en-US"/>
            </a:br>
            <a:endParaRPr/>
          </a:p>
          <a:p>
            <a:pPr indent="0" lvl="0" marL="0" rtl="0" algn="l">
              <a:lnSpc>
                <a:spcPct val="90000"/>
              </a:lnSpc>
              <a:spcBef>
                <a:spcPts val="1000"/>
              </a:spcBef>
              <a:spcAft>
                <a:spcPts val="0"/>
              </a:spcAft>
              <a:buSzPts val="1800"/>
              <a:buNone/>
            </a:pPr>
            <a:r>
              <a:rPr lang="en-US"/>
              <a:t>Neuron is written in C &amp; C++, the interface with the simulator is with HOC, but a python wrapper was build and now commonly used instead of HOC (NEURON is used as a python package). In addition  User-defined mechanisms such as voltage- and ligand-gated ion channels are used in order to expand NEURON (mod files, need to be compiled).</a:t>
            </a:r>
            <a:endParaRPr/>
          </a:p>
          <a:p>
            <a:pPr indent="0" lvl="0" marL="0" rtl="0" algn="l">
              <a:lnSpc>
                <a:spcPct val="90000"/>
              </a:lnSpc>
              <a:spcBef>
                <a:spcPts val="1000"/>
              </a:spcBef>
              <a:spcAft>
                <a:spcPts val="0"/>
              </a:spcAft>
              <a:buSzPts val="1800"/>
              <a:buNone/>
            </a:pPr>
            <a:r>
              <a:rPr b="1" lang="en-US" u="sng"/>
              <a:t>In this presentation I will show the following examples:</a:t>
            </a:r>
            <a:endParaRPr/>
          </a:p>
          <a:p>
            <a:pPr indent="-342900" lvl="0" marL="342900" rtl="0" algn="l">
              <a:lnSpc>
                <a:spcPct val="90000"/>
              </a:lnSpc>
              <a:spcBef>
                <a:spcPts val="1000"/>
              </a:spcBef>
              <a:spcAft>
                <a:spcPts val="0"/>
              </a:spcAft>
              <a:buSzPts val="1800"/>
              <a:buChar char="🠶"/>
            </a:pPr>
            <a:r>
              <a:rPr lang="en-US"/>
              <a:t>Single compartment model </a:t>
            </a:r>
            <a:endParaRPr/>
          </a:p>
          <a:p>
            <a:pPr indent="-342900" lvl="0" marL="342900" rtl="0" algn="l">
              <a:lnSpc>
                <a:spcPct val="90000"/>
              </a:lnSpc>
              <a:spcBef>
                <a:spcPts val="1000"/>
              </a:spcBef>
              <a:spcAft>
                <a:spcPts val="0"/>
              </a:spcAft>
              <a:buSzPts val="1800"/>
              <a:buChar char="🠶"/>
            </a:pPr>
            <a:r>
              <a:rPr lang="en-US"/>
              <a:t>Ball and Stick model and a replication of a published result (Gidon et al.)</a:t>
            </a:r>
            <a:endParaRPr/>
          </a:p>
          <a:p>
            <a:pPr indent="-342900" lvl="0" marL="342900" rtl="0" algn="l">
              <a:lnSpc>
                <a:spcPct val="90000"/>
              </a:lnSpc>
              <a:spcBef>
                <a:spcPts val="1000"/>
              </a:spcBef>
              <a:spcAft>
                <a:spcPts val="0"/>
              </a:spcAft>
              <a:buSzPts val="1800"/>
              <a:buChar char="🠶"/>
            </a:pPr>
            <a:r>
              <a:rPr lang="en-US"/>
              <a:t>Layer 5 Pyramidal cell and two replications of published results (Hay et al., Doron et al.)</a:t>
            </a:r>
            <a:endParaRPr/>
          </a:p>
          <a:p>
            <a:pPr indent="0" lvl="0" marL="0" rtl="0" algn="l">
              <a:lnSpc>
                <a:spcPct val="90000"/>
              </a:lnSpc>
              <a:spcBef>
                <a:spcPts val="1000"/>
              </a:spcBef>
              <a:spcAft>
                <a:spcPts val="0"/>
              </a:spcAft>
              <a:buSzPts val="1800"/>
              <a:buNone/>
            </a:pPr>
            <a:r>
              <a:t/>
            </a:r>
            <a:endParaRPr/>
          </a:p>
          <a:p>
            <a:pPr indent="0" lvl="0" marL="0" rtl="0" algn="l">
              <a:lnSpc>
                <a:spcPct val="90000"/>
              </a:lnSpc>
              <a:spcBef>
                <a:spcPts val="1000"/>
              </a:spcBef>
              <a:spcAft>
                <a:spcPts val="0"/>
              </a:spcAft>
              <a:buSzPts val="1800"/>
              <a:buNone/>
            </a:pPr>
            <a:r>
              <a:rPr lang="en-US"/>
              <a:t>This presentation is accompanied with jupyter notebooks which contain the complete code of each example - </a:t>
            </a:r>
            <a:r>
              <a:rPr lang="en-US" u="sng">
                <a:solidFill>
                  <a:schemeClr val="hlink"/>
                </a:solidFill>
                <a:hlinkClick r:id="rId3"/>
              </a:rPr>
              <a:t>https://goo.gl/pke4hk</a:t>
            </a:r>
            <a:r>
              <a:rPr lang="en-US"/>
              <a:t> (</a:t>
            </a:r>
            <a:r>
              <a:rPr b="1" lang="en-US"/>
              <a:t>nrnivmodel mods</a:t>
            </a:r>
            <a:r>
              <a:rPr lang="en-US"/>
              <a:t>)</a:t>
            </a:r>
            <a:endParaRPr/>
          </a:p>
          <a:p>
            <a:pPr indent="0" lvl="0" marL="0" rtl="0" algn="l">
              <a:lnSpc>
                <a:spcPct val="90000"/>
              </a:lnSpc>
              <a:spcBef>
                <a:spcPts val="1000"/>
              </a:spcBef>
              <a:spcAft>
                <a:spcPts val="0"/>
              </a:spcAft>
              <a:buSzPts val="1800"/>
              <a:buNone/>
            </a:pPr>
            <a:r>
              <a:t/>
            </a:r>
            <a:endParaRPr/>
          </a:p>
        </p:txBody>
      </p:sp>
      <p:sp>
        <p:nvSpPr>
          <p:cNvPr id="160" name="Google Shape;160;p20"/>
          <p:cNvSpPr txBox="1"/>
          <p:nvPr/>
        </p:nvSpPr>
        <p:spPr>
          <a:xfrm>
            <a:off x="8947446" y="0"/>
            <a:ext cx="3220753"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u="sng">
                <a:solidFill>
                  <a:schemeClr val="hlink"/>
                </a:solidFill>
                <a:latin typeface="Century Gothic"/>
                <a:ea typeface="Century Gothic"/>
                <a:cs typeface="Century Gothic"/>
                <a:sym typeface="Century Gothic"/>
                <a:hlinkClick r:id="rId4"/>
              </a:rPr>
              <a:t>Read More About NEURON</a:t>
            </a:r>
            <a:endParaRPr sz="1800">
              <a:solidFill>
                <a:schemeClr val="dk1"/>
              </a:solidFill>
              <a:latin typeface="Century Gothic"/>
              <a:ea typeface="Century Gothic"/>
              <a:cs typeface="Century Gothic"/>
              <a:sym typeface="Century Gothic"/>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0" name="Shape 420"/>
        <p:cNvGrpSpPr/>
        <p:nvPr/>
      </p:nvGrpSpPr>
      <p:grpSpPr>
        <a:xfrm>
          <a:off x="0" y="0"/>
          <a:ext cx="0" cy="0"/>
          <a:chOff x="0" y="0"/>
          <a:chExt cx="0" cy="0"/>
        </a:xfrm>
      </p:grpSpPr>
      <p:sp>
        <p:nvSpPr>
          <p:cNvPr id="421" name="Google Shape;421;p38"/>
          <p:cNvSpPr txBox="1"/>
          <p:nvPr>
            <p:ph type="title"/>
          </p:nvPr>
        </p:nvSpPr>
        <p:spPr>
          <a:xfrm>
            <a:off x="152400" y="1"/>
            <a:ext cx="10515600" cy="8763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168DBA"/>
              </a:buClr>
              <a:buSzPts val="3200"/>
              <a:buFont typeface="Century Gothic"/>
              <a:buNone/>
            </a:pPr>
            <a:r>
              <a:rPr lang="en-US" sz="3200"/>
              <a:t>voltage travel in the cable</a:t>
            </a:r>
            <a:endParaRPr/>
          </a:p>
        </p:txBody>
      </p:sp>
      <p:sp>
        <p:nvSpPr>
          <p:cNvPr id="422" name="Google Shape;422;p38"/>
          <p:cNvSpPr/>
          <p:nvPr/>
        </p:nvSpPr>
        <p:spPr>
          <a:xfrm>
            <a:off x="250525" y="1107925"/>
            <a:ext cx="6988500" cy="32079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100"/>
              <a:buFont typeface="Arial"/>
              <a:buNone/>
            </a:pPr>
            <a:r>
              <a:rPr i="1" lang="en-US">
                <a:solidFill>
                  <a:srgbClr val="4F9192"/>
                </a:solidFill>
                <a:latin typeface="Courier"/>
                <a:ea typeface="Courier"/>
                <a:cs typeface="Courier"/>
                <a:sym typeface="Courier"/>
              </a:rPr>
              <a:t># set_recording</a:t>
            </a:r>
            <a:endParaRPr i="1">
              <a:solidFill>
                <a:srgbClr val="4F9192"/>
              </a:solidFill>
              <a:latin typeface="Courier"/>
              <a:ea typeface="Courier"/>
              <a:cs typeface="Courier"/>
              <a:sym typeface="Courier"/>
            </a:endParaRPr>
          </a:p>
          <a:p>
            <a:pPr indent="0" lvl="0" marL="0" marR="0" rtl="0" algn="l">
              <a:spcBef>
                <a:spcPts val="0"/>
              </a:spcBef>
              <a:spcAft>
                <a:spcPts val="0"/>
              </a:spcAft>
              <a:buClr>
                <a:schemeClr val="dk1"/>
              </a:buClr>
              <a:buSzPts val="1100"/>
              <a:buFont typeface="Arial"/>
              <a:buNone/>
            </a:pPr>
            <a:r>
              <a:rPr i="1" lang="en-US">
                <a:latin typeface="Courier"/>
                <a:ea typeface="Courier"/>
                <a:cs typeface="Courier"/>
                <a:sym typeface="Courier"/>
              </a:rPr>
              <a:t>dend_vs = []</a:t>
            </a:r>
            <a:endParaRPr i="1">
              <a:latin typeface="Courier"/>
              <a:ea typeface="Courier"/>
              <a:cs typeface="Courier"/>
              <a:sym typeface="Courier"/>
            </a:endParaRPr>
          </a:p>
          <a:p>
            <a:pPr indent="0" lvl="0" marL="0" marR="0" rtl="0" algn="l">
              <a:spcBef>
                <a:spcPts val="0"/>
              </a:spcBef>
              <a:spcAft>
                <a:spcPts val="0"/>
              </a:spcAft>
              <a:buClr>
                <a:schemeClr val="dk1"/>
              </a:buClr>
              <a:buSzPts val="1100"/>
              <a:buFont typeface="Arial"/>
              <a:buNone/>
            </a:pPr>
            <a:r>
              <a:rPr b="1" i="1" lang="en-US">
                <a:solidFill>
                  <a:srgbClr val="008F00"/>
                </a:solidFill>
                <a:latin typeface="Courier"/>
                <a:ea typeface="Courier"/>
                <a:cs typeface="Courier"/>
                <a:sym typeface="Courier"/>
              </a:rPr>
              <a:t>for</a:t>
            </a:r>
            <a:r>
              <a:rPr i="1" lang="en-US">
                <a:latin typeface="Courier"/>
                <a:ea typeface="Courier"/>
                <a:cs typeface="Courier"/>
                <a:sym typeface="Courier"/>
              </a:rPr>
              <a:t> seg </a:t>
            </a:r>
            <a:r>
              <a:rPr b="1" i="1" lang="en-US">
                <a:solidFill>
                  <a:srgbClr val="BB49FF"/>
                </a:solidFill>
                <a:latin typeface="Courier"/>
                <a:ea typeface="Courier"/>
                <a:cs typeface="Courier"/>
                <a:sym typeface="Courier"/>
              </a:rPr>
              <a:t>in</a:t>
            </a:r>
            <a:r>
              <a:rPr i="1" lang="en-US">
                <a:latin typeface="Courier"/>
                <a:ea typeface="Courier"/>
                <a:cs typeface="Courier"/>
                <a:sym typeface="Courier"/>
              </a:rPr>
              <a:t> dend:</a:t>
            </a:r>
            <a:endParaRPr i="1">
              <a:latin typeface="Courier"/>
              <a:ea typeface="Courier"/>
              <a:cs typeface="Courier"/>
              <a:sym typeface="Courier"/>
            </a:endParaRPr>
          </a:p>
          <a:p>
            <a:pPr indent="0" lvl="0" marL="0" marR="0" rtl="0" algn="l">
              <a:spcBef>
                <a:spcPts val="0"/>
              </a:spcBef>
              <a:spcAft>
                <a:spcPts val="0"/>
              </a:spcAft>
              <a:buClr>
                <a:schemeClr val="dk1"/>
              </a:buClr>
              <a:buSzPts val="1100"/>
              <a:buFont typeface="Arial"/>
              <a:buNone/>
            </a:pPr>
            <a:r>
              <a:rPr i="1" lang="en-US">
                <a:latin typeface="Courier"/>
                <a:ea typeface="Courier"/>
                <a:cs typeface="Courier"/>
                <a:sym typeface="Courier"/>
              </a:rPr>
              <a:t>    dend_vs.append(h.Vector())</a:t>
            </a:r>
            <a:endParaRPr i="1">
              <a:latin typeface="Courier"/>
              <a:ea typeface="Courier"/>
              <a:cs typeface="Courier"/>
              <a:sym typeface="Courier"/>
            </a:endParaRPr>
          </a:p>
          <a:p>
            <a:pPr indent="0" lvl="0" marL="0" marR="0" rtl="0" algn="l">
              <a:spcBef>
                <a:spcPts val="0"/>
              </a:spcBef>
              <a:spcAft>
                <a:spcPts val="0"/>
              </a:spcAft>
              <a:buClr>
                <a:schemeClr val="dk1"/>
              </a:buClr>
              <a:buSzPts val="1100"/>
              <a:buFont typeface="Arial"/>
              <a:buNone/>
            </a:pPr>
            <a:r>
              <a:rPr i="1" lang="en-US">
                <a:latin typeface="Courier"/>
                <a:ea typeface="Courier"/>
                <a:cs typeface="Courier"/>
                <a:sym typeface="Courier"/>
              </a:rPr>
              <a:t>    dend_vs[</a:t>
            </a:r>
            <a:r>
              <a:rPr i="1" lang="en-US">
                <a:solidFill>
                  <a:srgbClr val="797979"/>
                </a:solidFill>
                <a:latin typeface="Courier"/>
                <a:ea typeface="Courier"/>
                <a:cs typeface="Courier"/>
                <a:sym typeface="Courier"/>
              </a:rPr>
              <a:t>-1</a:t>
            </a:r>
            <a:r>
              <a:rPr i="1" lang="en-US">
                <a:latin typeface="Courier"/>
                <a:ea typeface="Courier"/>
                <a:cs typeface="Courier"/>
                <a:sym typeface="Courier"/>
              </a:rPr>
              <a:t>].record(seg._ref_v)</a:t>
            </a:r>
            <a:endParaRPr i="1">
              <a:latin typeface="Courier"/>
              <a:ea typeface="Courier"/>
              <a:cs typeface="Courier"/>
              <a:sym typeface="Courier"/>
            </a:endParaRPr>
          </a:p>
          <a:p>
            <a:pPr indent="0" lvl="0" marL="0" marR="0" rtl="0" algn="l">
              <a:spcBef>
                <a:spcPts val="0"/>
              </a:spcBef>
              <a:spcAft>
                <a:spcPts val="0"/>
              </a:spcAft>
              <a:buClr>
                <a:schemeClr val="dk1"/>
              </a:buClr>
              <a:buSzPts val="1100"/>
              <a:buFont typeface="Arial"/>
              <a:buNone/>
            </a:pPr>
            <a:r>
              <a:t/>
            </a:r>
            <a:endParaRPr i="1">
              <a:latin typeface="Courier"/>
              <a:ea typeface="Courier"/>
              <a:cs typeface="Courier"/>
              <a:sym typeface="Courier"/>
            </a:endParaRPr>
          </a:p>
          <a:p>
            <a:pPr indent="0" lvl="0" marL="0" marR="0" rtl="0" algn="l">
              <a:spcBef>
                <a:spcPts val="0"/>
              </a:spcBef>
              <a:spcAft>
                <a:spcPts val="0"/>
              </a:spcAft>
              <a:buClr>
                <a:schemeClr val="dk1"/>
              </a:buClr>
              <a:buSzPts val="1100"/>
              <a:buFont typeface="Arial"/>
              <a:buNone/>
            </a:pPr>
            <a:r>
              <a:rPr i="1" lang="en-US">
                <a:solidFill>
                  <a:srgbClr val="4F9192"/>
                </a:solidFill>
                <a:latin typeface="Courier"/>
                <a:ea typeface="Courier"/>
                <a:cs typeface="Courier"/>
                <a:sym typeface="Courier"/>
              </a:rPr>
              <a:t># run the simulation</a:t>
            </a:r>
            <a:endParaRPr i="1">
              <a:solidFill>
                <a:srgbClr val="4F9192"/>
              </a:solidFill>
              <a:latin typeface="Courier"/>
              <a:ea typeface="Courier"/>
              <a:cs typeface="Courier"/>
              <a:sym typeface="Courier"/>
            </a:endParaRPr>
          </a:p>
          <a:p>
            <a:pPr indent="0" lvl="0" marL="0" marR="0" rtl="0" algn="l">
              <a:spcBef>
                <a:spcPts val="0"/>
              </a:spcBef>
              <a:spcAft>
                <a:spcPts val="0"/>
              </a:spcAft>
              <a:buClr>
                <a:schemeClr val="dk1"/>
              </a:buClr>
              <a:buSzPts val="1100"/>
              <a:buFont typeface="Arial"/>
              <a:buNone/>
            </a:pPr>
            <a:r>
              <a:rPr i="1" lang="en-US">
                <a:latin typeface="Courier"/>
                <a:ea typeface="Courier"/>
                <a:cs typeface="Courier"/>
                <a:sym typeface="Courier"/>
              </a:rPr>
              <a:t>t = h.Vector()</a:t>
            </a:r>
            <a:endParaRPr i="1">
              <a:latin typeface="Courier"/>
              <a:ea typeface="Courier"/>
              <a:cs typeface="Courier"/>
              <a:sym typeface="Courier"/>
            </a:endParaRPr>
          </a:p>
          <a:p>
            <a:pPr indent="0" lvl="0" marL="0" marR="0" rtl="0" algn="l">
              <a:spcBef>
                <a:spcPts val="0"/>
              </a:spcBef>
              <a:spcAft>
                <a:spcPts val="0"/>
              </a:spcAft>
              <a:buClr>
                <a:schemeClr val="dk1"/>
              </a:buClr>
              <a:buSzPts val="1100"/>
              <a:buFont typeface="Arial"/>
              <a:buNone/>
            </a:pPr>
            <a:r>
              <a:rPr i="1" lang="en-US">
                <a:latin typeface="Courier"/>
                <a:ea typeface="Courier"/>
                <a:cs typeface="Courier"/>
                <a:sym typeface="Courier"/>
              </a:rPr>
              <a:t>I = h.Vector()</a:t>
            </a:r>
            <a:endParaRPr i="1">
              <a:latin typeface="Courier"/>
              <a:ea typeface="Courier"/>
              <a:cs typeface="Courier"/>
              <a:sym typeface="Courier"/>
            </a:endParaRPr>
          </a:p>
          <a:p>
            <a:pPr indent="0" lvl="0" marL="0" marR="0" rtl="0" algn="l">
              <a:spcBef>
                <a:spcPts val="0"/>
              </a:spcBef>
              <a:spcAft>
                <a:spcPts val="0"/>
              </a:spcAft>
              <a:buClr>
                <a:schemeClr val="dk1"/>
              </a:buClr>
              <a:buSzPts val="1100"/>
              <a:buFont typeface="Arial"/>
              <a:buNone/>
            </a:pPr>
            <a:r>
              <a:rPr i="1" lang="en-US">
                <a:latin typeface="Courier"/>
                <a:ea typeface="Courier"/>
                <a:cs typeface="Courier"/>
                <a:sym typeface="Courier"/>
              </a:rPr>
              <a:t>I.record(synapse._ref_i)  </a:t>
            </a:r>
            <a:endParaRPr i="1">
              <a:latin typeface="Courier"/>
              <a:ea typeface="Courier"/>
              <a:cs typeface="Courier"/>
              <a:sym typeface="Courier"/>
            </a:endParaRPr>
          </a:p>
          <a:p>
            <a:pPr indent="0" lvl="0" marL="0" marR="0" rtl="0" algn="l">
              <a:spcBef>
                <a:spcPts val="0"/>
              </a:spcBef>
              <a:spcAft>
                <a:spcPts val="0"/>
              </a:spcAft>
              <a:buClr>
                <a:schemeClr val="dk1"/>
              </a:buClr>
              <a:buSzPts val="1100"/>
              <a:buFont typeface="Arial"/>
              <a:buNone/>
            </a:pPr>
            <a:r>
              <a:rPr i="1" lang="en-US">
                <a:latin typeface="Courier"/>
                <a:ea typeface="Courier"/>
                <a:cs typeface="Courier"/>
                <a:sym typeface="Courier"/>
              </a:rPr>
              <a:t>t.record(h._ref_t)  </a:t>
            </a:r>
            <a:r>
              <a:rPr i="1" lang="en-US">
                <a:solidFill>
                  <a:srgbClr val="4F9192"/>
                </a:solidFill>
                <a:latin typeface="Courier"/>
                <a:ea typeface="Courier"/>
                <a:cs typeface="Courier"/>
                <a:sym typeface="Courier"/>
              </a:rPr>
              <a:t>#record time.</a:t>
            </a:r>
            <a:endParaRPr i="1">
              <a:solidFill>
                <a:srgbClr val="4F9192"/>
              </a:solidFill>
              <a:latin typeface="Courier"/>
              <a:ea typeface="Courier"/>
              <a:cs typeface="Courier"/>
              <a:sym typeface="Courier"/>
            </a:endParaRPr>
          </a:p>
          <a:p>
            <a:pPr indent="0" lvl="0" marL="0" marR="0" rtl="0" algn="l">
              <a:spcBef>
                <a:spcPts val="0"/>
              </a:spcBef>
              <a:spcAft>
                <a:spcPts val="0"/>
              </a:spcAft>
              <a:buClr>
                <a:schemeClr val="dk1"/>
              </a:buClr>
              <a:buSzPts val="1100"/>
              <a:buFont typeface="Arial"/>
              <a:buNone/>
            </a:pPr>
            <a:r>
              <a:rPr i="1" lang="en-US">
                <a:latin typeface="Courier"/>
                <a:ea typeface="Courier"/>
                <a:cs typeface="Courier"/>
                <a:sym typeface="Courier"/>
              </a:rPr>
              <a:t>h.v_init = </a:t>
            </a:r>
            <a:r>
              <a:rPr i="1" lang="en-US">
                <a:solidFill>
                  <a:srgbClr val="797979"/>
                </a:solidFill>
                <a:latin typeface="Courier"/>
                <a:ea typeface="Courier"/>
                <a:cs typeface="Courier"/>
                <a:sym typeface="Courier"/>
              </a:rPr>
              <a:t>-70</a:t>
            </a:r>
            <a:r>
              <a:rPr i="1" lang="en-US">
                <a:latin typeface="Courier"/>
                <a:ea typeface="Courier"/>
                <a:cs typeface="Courier"/>
                <a:sym typeface="Courier"/>
              </a:rPr>
              <a:t>  </a:t>
            </a:r>
            <a:r>
              <a:rPr i="1" lang="en-US">
                <a:solidFill>
                  <a:srgbClr val="4F9192"/>
                </a:solidFill>
                <a:latin typeface="Courier"/>
                <a:ea typeface="Courier"/>
                <a:cs typeface="Courier"/>
                <a:sym typeface="Courier"/>
              </a:rPr>
              <a:t># set starting voltage </a:t>
            </a:r>
            <a:endParaRPr i="1">
              <a:solidFill>
                <a:srgbClr val="4F9192"/>
              </a:solidFill>
              <a:latin typeface="Courier"/>
              <a:ea typeface="Courier"/>
              <a:cs typeface="Courier"/>
              <a:sym typeface="Courier"/>
            </a:endParaRPr>
          </a:p>
          <a:p>
            <a:pPr indent="0" lvl="0" marL="0" marR="0" rtl="0" algn="l">
              <a:spcBef>
                <a:spcPts val="0"/>
              </a:spcBef>
              <a:spcAft>
                <a:spcPts val="0"/>
              </a:spcAft>
              <a:buClr>
                <a:schemeClr val="dk1"/>
              </a:buClr>
              <a:buSzPts val="1100"/>
              <a:buFont typeface="Arial"/>
              <a:buNone/>
            </a:pPr>
            <a:r>
              <a:rPr i="1" lang="en-US">
                <a:latin typeface="Courier"/>
                <a:ea typeface="Courier"/>
                <a:cs typeface="Courier"/>
                <a:sym typeface="Courier"/>
              </a:rPr>
              <a:t>h.tstop = </a:t>
            </a:r>
            <a:r>
              <a:rPr i="1" lang="en-US">
                <a:solidFill>
                  <a:srgbClr val="797979"/>
                </a:solidFill>
                <a:latin typeface="Courier"/>
                <a:ea typeface="Courier"/>
                <a:cs typeface="Courier"/>
                <a:sym typeface="Courier"/>
              </a:rPr>
              <a:t>125</a:t>
            </a:r>
            <a:r>
              <a:rPr i="1" lang="en-US">
                <a:latin typeface="Courier"/>
                <a:ea typeface="Courier"/>
                <a:cs typeface="Courier"/>
                <a:sym typeface="Courier"/>
              </a:rPr>
              <a:t>  </a:t>
            </a:r>
            <a:r>
              <a:rPr i="1" lang="en-US">
                <a:solidFill>
                  <a:srgbClr val="4F9192"/>
                </a:solidFill>
                <a:latin typeface="Courier"/>
                <a:ea typeface="Courier"/>
                <a:cs typeface="Courier"/>
                <a:sym typeface="Courier"/>
              </a:rPr>
              <a:t># set simulation time</a:t>
            </a:r>
            <a:endParaRPr i="1">
              <a:solidFill>
                <a:srgbClr val="4F9192"/>
              </a:solidFill>
              <a:latin typeface="Courier"/>
              <a:ea typeface="Courier"/>
              <a:cs typeface="Courier"/>
              <a:sym typeface="Courier"/>
            </a:endParaRPr>
          </a:p>
          <a:p>
            <a:pPr indent="0" lvl="0" marL="0" marR="0" rtl="0" algn="l">
              <a:spcBef>
                <a:spcPts val="0"/>
              </a:spcBef>
              <a:spcAft>
                <a:spcPts val="0"/>
              </a:spcAft>
              <a:buSzPts val="1100"/>
              <a:buNone/>
            </a:pPr>
            <a:r>
              <a:rPr i="1" lang="en-US">
                <a:latin typeface="Courier"/>
                <a:ea typeface="Courier"/>
                <a:cs typeface="Courier"/>
                <a:sym typeface="Courier"/>
              </a:rPr>
              <a:t>h.run()  </a:t>
            </a:r>
            <a:r>
              <a:rPr i="1" lang="en-US">
                <a:solidFill>
                  <a:srgbClr val="4F9192"/>
                </a:solidFill>
                <a:latin typeface="Courier"/>
                <a:ea typeface="Courier"/>
                <a:cs typeface="Courier"/>
                <a:sym typeface="Courier"/>
              </a:rPr>
              <a:t># run simulation</a:t>
            </a:r>
            <a:endParaRPr i="1">
              <a:solidFill>
                <a:srgbClr val="4F9192"/>
              </a:solidFill>
              <a:latin typeface="Courier"/>
              <a:ea typeface="Courier"/>
              <a:cs typeface="Courier"/>
              <a:sym typeface="Courier"/>
            </a:endParaRPr>
          </a:p>
          <a:p>
            <a:pPr indent="0" lvl="0" marL="0" rtl="0" algn="l">
              <a:spcBef>
                <a:spcPts val="0"/>
              </a:spcBef>
              <a:spcAft>
                <a:spcPts val="0"/>
              </a:spcAft>
              <a:buSzPts val="1100"/>
              <a:buNone/>
            </a:pPr>
            <a:r>
              <a:t/>
            </a:r>
            <a:endParaRPr i="1">
              <a:latin typeface="Courier"/>
              <a:ea typeface="Courier"/>
              <a:cs typeface="Courier"/>
              <a:sym typeface="Courier"/>
            </a:endParaRPr>
          </a:p>
          <a:p>
            <a:pPr indent="0" lvl="0" marL="0" rtl="0" algn="l">
              <a:spcBef>
                <a:spcPts val="0"/>
              </a:spcBef>
              <a:spcAft>
                <a:spcPts val="0"/>
              </a:spcAft>
              <a:buSzPts val="1100"/>
              <a:buNone/>
            </a:pPr>
            <a:r>
              <a:t/>
            </a:r>
            <a:endParaRPr i="1">
              <a:solidFill>
                <a:srgbClr val="4F9192"/>
              </a:solidFill>
              <a:latin typeface="Courier"/>
              <a:ea typeface="Courier"/>
              <a:cs typeface="Courier"/>
              <a:sym typeface="Courier"/>
            </a:endParaRPr>
          </a:p>
          <a:p>
            <a:pPr indent="0" lvl="0" marL="0" marR="0" rtl="0" algn="l">
              <a:spcBef>
                <a:spcPts val="0"/>
              </a:spcBef>
              <a:spcAft>
                <a:spcPts val="0"/>
              </a:spcAft>
              <a:buClr>
                <a:schemeClr val="dk1"/>
              </a:buClr>
              <a:buSzPts val="1100"/>
              <a:buFont typeface="Arial"/>
              <a:buNone/>
            </a:pPr>
            <a:r>
              <a:t/>
            </a:r>
            <a:endParaRPr i="1">
              <a:solidFill>
                <a:srgbClr val="4F9192"/>
              </a:solidFill>
              <a:latin typeface="Courier"/>
              <a:ea typeface="Courier"/>
              <a:cs typeface="Courier"/>
              <a:sym typeface="Courier"/>
            </a:endParaRPr>
          </a:p>
          <a:p>
            <a:pPr indent="0" lvl="0" marL="0" marR="0" rtl="0" algn="l">
              <a:spcBef>
                <a:spcPts val="0"/>
              </a:spcBef>
              <a:spcAft>
                <a:spcPts val="0"/>
              </a:spcAft>
              <a:buClr>
                <a:schemeClr val="dk1"/>
              </a:buClr>
              <a:buSzPts val="1100"/>
              <a:buFont typeface="Arial"/>
              <a:buNone/>
            </a:pPr>
            <a:r>
              <a:t/>
            </a:r>
            <a:endParaRPr i="1">
              <a:solidFill>
                <a:srgbClr val="4F9192"/>
              </a:solidFill>
              <a:latin typeface="Courier"/>
              <a:ea typeface="Courier"/>
              <a:cs typeface="Courier"/>
              <a:sym typeface="Courier"/>
            </a:endParaRPr>
          </a:p>
          <a:p>
            <a:pPr indent="0" lvl="0" marL="0" marR="0" rtl="0" algn="l">
              <a:spcBef>
                <a:spcPts val="0"/>
              </a:spcBef>
              <a:spcAft>
                <a:spcPts val="0"/>
              </a:spcAft>
              <a:buClr>
                <a:schemeClr val="dk1"/>
              </a:buClr>
              <a:buSzPts val="1100"/>
              <a:buFont typeface="Arial"/>
              <a:buNone/>
            </a:pPr>
            <a:r>
              <a:t/>
            </a:r>
            <a:endParaRPr i="1">
              <a:solidFill>
                <a:srgbClr val="4F9192"/>
              </a:solidFill>
              <a:latin typeface="Courier"/>
              <a:ea typeface="Courier"/>
              <a:cs typeface="Courier"/>
              <a:sym typeface="Courier"/>
            </a:endParaRPr>
          </a:p>
          <a:p>
            <a:pPr indent="0" lvl="0" marL="0" marR="0" rtl="0" algn="l">
              <a:spcBef>
                <a:spcPts val="0"/>
              </a:spcBef>
              <a:spcAft>
                <a:spcPts val="0"/>
              </a:spcAft>
              <a:buClr>
                <a:schemeClr val="dk1"/>
              </a:buClr>
              <a:buSzPts val="1100"/>
              <a:buFont typeface="Arial"/>
              <a:buNone/>
            </a:pPr>
            <a:r>
              <a:t/>
            </a:r>
            <a:endParaRPr i="1">
              <a:solidFill>
                <a:srgbClr val="4F9192"/>
              </a:solidFill>
              <a:latin typeface="Courier"/>
              <a:ea typeface="Courier"/>
              <a:cs typeface="Courier"/>
              <a:sym typeface="Courier"/>
            </a:endParaRPr>
          </a:p>
          <a:p>
            <a:pPr indent="0" lvl="0" marL="0" marR="0" rtl="0" algn="l">
              <a:spcBef>
                <a:spcPts val="0"/>
              </a:spcBef>
              <a:spcAft>
                <a:spcPts val="0"/>
              </a:spcAft>
              <a:buNone/>
            </a:pPr>
            <a:r>
              <a:t/>
            </a:r>
            <a:endParaRPr i="1">
              <a:solidFill>
                <a:srgbClr val="4F9192"/>
              </a:solidFill>
              <a:latin typeface="Courier"/>
              <a:ea typeface="Courier"/>
              <a:cs typeface="Courier"/>
              <a:sym typeface="Courier"/>
            </a:endParaRPr>
          </a:p>
        </p:txBody>
      </p:sp>
      <p:sp>
        <p:nvSpPr>
          <p:cNvPr id="423" name="Google Shape;423;p38"/>
          <p:cNvSpPr txBox="1"/>
          <p:nvPr/>
        </p:nvSpPr>
        <p:spPr>
          <a:xfrm>
            <a:off x="301200" y="4525350"/>
            <a:ext cx="6312000" cy="196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i="1" lang="en-US">
                <a:solidFill>
                  <a:srgbClr val="4F9192"/>
                </a:solidFill>
                <a:latin typeface="Courier"/>
                <a:ea typeface="Courier"/>
                <a:cs typeface="Courier"/>
                <a:sym typeface="Courier"/>
              </a:rPr>
              <a:t># plot the results</a:t>
            </a:r>
            <a:endParaRPr i="1">
              <a:solidFill>
                <a:srgbClr val="4F9192"/>
              </a:solidFill>
              <a:latin typeface="Courier"/>
              <a:ea typeface="Courier"/>
              <a:cs typeface="Courier"/>
              <a:sym typeface="Courier"/>
            </a:endParaRPr>
          </a:p>
          <a:p>
            <a:pPr indent="0" lvl="0" marL="0" rtl="0" algn="l">
              <a:spcBef>
                <a:spcPts val="0"/>
              </a:spcBef>
              <a:spcAft>
                <a:spcPts val="0"/>
              </a:spcAft>
              <a:buClr>
                <a:schemeClr val="dk1"/>
              </a:buClr>
              <a:buSzPts val="1100"/>
              <a:buFont typeface="Arial"/>
              <a:buNone/>
            </a:pPr>
            <a:r>
              <a:rPr i="1" lang="en-US">
                <a:solidFill>
                  <a:schemeClr val="dk1"/>
                </a:solidFill>
                <a:latin typeface="Courier"/>
                <a:ea typeface="Courier"/>
                <a:cs typeface="Courier"/>
                <a:sym typeface="Courier"/>
              </a:rPr>
              <a:t>plt.figure(figsize=(8,5))</a:t>
            </a:r>
            <a:endParaRPr i="1">
              <a:solidFill>
                <a:schemeClr val="dk1"/>
              </a:solidFill>
              <a:latin typeface="Courier"/>
              <a:ea typeface="Courier"/>
              <a:cs typeface="Courier"/>
              <a:sym typeface="Courier"/>
            </a:endParaRPr>
          </a:p>
          <a:p>
            <a:pPr indent="0" lvl="0" marL="0" rtl="0" algn="l">
              <a:spcBef>
                <a:spcPts val="0"/>
              </a:spcBef>
              <a:spcAft>
                <a:spcPts val="0"/>
              </a:spcAft>
              <a:buClr>
                <a:schemeClr val="dk1"/>
              </a:buClr>
              <a:buSzPts val="1100"/>
              <a:buFont typeface="Arial"/>
              <a:buNone/>
            </a:pPr>
            <a:r>
              <a:rPr b="1" i="1" lang="en-US">
                <a:solidFill>
                  <a:srgbClr val="008F00"/>
                </a:solidFill>
                <a:latin typeface="Courier"/>
                <a:ea typeface="Courier"/>
                <a:cs typeface="Courier"/>
                <a:sym typeface="Courier"/>
              </a:rPr>
              <a:t>for</a:t>
            </a:r>
            <a:r>
              <a:rPr i="1" lang="en-US">
                <a:solidFill>
                  <a:schemeClr val="dk1"/>
                </a:solidFill>
                <a:latin typeface="Courier"/>
                <a:ea typeface="Courier"/>
                <a:cs typeface="Courier"/>
                <a:sym typeface="Courier"/>
              </a:rPr>
              <a:t> i,v </a:t>
            </a:r>
            <a:r>
              <a:rPr b="1" i="1" lang="en-US">
                <a:solidFill>
                  <a:srgbClr val="BB49FF"/>
                </a:solidFill>
                <a:latin typeface="Courier"/>
                <a:ea typeface="Courier"/>
                <a:cs typeface="Courier"/>
                <a:sym typeface="Courier"/>
              </a:rPr>
              <a:t>in</a:t>
            </a:r>
            <a:r>
              <a:rPr i="1" lang="en-US">
                <a:solidFill>
                  <a:schemeClr val="dk1"/>
                </a:solidFill>
                <a:latin typeface="Courier"/>
                <a:ea typeface="Courier"/>
                <a:cs typeface="Courier"/>
                <a:sym typeface="Courier"/>
              </a:rPr>
              <a:t> list(enumerate(dend_vs))[::3]:</a:t>
            </a:r>
            <a:endParaRPr i="1">
              <a:solidFill>
                <a:schemeClr val="dk1"/>
              </a:solidFill>
              <a:latin typeface="Courier"/>
              <a:ea typeface="Courier"/>
              <a:cs typeface="Courier"/>
              <a:sym typeface="Courier"/>
            </a:endParaRPr>
          </a:p>
          <a:p>
            <a:pPr indent="0" lvl="0" marL="0" rtl="0" algn="l">
              <a:spcBef>
                <a:spcPts val="0"/>
              </a:spcBef>
              <a:spcAft>
                <a:spcPts val="0"/>
              </a:spcAft>
              <a:buClr>
                <a:schemeClr val="dk1"/>
              </a:buClr>
              <a:buSzPts val="1100"/>
              <a:buFont typeface="Arial"/>
              <a:buNone/>
            </a:pPr>
            <a:r>
              <a:rPr i="1" lang="en-US">
                <a:solidFill>
                  <a:schemeClr val="dk1"/>
                </a:solidFill>
                <a:latin typeface="Courier"/>
                <a:ea typeface="Courier"/>
                <a:cs typeface="Courier"/>
                <a:sym typeface="Courier"/>
              </a:rPr>
              <a:t>    plt.plot(t, v, color=(0,0,0.5+0.5*i/len(dend_vs)), </a:t>
            </a:r>
            <a:endParaRPr i="1">
              <a:solidFill>
                <a:schemeClr val="dk1"/>
              </a:solidFill>
              <a:latin typeface="Courier"/>
              <a:ea typeface="Courier"/>
              <a:cs typeface="Courier"/>
              <a:sym typeface="Courier"/>
            </a:endParaRPr>
          </a:p>
          <a:p>
            <a:pPr indent="0" lvl="0" marL="0" rtl="0" algn="l">
              <a:spcBef>
                <a:spcPts val="0"/>
              </a:spcBef>
              <a:spcAft>
                <a:spcPts val="0"/>
              </a:spcAft>
              <a:buClr>
                <a:schemeClr val="dk1"/>
              </a:buClr>
              <a:buSzPts val="1100"/>
              <a:buFont typeface="Arial"/>
              <a:buNone/>
            </a:pPr>
            <a:r>
              <a:rPr i="1" lang="en-US">
                <a:solidFill>
                  <a:schemeClr val="dk1"/>
                </a:solidFill>
                <a:latin typeface="Courier"/>
                <a:ea typeface="Courier"/>
                <a:cs typeface="Courier"/>
                <a:sym typeface="Courier"/>
              </a:rPr>
              <a:t>             label = '</a:t>
            </a:r>
            <a:r>
              <a:rPr i="1" lang="en-US">
                <a:solidFill>
                  <a:srgbClr val="BA2121"/>
                </a:solidFill>
                <a:latin typeface="Courier"/>
                <a:ea typeface="Courier"/>
                <a:cs typeface="Courier"/>
                <a:sym typeface="Courier"/>
              </a:rPr>
              <a:t>dend('+str(round(i/len(dend_vs), 2))+')</a:t>
            </a:r>
            <a:r>
              <a:rPr i="1" lang="en-US">
                <a:solidFill>
                  <a:schemeClr val="dk1"/>
                </a:solidFill>
                <a:latin typeface="Courier"/>
                <a:ea typeface="Courier"/>
                <a:cs typeface="Courier"/>
                <a:sym typeface="Courier"/>
              </a:rPr>
              <a:t>')</a:t>
            </a:r>
            <a:endParaRPr i="1">
              <a:solidFill>
                <a:schemeClr val="dk1"/>
              </a:solidFill>
              <a:latin typeface="Courier"/>
              <a:ea typeface="Courier"/>
              <a:cs typeface="Courier"/>
              <a:sym typeface="Courier"/>
            </a:endParaRPr>
          </a:p>
          <a:p>
            <a:pPr indent="0" lvl="0" marL="0" rtl="0" algn="l">
              <a:spcBef>
                <a:spcPts val="0"/>
              </a:spcBef>
              <a:spcAft>
                <a:spcPts val="0"/>
              </a:spcAft>
              <a:buClr>
                <a:schemeClr val="dk1"/>
              </a:buClr>
              <a:buSzPts val="1100"/>
              <a:buFont typeface="Arial"/>
              <a:buNone/>
            </a:pPr>
            <a:r>
              <a:rPr i="1" lang="en-US">
                <a:solidFill>
                  <a:schemeClr val="dk1"/>
                </a:solidFill>
                <a:latin typeface="Courier"/>
                <a:ea typeface="Courier"/>
                <a:cs typeface="Courier"/>
                <a:sym typeface="Courier"/>
              </a:rPr>
              <a:t>plt.xlabel("</a:t>
            </a:r>
            <a:r>
              <a:rPr i="1" lang="en-US">
                <a:solidFill>
                  <a:srgbClr val="BA2121"/>
                </a:solidFill>
                <a:latin typeface="Courier"/>
                <a:ea typeface="Courier"/>
                <a:cs typeface="Courier"/>
                <a:sym typeface="Courier"/>
              </a:rPr>
              <a:t>time (ms)</a:t>
            </a:r>
            <a:r>
              <a:rPr i="1" lang="en-US">
                <a:solidFill>
                  <a:schemeClr val="dk1"/>
                </a:solidFill>
                <a:latin typeface="Courier"/>
                <a:ea typeface="Courier"/>
                <a:cs typeface="Courier"/>
                <a:sym typeface="Courier"/>
              </a:rPr>
              <a:t>")</a:t>
            </a:r>
            <a:endParaRPr i="1">
              <a:solidFill>
                <a:schemeClr val="dk1"/>
              </a:solidFill>
              <a:latin typeface="Courier"/>
              <a:ea typeface="Courier"/>
              <a:cs typeface="Courier"/>
              <a:sym typeface="Courier"/>
            </a:endParaRPr>
          </a:p>
          <a:p>
            <a:pPr indent="0" lvl="0" marL="0" rtl="0" algn="l">
              <a:spcBef>
                <a:spcPts val="0"/>
              </a:spcBef>
              <a:spcAft>
                <a:spcPts val="0"/>
              </a:spcAft>
              <a:buClr>
                <a:schemeClr val="dk1"/>
              </a:buClr>
              <a:buSzPts val="1100"/>
              <a:buFont typeface="Arial"/>
              <a:buNone/>
            </a:pPr>
            <a:r>
              <a:rPr i="1" lang="en-US">
                <a:solidFill>
                  <a:schemeClr val="dk1"/>
                </a:solidFill>
                <a:latin typeface="Courier"/>
                <a:ea typeface="Courier"/>
                <a:cs typeface="Courier"/>
                <a:sym typeface="Courier"/>
              </a:rPr>
              <a:t>plt.ylabel("</a:t>
            </a:r>
            <a:r>
              <a:rPr i="1" lang="en-US">
                <a:solidFill>
                  <a:srgbClr val="BA2121"/>
                </a:solidFill>
                <a:latin typeface="Courier"/>
                <a:ea typeface="Courier"/>
                <a:cs typeface="Courier"/>
                <a:sym typeface="Courier"/>
              </a:rPr>
              <a:t>V (mV)</a:t>
            </a:r>
            <a:r>
              <a:rPr i="1" lang="en-US">
                <a:solidFill>
                  <a:schemeClr val="dk1"/>
                </a:solidFill>
                <a:latin typeface="Courier"/>
                <a:ea typeface="Courier"/>
                <a:cs typeface="Courier"/>
                <a:sym typeface="Courier"/>
              </a:rPr>
              <a:t>")</a:t>
            </a:r>
            <a:endParaRPr i="1">
              <a:solidFill>
                <a:schemeClr val="dk1"/>
              </a:solidFill>
              <a:latin typeface="Courier"/>
              <a:ea typeface="Courier"/>
              <a:cs typeface="Courier"/>
              <a:sym typeface="Courier"/>
            </a:endParaRPr>
          </a:p>
          <a:p>
            <a:pPr indent="0" lvl="0" marL="0" rtl="0" algn="l">
              <a:spcBef>
                <a:spcPts val="0"/>
              </a:spcBef>
              <a:spcAft>
                <a:spcPts val="0"/>
              </a:spcAft>
              <a:buClr>
                <a:schemeClr val="dk1"/>
              </a:buClr>
              <a:buSzPts val="1100"/>
              <a:buFont typeface="Arial"/>
              <a:buNone/>
            </a:pPr>
            <a:r>
              <a:rPr i="1" lang="en-US">
                <a:solidFill>
                  <a:schemeClr val="dk1"/>
                </a:solidFill>
                <a:latin typeface="Courier"/>
                <a:ea typeface="Courier"/>
                <a:cs typeface="Courier"/>
                <a:sym typeface="Courier"/>
              </a:rPr>
              <a:t>plt.title("</a:t>
            </a:r>
            <a:r>
              <a:rPr i="1" lang="en-US">
                <a:solidFill>
                  <a:srgbClr val="BA2121"/>
                </a:solidFill>
                <a:latin typeface="Courier"/>
                <a:ea typeface="Courier"/>
                <a:cs typeface="Courier"/>
                <a:sym typeface="Courier"/>
              </a:rPr>
              <a:t>attenuation in a passive cable</a:t>
            </a:r>
            <a:r>
              <a:rPr i="1" lang="en-US">
                <a:solidFill>
                  <a:schemeClr val="dk1"/>
                </a:solidFill>
                <a:latin typeface="Courier"/>
                <a:ea typeface="Courier"/>
                <a:cs typeface="Courier"/>
                <a:sym typeface="Courier"/>
              </a:rPr>
              <a:t>")</a:t>
            </a:r>
            <a:endParaRPr>
              <a:latin typeface="Century Gothic"/>
              <a:ea typeface="Century Gothic"/>
              <a:cs typeface="Century Gothic"/>
              <a:sym typeface="Century Gothic"/>
            </a:endParaRPr>
          </a:p>
        </p:txBody>
      </p:sp>
      <p:pic>
        <p:nvPicPr>
          <p:cNvPr id="424" name="Google Shape;424;p38"/>
          <p:cNvPicPr preferRelativeResize="0"/>
          <p:nvPr/>
        </p:nvPicPr>
        <p:blipFill>
          <a:blip r:embed="rId3">
            <a:alphaModFix/>
          </a:blip>
          <a:stretch>
            <a:fillRect/>
          </a:stretch>
        </p:blipFill>
        <p:spPr>
          <a:xfrm>
            <a:off x="6980300" y="1298126"/>
            <a:ext cx="4648174" cy="301771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42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3"/>
                                        </p:tgtEl>
                                        <p:attrNameLst>
                                          <p:attrName>style.visibility</p:attrName>
                                        </p:attrNameLst>
                                      </p:cBhvr>
                                      <p:to>
                                        <p:strVal val="visible"/>
                                      </p:to>
                                    </p:set>
                                    <p:animEffect filter="fade" transition="in">
                                      <p:cBhvr>
                                        <p:cTn dur="1000"/>
                                        <p:tgtEl>
                                          <p:spTgt spid="42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8" name="Shape 428"/>
        <p:cNvGrpSpPr/>
        <p:nvPr/>
      </p:nvGrpSpPr>
      <p:grpSpPr>
        <a:xfrm>
          <a:off x="0" y="0"/>
          <a:ext cx="0" cy="0"/>
          <a:chOff x="0" y="0"/>
          <a:chExt cx="0" cy="0"/>
        </a:xfrm>
      </p:grpSpPr>
      <p:pic>
        <p:nvPicPr>
          <p:cNvPr id="429" name="Google Shape;429;p39"/>
          <p:cNvPicPr preferRelativeResize="0"/>
          <p:nvPr/>
        </p:nvPicPr>
        <p:blipFill rotWithShape="1">
          <a:blip r:embed="rId3">
            <a:alphaModFix/>
          </a:blip>
          <a:srcRect b="-53448" l="0" r="-7066" t="-49391"/>
          <a:stretch/>
        </p:blipFill>
        <p:spPr>
          <a:xfrm>
            <a:off x="389850" y="3612525"/>
            <a:ext cx="5670128" cy="1429278"/>
          </a:xfrm>
          <a:prstGeom prst="rect">
            <a:avLst/>
          </a:prstGeom>
          <a:noFill/>
          <a:ln>
            <a:noFill/>
          </a:ln>
        </p:spPr>
      </p:pic>
      <p:sp>
        <p:nvSpPr>
          <p:cNvPr id="430" name="Google Shape;430;p39"/>
          <p:cNvSpPr txBox="1"/>
          <p:nvPr>
            <p:ph type="title"/>
          </p:nvPr>
        </p:nvSpPr>
        <p:spPr>
          <a:xfrm>
            <a:off x="213341" y="0"/>
            <a:ext cx="9188400" cy="8763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168DBA"/>
              </a:buClr>
              <a:buSzPts val="3200"/>
              <a:buFont typeface="Century Gothic"/>
              <a:buNone/>
            </a:pPr>
            <a:r>
              <a:rPr lang="en-US" sz="3200"/>
              <a:t>Ball and Stick model - forward </a:t>
            </a:r>
            <a:r>
              <a:rPr lang="en-US" sz="3200"/>
              <a:t>propagation</a:t>
            </a:r>
            <a:endParaRPr/>
          </a:p>
        </p:txBody>
      </p:sp>
      <p:sp>
        <p:nvSpPr>
          <p:cNvPr id="431" name="Google Shape;431;p39"/>
          <p:cNvSpPr txBox="1"/>
          <p:nvPr/>
        </p:nvSpPr>
        <p:spPr>
          <a:xfrm>
            <a:off x="123828" y="3992264"/>
            <a:ext cx="349800" cy="338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600">
                <a:solidFill>
                  <a:schemeClr val="dk1"/>
                </a:solidFill>
                <a:latin typeface="Century Gothic"/>
                <a:ea typeface="Century Gothic"/>
                <a:cs typeface="Century Gothic"/>
                <a:sym typeface="Century Gothic"/>
              </a:rPr>
              <a:t>R</a:t>
            </a:r>
            <a:r>
              <a:rPr baseline="-25000" lang="en-US" sz="1600">
                <a:solidFill>
                  <a:schemeClr val="dk1"/>
                </a:solidFill>
                <a:latin typeface="Century Gothic"/>
                <a:ea typeface="Century Gothic"/>
                <a:cs typeface="Century Gothic"/>
                <a:sym typeface="Century Gothic"/>
              </a:rPr>
              <a:t>s</a:t>
            </a:r>
            <a:endParaRPr sz="1600">
              <a:solidFill>
                <a:schemeClr val="dk1"/>
              </a:solidFill>
              <a:latin typeface="Century Gothic"/>
              <a:ea typeface="Century Gothic"/>
              <a:cs typeface="Century Gothic"/>
              <a:sym typeface="Century Gothic"/>
            </a:endParaRPr>
          </a:p>
        </p:txBody>
      </p:sp>
      <p:sp>
        <p:nvSpPr>
          <p:cNvPr id="432" name="Google Shape;432;p39"/>
          <p:cNvSpPr txBox="1"/>
          <p:nvPr/>
        </p:nvSpPr>
        <p:spPr>
          <a:xfrm>
            <a:off x="1034539" y="4159429"/>
            <a:ext cx="438000" cy="338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600">
                <a:solidFill>
                  <a:schemeClr val="dk1"/>
                </a:solidFill>
                <a:latin typeface="Century Gothic"/>
                <a:ea typeface="Century Gothic"/>
                <a:cs typeface="Century Gothic"/>
                <a:sym typeface="Century Gothic"/>
              </a:rPr>
              <a:t>R</a:t>
            </a:r>
            <a:r>
              <a:rPr baseline="-25000" lang="en-US" sz="1600">
                <a:solidFill>
                  <a:schemeClr val="dk1"/>
                </a:solidFill>
                <a:latin typeface="Century Gothic"/>
                <a:ea typeface="Century Gothic"/>
                <a:cs typeface="Century Gothic"/>
                <a:sym typeface="Century Gothic"/>
              </a:rPr>
              <a:t>d0</a:t>
            </a:r>
            <a:endParaRPr sz="1600">
              <a:solidFill>
                <a:schemeClr val="dk1"/>
              </a:solidFill>
              <a:latin typeface="Century Gothic"/>
              <a:ea typeface="Century Gothic"/>
              <a:cs typeface="Century Gothic"/>
              <a:sym typeface="Century Gothic"/>
            </a:endParaRPr>
          </a:p>
        </p:txBody>
      </p:sp>
      <p:sp>
        <p:nvSpPr>
          <p:cNvPr id="433" name="Google Shape;433;p39"/>
          <p:cNvSpPr txBox="1"/>
          <p:nvPr/>
        </p:nvSpPr>
        <p:spPr>
          <a:xfrm>
            <a:off x="4852093" y="4005487"/>
            <a:ext cx="438000" cy="338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600">
                <a:solidFill>
                  <a:schemeClr val="dk1"/>
                </a:solidFill>
                <a:latin typeface="Century Gothic"/>
                <a:ea typeface="Century Gothic"/>
                <a:cs typeface="Century Gothic"/>
                <a:sym typeface="Century Gothic"/>
              </a:rPr>
              <a:t>R</a:t>
            </a:r>
            <a:r>
              <a:rPr baseline="-25000" lang="en-US" sz="1600">
                <a:solidFill>
                  <a:schemeClr val="dk1"/>
                </a:solidFill>
                <a:latin typeface="Century Gothic"/>
                <a:ea typeface="Century Gothic"/>
                <a:cs typeface="Century Gothic"/>
                <a:sym typeface="Century Gothic"/>
              </a:rPr>
              <a:t>d3</a:t>
            </a:r>
            <a:endParaRPr sz="1600">
              <a:solidFill>
                <a:schemeClr val="dk1"/>
              </a:solidFill>
              <a:latin typeface="Century Gothic"/>
              <a:ea typeface="Century Gothic"/>
              <a:cs typeface="Century Gothic"/>
              <a:sym typeface="Century Gothic"/>
            </a:endParaRPr>
          </a:p>
        </p:txBody>
      </p:sp>
      <p:sp>
        <p:nvSpPr>
          <p:cNvPr id="434" name="Google Shape;434;p39"/>
          <p:cNvSpPr/>
          <p:nvPr/>
        </p:nvSpPr>
        <p:spPr>
          <a:xfrm>
            <a:off x="6046800" y="618775"/>
            <a:ext cx="6145200" cy="4227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1200">
                <a:solidFill>
                  <a:srgbClr val="4F9192"/>
                </a:solidFill>
                <a:latin typeface="Courier"/>
                <a:ea typeface="Courier"/>
                <a:cs typeface="Courier"/>
                <a:sym typeface="Courier"/>
              </a:rPr>
              <a:t>###################</a:t>
            </a:r>
            <a:endParaRPr sz="1200">
              <a:solidFill>
                <a:srgbClr val="4F9192"/>
              </a:solidFill>
              <a:latin typeface="Courier"/>
              <a:ea typeface="Courier"/>
              <a:cs typeface="Courier"/>
              <a:sym typeface="Courier"/>
            </a:endParaRPr>
          </a:p>
          <a:p>
            <a:pPr indent="0" lvl="0" marL="0" marR="0" rtl="0" algn="l">
              <a:spcBef>
                <a:spcPts val="0"/>
              </a:spcBef>
              <a:spcAft>
                <a:spcPts val="0"/>
              </a:spcAft>
              <a:buNone/>
            </a:pPr>
            <a:r>
              <a:rPr i="1" lang="en-US" sz="1200">
                <a:solidFill>
                  <a:srgbClr val="4F9192"/>
                </a:solidFill>
                <a:latin typeface="Courier"/>
                <a:ea typeface="Courier"/>
                <a:cs typeface="Courier"/>
                <a:sym typeface="Courier"/>
              </a:rPr>
              <a:t># # Build Model # #</a:t>
            </a:r>
            <a:endParaRPr sz="1200">
              <a:solidFill>
                <a:srgbClr val="4F9192"/>
              </a:solidFill>
              <a:latin typeface="Courier"/>
              <a:ea typeface="Courier"/>
              <a:cs typeface="Courier"/>
              <a:sym typeface="Courier"/>
            </a:endParaRPr>
          </a:p>
          <a:p>
            <a:pPr indent="0" lvl="0" marL="0" marR="0" rtl="0" algn="l">
              <a:spcBef>
                <a:spcPts val="0"/>
              </a:spcBef>
              <a:spcAft>
                <a:spcPts val="0"/>
              </a:spcAft>
              <a:buNone/>
            </a:pPr>
            <a:r>
              <a:rPr i="1" lang="en-US" sz="1200">
                <a:solidFill>
                  <a:srgbClr val="4F9192"/>
                </a:solidFill>
                <a:latin typeface="Courier"/>
                <a:ea typeface="Courier"/>
                <a:cs typeface="Courier"/>
                <a:sym typeface="Courier"/>
              </a:rPr>
              <a:t>###################</a:t>
            </a:r>
            <a:endParaRPr sz="1200">
              <a:solidFill>
                <a:srgbClr val="4F9192"/>
              </a:solidFill>
              <a:latin typeface="Courier"/>
              <a:ea typeface="Courier"/>
              <a:cs typeface="Courier"/>
              <a:sym typeface="Courier"/>
            </a:endParaRPr>
          </a:p>
          <a:p>
            <a:pPr indent="0" lvl="0" marL="0" marR="0" rtl="0" algn="l">
              <a:spcBef>
                <a:spcPts val="0"/>
              </a:spcBef>
              <a:spcAft>
                <a:spcPts val="0"/>
              </a:spcAft>
              <a:buNone/>
            </a:pPr>
            <a:br>
              <a:rPr lang="en-US" sz="1200">
                <a:solidFill>
                  <a:schemeClr val="dk1"/>
                </a:solidFill>
                <a:latin typeface="Courier"/>
                <a:ea typeface="Courier"/>
                <a:cs typeface="Courier"/>
                <a:sym typeface="Courier"/>
              </a:rPr>
            </a:br>
            <a:endParaRPr sz="1200">
              <a:solidFill>
                <a:schemeClr val="dk1"/>
              </a:solidFill>
              <a:latin typeface="Courier"/>
              <a:ea typeface="Courier"/>
              <a:cs typeface="Courier"/>
              <a:sym typeface="Courier"/>
            </a:endParaRPr>
          </a:p>
          <a:p>
            <a:pPr indent="0" lvl="0" marL="0" marR="0" rtl="0" algn="l">
              <a:spcBef>
                <a:spcPts val="0"/>
              </a:spcBef>
              <a:spcAft>
                <a:spcPts val="0"/>
              </a:spcAft>
              <a:buNone/>
            </a:pPr>
            <a:r>
              <a:rPr lang="en-US" sz="1200">
                <a:solidFill>
                  <a:schemeClr val="dk1"/>
                </a:solidFill>
                <a:latin typeface="Courier"/>
                <a:ea typeface="Courier"/>
                <a:cs typeface="Courier"/>
                <a:sym typeface="Courier"/>
              </a:rPr>
              <a:t>soma  = </a:t>
            </a:r>
            <a:r>
              <a:rPr lang="en-US" sz="1200">
                <a:solidFill>
                  <a:srgbClr val="000000"/>
                </a:solidFill>
                <a:latin typeface="Courier"/>
                <a:ea typeface="Courier"/>
                <a:cs typeface="Courier"/>
                <a:sym typeface="Courier"/>
              </a:rPr>
              <a:t>h.Section(name=</a:t>
            </a:r>
            <a:r>
              <a:rPr lang="en-US" sz="1200">
                <a:solidFill>
                  <a:srgbClr val="C8352B"/>
                </a:solidFill>
                <a:latin typeface="Courier"/>
                <a:ea typeface="Courier"/>
                <a:cs typeface="Courier"/>
                <a:sym typeface="Courier"/>
              </a:rPr>
              <a:t>"soma"</a:t>
            </a:r>
            <a:r>
              <a:rPr lang="en-US" sz="1200">
                <a:solidFill>
                  <a:srgbClr val="000000"/>
                </a:solidFill>
                <a:latin typeface="Courier"/>
                <a:ea typeface="Courier"/>
                <a:cs typeface="Courier"/>
                <a:sym typeface="Courier"/>
              </a:rPr>
              <a:t>)</a:t>
            </a:r>
            <a:endParaRPr sz="1200">
              <a:solidFill>
                <a:srgbClr val="C8352B"/>
              </a:solidFill>
              <a:latin typeface="Courier"/>
              <a:ea typeface="Courier"/>
              <a:cs typeface="Courier"/>
              <a:sym typeface="Courier"/>
            </a:endParaRPr>
          </a:p>
          <a:p>
            <a:pPr indent="0" lvl="0" marL="0" marR="0" rtl="0" algn="l">
              <a:spcBef>
                <a:spcPts val="0"/>
              </a:spcBef>
              <a:spcAft>
                <a:spcPts val="0"/>
              </a:spcAft>
              <a:buNone/>
            </a:pPr>
            <a:r>
              <a:rPr lang="en-US" sz="1200">
                <a:solidFill>
                  <a:schemeClr val="dk1"/>
                </a:solidFill>
                <a:latin typeface="Courier"/>
                <a:ea typeface="Courier"/>
                <a:cs typeface="Courier"/>
                <a:sym typeface="Courier"/>
              </a:rPr>
              <a:t>soma</a:t>
            </a:r>
            <a:r>
              <a:rPr lang="en-US" sz="1200">
                <a:solidFill>
                  <a:srgbClr val="797979"/>
                </a:solidFill>
                <a:latin typeface="Courier"/>
                <a:ea typeface="Courier"/>
                <a:cs typeface="Courier"/>
                <a:sym typeface="Courier"/>
              </a:rPr>
              <a:t>.</a:t>
            </a:r>
            <a:r>
              <a:rPr lang="en-US" sz="1200">
                <a:solidFill>
                  <a:schemeClr val="dk1"/>
                </a:solidFill>
                <a:latin typeface="Courier"/>
                <a:ea typeface="Courier"/>
                <a:cs typeface="Courier"/>
                <a:sym typeface="Courier"/>
              </a:rPr>
              <a:t>L    </a:t>
            </a:r>
            <a:r>
              <a:rPr lang="en-US" sz="1200">
                <a:solidFill>
                  <a:srgbClr val="797979"/>
                </a:solidFill>
                <a:latin typeface="Courier"/>
                <a:ea typeface="Courier"/>
                <a:cs typeface="Courier"/>
                <a:sym typeface="Courier"/>
              </a:rPr>
              <a:t>=</a:t>
            </a:r>
            <a:r>
              <a:rPr lang="en-US" sz="1200">
                <a:solidFill>
                  <a:schemeClr val="dk1"/>
                </a:solidFill>
                <a:latin typeface="Courier"/>
                <a:ea typeface="Courier"/>
                <a:cs typeface="Courier"/>
                <a:sym typeface="Courier"/>
              </a:rPr>
              <a:t> </a:t>
            </a:r>
            <a:r>
              <a:rPr lang="en-US" sz="1200">
                <a:solidFill>
                  <a:srgbClr val="797979"/>
                </a:solidFill>
                <a:latin typeface="Courier"/>
                <a:ea typeface="Courier"/>
                <a:cs typeface="Courier"/>
                <a:sym typeface="Courier"/>
              </a:rPr>
              <a:t>10</a:t>
            </a:r>
            <a:r>
              <a:rPr lang="en-US" sz="1200">
                <a:solidFill>
                  <a:schemeClr val="dk1"/>
                </a:solidFill>
                <a:latin typeface="Courier"/>
                <a:ea typeface="Courier"/>
                <a:cs typeface="Courier"/>
                <a:sym typeface="Courier"/>
              </a:rPr>
              <a:t> </a:t>
            </a:r>
            <a:r>
              <a:rPr i="1" lang="en-US" sz="1200">
                <a:solidFill>
                  <a:srgbClr val="4F9192"/>
                </a:solidFill>
                <a:latin typeface="Courier"/>
                <a:ea typeface="Courier"/>
                <a:cs typeface="Courier"/>
                <a:sym typeface="Courier"/>
              </a:rPr>
              <a:t># um</a:t>
            </a:r>
            <a:endParaRPr sz="1200">
              <a:solidFill>
                <a:schemeClr val="dk1"/>
              </a:solidFill>
              <a:latin typeface="Courier"/>
              <a:ea typeface="Courier"/>
              <a:cs typeface="Courier"/>
              <a:sym typeface="Courier"/>
            </a:endParaRPr>
          </a:p>
          <a:p>
            <a:pPr indent="0" lvl="0" marL="0" marR="0" rtl="0" algn="l">
              <a:spcBef>
                <a:spcPts val="0"/>
              </a:spcBef>
              <a:spcAft>
                <a:spcPts val="0"/>
              </a:spcAft>
              <a:buNone/>
            </a:pPr>
            <a:r>
              <a:rPr lang="en-US" sz="1200">
                <a:solidFill>
                  <a:schemeClr val="dk1"/>
                </a:solidFill>
                <a:latin typeface="Courier"/>
                <a:ea typeface="Courier"/>
                <a:cs typeface="Courier"/>
                <a:sym typeface="Courier"/>
              </a:rPr>
              <a:t>soma</a:t>
            </a:r>
            <a:r>
              <a:rPr lang="en-US" sz="1200">
                <a:solidFill>
                  <a:srgbClr val="797979"/>
                </a:solidFill>
                <a:latin typeface="Courier"/>
                <a:ea typeface="Courier"/>
                <a:cs typeface="Courier"/>
                <a:sym typeface="Courier"/>
              </a:rPr>
              <a:t>.</a:t>
            </a:r>
            <a:r>
              <a:rPr lang="en-US" sz="1200">
                <a:solidFill>
                  <a:schemeClr val="dk1"/>
                </a:solidFill>
                <a:latin typeface="Courier"/>
                <a:ea typeface="Courier"/>
                <a:cs typeface="Courier"/>
                <a:sym typeface="Courier"/>
              </a:rPr>
              <a:t>diam </a:t>
            </a:r>
            <a:r>
              <a:rPr lang="en-US" sz="1200">
                <a:solidFill>
                  <a:srgbClr val="797979"/>
                </a:solidFill>
                <a:latin typeface="Courier"/>
                <a:ea typeface="Courier"/>
                <a:cs typeface="Courier"/>
                <a:sym typeface="Courier"/>
              </a:rPr>
              <a:t>=</a:t>
            </a:r>
            <a:r>
              <a:rPr lang="en-US" sz="1200">
                <a:solidFill>
                  <a:schemeClr val="dk1"/>
                </a:solidFill>
                <a:latin typeface="Courier"/>
                <a:ea typeface="Courier"/>
                <a:cs typeface="Courier"/>
                <a:sym typeface="Courier"/>
              </a:rPr>
              <a:t> </a:t>
            </a:r>
            <a:r>
              <a:rPr lang="en-US" sz="1200">
                <a:solidFill>
                  <a:srgbClr val="797979"/>
                </a:solidFill>
                <a:latin typeface="Courier"/>
                <a:ea typeface="Courier"/>
                <a:cs typeface="Courier"/>
                <a:sym typeface="Courier"/>
              </a:rPr>
              <a:t>10</a:t>
            </a:r>
            <a:r>
              <a:rPr lang="en-US" sz="1200">
                <a:solidFill>
                  <a:schemeClr val="dk1"/>
                </a:solidFill>
                <a:latin typeface="Courier"/>
                <a:ea typeface="Courier"/>
                <a:cs typeface="Courier"/>
                <a:sym typeface="Courier"/>
              </a:rPr>
              <a:t> </a:t>
            </a:r>
            <a:r>
              <a:rPr i="1" lang="en-US" sz="1200">
                <a:solidFill>
                  <a:srgbClr val="4F9192"/>
                </a:solidFill>
                <a:latin typeface="Courier"/>
                <a:ea typeface="Courier"/>
                <a:cs typeface="Courier"/>
                <a:sym typeface="Courier"/>
              </a:rPr>
              <a:t># um</a:t>
            </a:r>
            <a:endParaRPr sz="1200">
              <a:solidFill>
                <a:schemeClr val="dk1"/>
              </a:solidFill>
              <a:latin typeface="Courier"/>
              <a:ea typeface="Courier"/>
              <a:cs typeface="Courier"/>
              <a:sym typeface="Courier"/>
            </a:endParaRPr>
          </a:p>
          <a:p>
            <a:pPr indent="0" lvl="0" marL="0" marR="0" rtl="0" algn="l">
              <a:spcBef>
                <a:spcPts val="0"/>
              </a:spcBef>
              <a:spcAft>
                <a:spcPts val="0"/>
              </a:spcAft>
              <a:buNone/>
            </a:pPr>
            <a:r>
              <a:rPr lang="en-US" sz="1200">
                <a:solidFill>
                  <a:schemeClr val="dk1"/>
                </a:solidFill>
                <a:latin typeface="Courier"/>
                <a:ea typeface="Courier"/>
                <a:cs typeface="Courier"/>
                <a:sym typeface="Courier"/>
              </a:rPr>
              <a:t>soma</a:t>
            </a:r>
            <a:r>
              <a:rPr lang="en-US" sz="1200">
                <a:solidFill>
                  <a:srgbClr val="797979"/>
                </a:solidFill>
                <a:latin typeface="Courier"/>
                <a:ea typeface="Courier"/>
                <a:cs typeface="Courier"/>
                <a:sym typeface="Courier"/>
              </a:rPr>
              <a:t>.</a:t>
            </a:r>
            <a:r>
              <a:rPr lang="en-US" sz="1200">
                <a:solidFill>
                  <a:schemeClr val="dk1"/>
                </a:solidFill>
                <a:latin typeface="Courier"/>
                <a:ea typeface="Courier"/>
                <a:cs typeface="Courier"/>
                <a:sym typeface="Courier"/>
              </a:rPr>
              <a:t>Ra   </a:t>
            </a:r>
            <a:r>
              <a:rPr lang="en-US" sz="1200">
                <a:solidFill>
                  <a:srgbClr val="797979"/>
                </a:solidFill>
                <a:latin typeface="Courier"/>
                <a:ea typeface="Courier"/>
                <a:cs typeface="Courier"/>
                <a:sym typeface="Courier"/>
              </a:rPr>
              <a:t>=</a:t>
            </a:r>
            <a:r>
              <a:rPr lang="en-US" sz="1200">
                <a:solidFill>
                  <a:schemeClr val="dk1"/>
                </a:solidFill>
                <a:latin typeface="Courier"/>
                <a:ea typeface="Courier"/>
                <a:cs typeface="Courier"/>
                <a:sym typeface="Courier"/>
              </a:rPr>
              <a:t> </a:t>
            </a:r>
            <a:r>
              <a:rPr lang="en-US" sz="1200">
                <a:solidFill>
                  <a:srgbClr val="797979"/>
                </a:solidFill>
                <a:latin typeface="Courier"/>
                <a:ea typeface="Courier"/>
                <a:cs typeface="Courier"/>
                <a:sym typeface="Courier"/>
              </a:rPr>
              <a:t>100</a:t>
            </a:r>
            <a:endParaRPr sz="1200">
              <a:solidFill>
                <a:schemeClr val="dk1"/>
              </a:solidFill>
              <a:latin typeface="Courier"/>
              <a:ea typeface="Courier"/>
              <a:cs typeface="Courier"/>
              <a:sym typeface="Courier"/>
            </a:endParaRPr>
          </a:p>
          <a:p>
            <a:pPr indent="0" lvl="0" marL="0" marR="0" rtl="0" algn="l">
              <a:spcBef>
                <a:spcPts val="0"/>
              </a:spcBef>
              <a:spcAft>
                <a:spcPts val="0"/>
              </a:spcAft>
              <a:buNone/>
            </a:pPr>
            <a:r>
              <a:rPr lang="en-US" sz="1200">
                <a:solidFill>
                  <a:schemeClr val="dk1"/>
                </a:solidFill>
                <a:latin typeface="Courier"/>
                <a:ea typeface="Courier"/>
                <a:cs typeface="Courier"/>
                <a:sym typeface="Courier"/>
              </a:rPr>
              <a:t>soma</a:t>
            </a:r>
            <a:r>
              <a:rPr lang="en-US" sz="1200">
                <a:solidFill>
                  <a:srgbClr val="797979"/>
                </a:solidFill>
                <a:latin typeface="Courier"/>
                <a:ea typeface="Courier"/>
                <a:cs typeface="Courier"/>
                <a:sym typeface="Courier"/>
              </a:rPr>
              <a:t>.</a:t>
            </a:r>
            <a:r>
              <a:rPr lang="en-US" sz="1200">
                <a:solidFill>
                  <a:schemeClr val="dk1"/>
                </a:solidFill>
                <a:latin typeface="Courier"/>
                <a:ea typeface="Courier"/>
                <a:cs typeface="Courier"/>
                <a:sym typeface="Courier"/>
              </a:rPr>
              <a:t>insert(</a:t>
            </a:r>
            <a:r>
              <a:rPr lang="en-US" sz="1200">
                <a:solidFill>
                  <a:srgbClr val="C8352B"/>
                </a:solidFill>
                <a:latin typeface="Courier"/>
                <a:ea typeface="Courier"/>
                <a:cs typeface="Courier"/>
                <a:sym typeface="Courier"/>
              </a:rPr>
              <a:t>'pas'</a:t>
            </a:r>
            <a:r>
              <a:rPr lang="en-US" sz="1200">
                <a:solidFill>
                  <a:schemeClr val="dk1"/>
                </a:solidFill>
                <a:latin typeface="Courier"/>
                <a:ea typeface="Courier"/>
                <a:cs typeface="Courier"/>
                <a:sym typeface="Courier"/>
              </a:rPr>
              <a:t>)</a:t>
            </a:r>
            <a:endParaRPr/>
          </a:p>
          <a:p>
            <a:pPr indent="0" lvl="0" marL="0" marR="0" rtl="0" algn="l">
              <a:spcBef>
                <a:spcPts val="0"/>
              </a:spcBef>
              <a:spcAft>
                <a:spcPts val="0"/>
              </a:spcAft>
              <a:buNone/>
            </a:pPr>
            <a:r>
              <a:rPr lang="en-US" sz="1200">
                <a:solidFill>
                  <a:srgbClr val="000000"/>
                </a:solidFill>
                <a:latin typeface="Courier"/>
                <a:ea typeface="Courier"/>
                <a:cs typeface="Courier"/>
                <a:sym typeface="Courier"/>
              </a:rPr>
              <a:t>soma</a:t>
            </a:r>
            <a:r>
              <a:rPr lang="en-US" sz="1200">
                <a:solidFill>
                  <a:srgbClr val="797979"/>
                </a:solidFill>
                <a:latin typeface="Courier"/>
                <a:ea typeface="Courier"/>
                <a:cs typeface="Courier"/>
                <a:sym typeface="Courier"/>
              </a:rPr>
              <a:t>.</a:t>
            </a:r>
            <a:r>
              <a:rPr lang="en-US" sz="1200">
                <a:solidFill>
                  <a:srgbClr val="000000"/>
                </a:solidFill>
                <a:latin typeface="Courier"/>
                <a:ea typeface="Courier"/>
                <a:cs typeface="Courier"/>
                <a:sym typeface="Courier"/>
              </a:rPr>
              <a:t>g_pas </a:t>
            </a:r>
            <a:r>
              <a:rPr lang="en-US" sz="1200">
                <a:solidFill>
                  <a:srgbClr val="797979"/>
                </a:solidFill>
                <a:latin typeface="Courier"/>
                <a:ea typeface="Courier"/>
                <a:cs typeface="Courier"/>
                <a:sym typeface="Courier"/>
              </a:rPr>
              <a:t>=</a:t>
            </a:r>
            <a:r>
              <a:rPr lang="en-US" sz="1200">
                <a:solidFill>
                  <a:srgbClr val="000000"/>
                </a:solidFill>
                <a:latin typeface="Courier"/>
                <a:ea typeface="Courier"/>
                <a:cs typeface="Courier"/>
                <a:sym typeface="Courier"/>
              </a:rPr>
              <a:t> </a:t>
            </a:r>
            <a:r>
              <a:rPr lang="en-US" sz="1200">
                <a:solidFill>
                  <a:srgbClr val="797979"/>
                </a:solidFill>
                <a:latin typeface="Courier"/>
                <a:ea typeface="Courier"/>
                <a:cs typeface="Courier"/>
                <a:sym typeface="Courier"/>
              </a:rPr>
              <a:t>1/10000</a:t>
            </a:r>
            <a:r>
              <a:rPr lang="en-US" sz="1200">
                <a:solidFill>
                  <a:srgbClr val="000000"/>
                </a:solidFill>
                <a:latin typeface="Courier"/>
                <a:ea typeface="Courier"/>
                <a:cs typeface="Courier"/>
                <a:sym typeface="Courier"/>
              </a:rPr>
              <a:t> </a:t>
            </a:r>
            <a:r>
              <a:rPr i="1" lang="en-US" sz="1200">
                <a:solidFill>
                  <a:srgbClr val="4F9192"/>
                </a:solidFill>
                <a:latin typeface="Courier"/>
                <a:ea typeface="Courier"/>
                <a:cs typeface="Courier"/>
                <a:sym typeface="Courier"/>
              </a:rPr>
              <a:t># 1/Rm - Rm ohm*cm^2</a:t>
            </a:r>
            <a:endParaRPr sz="1200">
              <a:solidFill>
                <a:srgbClr val="4F9192"/>
              </a:solidFill>
              <a:latin typeface="Courier"/>
              <a:ea typeface="Courier"/>
              <a:cs typeface="Courier"/>
              <a:sym typeface="Courier"/>
            </a:endParaRPr>
          </a:p>
          <a:p>
            <a:pPr indent="0" lvl="0" marL="0" marR="0" rtl="0" algn="l">
              <a:spcBef>
                <a:spcPts val="0"/>
              </a:spcBef>
              <a:spcAft>
                <a:spcPts val="0"/>
              </a:spcAft>
              <a:buNone/>
            </a:pPr>
            <a:br>
              <a:rPr lang="en-US" sz="1200">
                <a:solidFill>
                  <a:schemeClr val="dk1"/>
                </a:solidFill>
                <a:latin typeface="Courier"/>
                <a:ea typeface="Courier"/>
                <a:cs typeface="Courier"/>
                <a:sym typeface="Courier"/>
              </a:rPr>
            </a:br>
            <a:endParaRPr sz="1200">
              <a:solidFill>
                <a:schemeClr val="dk1"/>
              </a:solidFill>
              <a:latin typeface="Courier"/>
              <a:ea typeface="Courier"/>
              <a:cs typeface="Courier"/>
              <a:sym typeface="Courier"/>
            </a:endParaRPr>
          </a:p>
          <a:p>
            <a:pPr indent="0" lvl="0" marL="0" marR="0" rtl="0" algn="l">
              <a:spcBef>
                <a:spcPts val="0"/>
              </a:spcBef>
              <a:spcAft>
                <a:spcPts val="0"/>
              </a:spcAft>
              <a:buNone/>
            </a:pPr>
            <a:r>
              <a:rPr lang="en-US" sz="1200">
                <a:solidFill>
                  <a:srgbClr val="000000"/>
                </a:solidFill>
                <a:latin typeface="Courier"/>
                <a:ea typeface="Courier"/>
                <a:cs typeface="Courier"/>
                <a:sym typeface="Courier"/>
              </a:rPr>
              <a:t>dend = h.Section(name=</a:t>
            </a:r>
            <a:r>
              <a:rPr lang="en-US" sz="1200">
                <a:solidFill>
                  <a:srgbClr val="C8352B"/>
                </a:solidFill>
                <a:latin typeface="Courier"/>
                <a:ea typeface="Courier"/>
                <a:cs typeface="Courier"/>
                <a:sym typeface="Courier"/>
              </a:rPr>
              <a:t>"dend"</a:t>
            </a:r>
            <a:r>
              <a:rPr lang="en-US" sz="1200">
                <a:solidFill>
                  <a:srgbClr val="000000"/>
                </a:solidFill>
                <a:latin typeface="Courier"/>
                <a:ea typeface="Courier"/>
                <a:cs typeface="Courier"/>
                <a:sym typeface="Courier"/>
              </a:rPr>
              <a:t>)</a:t>
            </a:r>
            <a:endParaRPr sz="1200">
              <a:solidFill>
                <a:srgbClr val="C8352B"/>
              </a:solidFill>
              <a:latin typeface="Courier"/>
              <a:ea typeface="Courier"/>
              <a:cs typeface="Courier"/>
              <a:sym typeface="Courier"/>
            </a:endParaRPr>
          </a:p>
          <a:p>
            <a:pPr indent="0" lvl="0" marL="0" marR="0" rtl="0" algn="l">
              <a:spcBef>
                <a:spcPts val="0"/>
              </a:spcBef>
              <a:spcAft>
                <a:spcPts val="0"/>
              </a:spcAft>
              <a:buNone/>
            </a:pPr>
            <a:r>
              <a:rPr lang="en-US" sz="1200">
                <a:solidFill>
                  <a:schemeClr val="dk1"/>
                </a:solidFill>
                <a:latin typeface="Courier"/>
                <a:ea typeface="Courier"/>
                <a:cs typeface="Courier"/>
                <a:sym typeface="Courier"/>
              </a:rPr>
              <a:t>dend</a:t>
            </a:r>
            <a:r>
              <a:rPr lang="en-US" sz="1200">
                <a:solidFill>
                  <a:srgbClr val="797979"/>
                </a:solidFill>
                <a:latin typeface="Courier"/>
                <a:ea typeface="Courier"/>
                <a:cs typeface="Courier"/>
                <a:sym typeface="Courier"/>
              </a:rPr>
              <a:t>.</a:t>
            </a:r>
            <a:r>
              <a:rPr lang="en-US" sz="1200">
                <a:solidFill>
                  <a:schemeClr val="dk1"/>
                </a:solidFill>
                <a:latin typeface="Courier"/>
                <a:ea typeface="Courier"/>
                <a:cs typeface="Courier"/>
                <a:sym typeface="Courier"/>
              </a:rPr>
              <a:t>L    </a:t>
            </a:r>
            <a:r>
              <a:rPr lang="en-US" sz="1200">
                <a:solidFill>
                  <a:srgbClr val="797979"/>
                </a:solidFill>
                <a:latin typeface="Courier"/>
                <a:ea typeface="Courier"/>
                <a:cs typeface="Courier"/>
                <a:sym typeface="Courier"/>
              </a:rPr>
              <a:t>=</a:t>
            </a:r>
            <a:r>
              <a:rPr lang="en-US" sz="1200">
                <a:solidFill>
                  <a:schemeClr val="dk1"/>
                </a:solidFill>
                <a:latin typeface="Courier"/>
                <a:ea typeface="Courier"/>
                <a:cs typeface="Courier"/>
                <a:sym typeface="Courier"/>
              </a:rPr>
              <a:t> </a:t>
            </a:r>
            <a:r>
              <a:rPr lang="en-US" sz="1200">
                <a:solidFill>
                  <a:srgbClr val="797979"/>
                </a:solidFill>
                <a:latin typeface="Courier"/>
                <a:ea typeface="Courier"/>
                <a:cs typeface="Courier"/>
                <a:sym typeface="Courier"/>
              </a:rPr>
              <a:t>500</a:t>
            </a:r>
            <a:r>
              <a:rPr lang="en-US" sz="1200">
                <a:solidFill>
                  <a:schemeClr val="dk1"/>
                </a:solidFill>
                <a:latin typeface="Courier"/>
                <a:ea typeface="Courier"/>
                <a:cs typeface="Courier"/>
                <a:sym typeface="Courier"/>
              </a:rPr>
              <a:t>  </a:t>
            </a:r>
            <a:r>
              <a:rPr i="1" lang="en-US" sz="1200">
                <a:solidFill>
                  <a:srgbClr val="4F9192"/>
                </a:solidFill>
                <a:latin typeface="Courier"/>
                <a:ea typeface="Courier"/>
                <a:cs typeface="Courier"/>
                <a:sym typeface="Courier"/>
              </a:rPr>
              <a:t># um</a:t>
            </a:r>
            <a:endParaRPr sz="1200">
              <a:solidFill>
                <a:schemeClr val="dk1"/>
              </a:solidFill>
              <a:latin typeface="Courier"/>
              <a:ea typeface="Courier"/>
              <a:cs typeface="Courier"/>
              <a:sym typeface="Courier"/>
            </a:endParaRPr>
          </a:p>
          <a:p>
            <a:pPr indent="0" lvl="0" marL="0" marR="0" rtl="0" algn="l">
              <a:spcBef>
                <a:spcPts val="0"/>
              </a:spcBef>
              <a:spcAft>
                <a:spcPts val="0"/>
              </a:spcAft>
              <a:buNone/>
            </a:pPr>
            <a:r>
              <a:rPr lang="en-US" sz="1200">
                <a:solidFill>
                  <a:schemeClr val="dk1"/>
                </a:solidFill>
                <a:latin typeface="Courier"/>
                <a:ea typeface="Courier"/>
                <a:cs typeface="Courier"/>
                <a:sym typeface="Courier"/>
              </a:rPr>
              <a:t>dend</a:t>
            </a:r>
            <a:r>
              <a:rPr lang="en-US" sz="1200">
                <a:solidFill>
                  <a:srgbClr val="797979"/>
                </a:solidFill>
                <a:latin typeface="Courier"/>
                <a:ea typeface="Courier"/>
                <a:cs typeface="Courier"/>
                <a:sym typeface="Courier"/>
              </a:rPr>
              <a:t>.</a:t>
            </a:r>
            <a:r>
              <a:rPr lang="en-US" sz="1200">
                <a:solidFill>
                  <a:schemeClr val="dk1"/>
                </a:solidFill>
                <a:latin typeface="Courier"/>
                <a:ea typeface="Courier"/>
                <a:cs typeface="Courier"/>
                <a:sym typeface="Courier"/>
              </a:rPr>
              <a:t>diam </a:t>
            </a:r>
            <a:r>
              <a:rPr lang="en-US" sz="1200">
                <a:solidFill>
                  <a:srgbClr val="797979"/>
                </a:solidFill>
                <a:latin typeface="Courier"/>
                <a:ea typeface="Courier"/>
                <a:cs typeface="Courier"/>
                <a:sym typeface="Courier"/>
              </a:rPr>
              <a:t>=</a:t>
            </a:r>
            <a:r>
              <a:rPr lang="en-US" sz="1200">
                <a:solidFill>
                  <a:schemeClr val="dk1"/>
                </a:solidFill>
                <a:latin typeface="Courier"/>
                <a:ea typeface="Courier"/>
                <a:cs typeface="Courier"/>
                <a:sym typeface="Courier"/>
              </a:rPr>
              <a:t> </a:t>
            </a:r>
            <a:r>
              <a:rPr lang="en-US" sz="1200">
                <a:solidFill>
                  <a:srgbClr val="797979"/>
                </a:solidFill>
                <a:latin typeface="Courier"/>
                <a:ea typeface="Courier"/>
                <a:cs typeface="Courier"/>
                <a:sym typeface="Courier"/>
              </a:rPr>
              <a:t>1</a:t>
            </a:r>
            <a:r>
              <a:rPr lang="en-US" sz="1200">
                <a:solidFill>
                  <a:schemeClr val="dk1"/>
                </a:solidFill>
                <a:latin typeface="Courier"/>
                <a:ea typeface="Courier"/>
                <a:cs typeface="Courier"/>
                <a:sym typeface="Courier"/>
              </a:rPr>
              <a:t>    </a:t>
            </a:r>
            <a:r>
              <a:rPr i="1" lang="en-US" sz="1200">
                <a:solidFill>
                  <a:srgbClr val="4F9192"/>
                </a:solidFill>
                <a:latin typeface="Courier"/>
                <a:ea typeface="Courier"/>
                <a:cs typeface="Courier"/>
                <a:sym typeface="Courier"/>
              </a:rPr>
              <a:t># um</a:t>
            </a:r>
            <a:endParaRPr sz="1200">
              <a:solidFill>
                <a:schemeClr val="dk1"/>
              </a:solidFill>
              <a:latin typeface="Courier"/>
              <a:ea typeface="Courier"/>
              <a:cs typeface="Courier"/>
              <a:sym typeface="Courier"/>
            </a:endParaRPr>
          </a:p>
          <a:p>
            <a:pPr indent="0" lvl="0" marL="0" marR="0" rtl="0" algn="l">
              <a:spcBef>
                <a:spcPts val="0"/>
              </a:spcBef>
              <a:spcAft>
                <a:spcPts val="0"/>
              </a:spcAft>
              <a:buNone/>
            </a:pPr>
            <a:r>
              <a:rPr lang="en-US" sz="1200">
                <a:solidFill>
                  <a:schemeClr val="dk1"/>
                </a:solidFill>
                <a:latin typeface="Courier"/>
                <a:ea typeface="Courier"/>
                <a:cs typeface="Courier"/>
                <a:sym typeface="Courier"/>
              </a:rPr>
              <a:t>dend</a:t>
            </a:r>
            <a:r>
              <a:rPr lang="en-US" sz="1200">
                <a:solidFill>
                  <a:srgbClr val="797979"/>
                </a:solidFill>
                <a:latin typeface="Courier"/>
                <a:ea typeface="Courier"/>
                <a:cs typeface="Courier"/>
                <a:sym typeface="Courier"/>
              </a:rPr>
              <a:t>.</a:t>
            </a:r>
            <a:r>
              <a:rPr lang="en-US" sz="1200">
                <a:solidFill>
                  <a:schemeClr val="dk1"/>
                </a:solidFill>
                <a:latin typeface="Courier"/>
                <a:ea typeface="Courier"/>
                <a:cs typeface="Courier"/>
                <a:sym typeface="Courier"/>
              </a:rPr>
              <a:t>Ra   </a:t>
            </a:r>
            <a:r>
              <a:rPr lang="en-US" sz="1200">
                <a:solidFill>
                  <a:srgbClr val="797979"/>
                </a:solidFill>
                <a:latin typeface="Courier"/>
                <a:ea typeface="Courier"/>
                <a:cs typeface="Courier"/>
                <a:sym typeface="Courier"/>
              </a:rPr>
              <a:t>=</a:t>
            </a:r>
            <a:r>
              <a:rPr lang="en-US" sz="1200">
                <a:solidFill>
                  <a:schemeClr val="dk1"/>
                </a:solidFill>
                <a:latin typeface="Courier"/>
                <a:ea typeface="Courier"/>
                <a:cs typeface="Courier"/>
                <a:sym typeface="Courier"/>
              </a:rPr>
              <a:t> </a:t>
            </a:r>
            <a:r>
              <a:rPr lang="en-US" sz="1200">
                <a:solidFill>
                  <a:srgbClr val="797979"/>
                </a:solidFill>
                <a:latin typeface="Courier"/>
                <a:ea typeface="Courier"/>
                <a:cs typeface="Courier"/>
                <a:sym typeface="Courier"/>
              </a:rPr>
              <a:t>100</a:t>
            </a:r>
            <a:r>
              <a:rPr lang="en-US" sz="1200">
                <a:solidFill>
                  <a:schemeClr val="dk1"/>
                </a:solidFill>
                <a:latin typeface="Courier"/>
                <a:ea typeface="Courier"/>
                <a:cs typeface="Courier"/>
                <a:sym typeface="Courier"/>
              </a:rPr>
              <a:t>  </a:t>
            </a:r>
            <a:r>
              <a:rPr i="1" lang="en-US" sz="1200">
                <a:solidFill>
                  <a:srgbClr val="4F9192"/>
                </a:solidFill>
                <a:latin typeface="Courier"/>
                <a:ea typeface="Courier"/>
                <a:cs typeface="Courier"/>
                <a:sym typeface="Courier"/>
              </a:rPr>
              <a:t># ohm*cm</a:t>
            </a:r>
            <a:endParaRPr sz="1200">
              <a:solidFill>
                <a:schemeClr val="dk1"/>
              </a:solidFill>
              <a:latin typeface="Courier"/>
              <a:ea typeface="Courier"/>
              <a:cs typeface="Courier"/>
              <a:sym typeface="Courier"/>
            </a:endParaRPr>
          </a:p>
          <a:p>
            <a:pPr indent="0" lvl="0" marL="0" marR="0" rtl="0" algn="l">
              <a:spcBef>
                <a:spcPts val="0"/>
              </a:spcBef>
              <a:spcAft>
                <a:spcPts val="0"/>
              </a:spcAft>
              <a:buNone/>
            </a:pPr>
            <a:r>
              <a:rPr lang="en-US" sz="1200">
                <a:solidFill>
                  <a:schemeClr val="dk1"/>
                </a:solidFill>
                <a:latin typeface="Courier"/>
                <a:ea typeface="Courier"/>
                <a:cs typeface="Courier"/>
                <a:sym typeface="Courier"/>
              </a:rPr>
              <a:t>dend</a:t>
            </a:r>
            <a:r>
              <a:rPr lang="en-US" sz="1200">
                <a:solidFill>
                  <a:srgbClr val="797979"/>
                </a:solidFill>
                <a:latin typeface="Courier"/>
                <a:ea typeface="Courier"/>
                <a:cs typeface="Courier"/>
                <a:sym typeface="Courier"/>
              </a:rPr>
              <a:t>.</a:t>
            </a:r>
            <a:r>
              <a:rPr lang="en-US" sz="1200">
                <a:solidFill>
                  <a:schemeClr val="dk1"/>
                </a:solidFill>
                <a:latin typeface="Courier"/>
                <a:ea typeface="Courier"/>
                <a:cs typeface="Courier"/>
                <a:sym typeface="Courier"/>
              </a:rPr>
              <a:t>insert(</a:t>
            </a:r>
            <a:r>
              <a:rPr lang="en-US" sz="1200">
                <a:solidFill>
                  <a:srgbClr val="C8352B"/>
                </a:solidFill>
                <a:latin typeface="Courier"/>
                <a:ea typeface="Courier"/>
                <a:cs typeface="Courier"/>
                <a:sym typeface="Courier"/>
              </a:rPr>
              <a:t>'pas'</a:t>
            </a:r>
            <a:r>
              <a:rPr lang="en-US" sz="1200">
                <a:solidFill>
                  <a:schemeClr val="dk1"/>
                </a:solidFill>
                <a:latin typeface="Courier"/>
                <a:ea typeface="Courier"/>
                <a:cs typeface="Courier"/>
                <a:sym typeface="Courier"/>
              </a:rPr>
              <a:t>)</a:t>
            </a:r>
            <a:endParaRPr/>
          </a:p>
          <a:p>
            <a:pPr indent="0" lvl="0" marL="0" marR="0" rtl="0" algn="l">
              <a:spcBef>
                <a:spcPts val="0"/>
              </a:spcBef>
              <a:spcAft>
                <a:spcPts val="0"/>
              </a:spcAft>
              <a:buNone/>
            </a:pPr>
            <a:r>
              <a:rPr lang="en-US" sz="1200">
                <a:solidFill>
                  <a:schemeClr val="dk1"/>
                </a:solidFill>
                <a:latin typeface="Courier"/>
                <a:ea typeface="Courier"/>
                <a:cs typeface="Courier"/>
                <a:sym typeface="Courier"/>
              </a:rPr>
              <a:t>dend</a:t>
            </a:r>
            <a:r>
              <a:rPr lang="en-US" sz="1200">
                <a:solidFill>
                  <a:srgbClr val="797979"/>
                </a:solidFill>
                <a:latin typeface="Courier"/>
                <a:ea typeface="Courier"/>
                <a:cs typeface="Courier"/>
                <a:sym typeface="Courier"/>
              </a:rPr>
              <a:t>.</a:t>
            </a:r>
            <a:r>
              <a:rPr lang="en-US" sz="1200">
                <a:solidFill>
                  <a:schemeClr val="dk1"/>
                </a:solidFill>
                <a:latin typeface="Courier"/>
                <a:ea typeface="Courier"/>
                <a:cs typeface="Courier"/>
                <a:sym typeface="Courier"/>
              </a:rPr>
              <a:t>g_pas </a:t>
            </a:r>
            <a:r>
              <a:rPr lang="en-US" sz="1200">
                <a:solidFill>
                  <a:srgbClr val="797979"/>
                </a:solidFill>
                <a:latin typeface="Courier"/>
                <a:ea typeface="Courier"/>
                <a:cs typeface="Courier"/>
                <a:sym typeface="Courier"/>
              </a:rPr>
              <a:t>=</a:t>
            </a:r>
            <a:r>
              <a:rPr lang="en-US" sz="1200">
                <a:solidFill>
                  <a:schemeClr val="dk1"/>
                </a:solidFill>
                <a:latin typeface="Courier"/>
                <a:ea typeface="Courier"/>
                <a:cs typeface="Courier"/>
                <a:sym typeface="Courier"/>
              </a:rPr>
              <a:t> </a:t>
            </a:r>
            <a:r>
              <a:rPr lang="en-US" sz="1200">
                <a:solidFill>
                  <a:srgbClr val="797979"/>
                </a:solidFill>
                <a:latin typeface="Courier"/>
                <a:ea typeface="Courier"/>
                <a:cs typeface="Courier"/>
                <a:sym typeface="Courier"/>
              </a:rPr>
              <a:t>1/10000</a:t>
            </a:r>
            <a:endParaRPr sz="1200">
              <a:solidFill>
                <a:schemeClr val="dk1"/>
              </a:solidFill>
              <a:latin typeface="Courier"/>
              <a:ea typeface="Courier"/>
              <a:cs typeface="Courier"/>
              <a:sym typeface="Courier"/>
            </a:endParaRPr>
          </a:p>
          <a:p>
            <a:pPr indent="0" lvl="0" marL="0" marR="0" rtl="0" algn="l">
              <a:spcBef>
                <a:spcPts val="0"/>
              </a:spcBef>
              <a:spcAft>
                <a:spcPts val="0"/>
              </a:spcAft>
              <a:buNone/>
            </a:pPr>
            <a:br>
              <a:rPr lang="en-US" sz="1200">
                <a:solidFill>
                  <a:schemeClr val="dk1"/>
                </a:solidFill>
                <a:latin typeface="Courier"/>
                <a:ea typeface="Courier"/>
                <a:cs typeface="Courier"/>
                <a:sym typeface="Courier"/>
              </a:rPr>
            </a:br>
            <a:endParaRPr b="1" sz="1200">
              <a:solidFill>
                <a:schemeClr val="dk1"/>
              </a:solidFill>
              <a:latin typeface="Century Gothic"/>
              <a:ea typeface="Century Gothic"/>
              <a:cs typeface="Century Gothic"/>
              <a:sym typeface="Century Gothic"/>
            </a:endParaRPr>
          </a:p>
          <a:p>
            <a:pPr indent="0" lvl="0" marL="0" marR="0" rtl="0" algn="l">
              <a:spcBef>
                <a:spcPts val="0"/>
              </a:spcBef>
              <a:spcAft>
                <a:spcPts val="0"/>
              </a:spcAft>
              <a:buNone/>
            </a:pPr>
            <a:r>
              <a:rPr lang="en-US" sz="1200">
                <a:solidFill>
                  <a:schemeClr val="dk1"/>
                </a:solidFill>
                <a:latin typeface="Century Gothic"/>
                <a:ea typeface="Century Gothic"/>
                <a:cs typeface="Century Gothic"/>
                <a:sym typeface="Century Gothic"/>
              </a:rPr>
              <a:t>h(</a:t>
            </a:r>
            <a:r>
              <a:rPr lang="en-US" sz="1200">
                <a:solidFill>
                  <a:srgbClr val="BA2121"/>
                </a:solidFill>
                <a:latin typeface="Century Gothic"/>
                <a:ea typeface="Century Gothic"/>
                <a:cs typeface="Century Gothic"/>
                <a:sym typeface="Century Gothic"/>
              </a:rPr>
              <a:t>"forall { nseg = int((L/(0.1*lambda_f(100))+0.9)/2)*2 + 1 }"</a:t>
            </a:r>
            <a:r>
              <a:rPr lang="en-US" sz="1200">
                <a:solidFill>
                  <a:schemeClr val="dk1"/>
                </a:solidFill>
                <a:latin typeface="Century Gothic"/>
                <a:ea typeface="Century Gothic"/>
                <a:cs typeface="Century Gothic"/>
                <a:sym typeface="Century Gothic"/>
              </a:rPr>
              <a:t>) </a:t>
            </a:r>
            <a:r>
              <a:rPr lang="en-US" sz="1200">
                <a:solidFill>
                  <a:srgbClr val="4F9192"/>
                </a:solidFill>
                <a:latin typeface="Courier"/>
                <a:ea typeface="Courier"/>
                <a:cs typeface="Courier"/>
                <a:sym typeface="Courier"/>
              </a:rPr>
              <a:t> # set the number</a:t>
            </a:r>
            <a:endParaRPr/>
          </a:p>
          <a:p>
            <a:pPr indent="0" lvl="0" marL="0" marR="0" rtl="0" algn="l">
              <a:spcBef>
                <a:spcPts val="0"/>
              </a:spcBef>
              <a:spcAft>
                <a:spcPts val="0"/>
              </a:spcAft>
              <a:buNone/>
            </a:pPr>
            <a:r>
              <a:rPr lang="en-US" sz="1200">
                <a:solidFill>
                  <a:srgbClr val="4F9192"/>
                </a:solidFill>
                <a:latin typeface="Courier"/>
                <a:ea typeface="Courier"/>
                <a:cs typeface="Courier"/>
                <a:sym typeface="Courier"/>
              </a:rPr>
              <a:t>					#of segments</a:t>
            </a:r>
            <a:endParaRPr sz="1200">
              <a:solidFill>
                <a:schemeClr val="dk1"/>
              </a:solidFill>
              <a:latin typeface="Century Gothic"/>
              <a:ea typeface="Century Gothic"/>
              <a:cs typeface="Century Gothic"/>
              <a:sym typeface="Century Gothic"/>
            </a:endParaRPr>
          </a:p>
        </p:txBody>
      </p:sp>
      <p:sp>
        <p:nvSpPr>
          <p:cNvPr id="435" name="Google Shape;435;p39"/>
          <p:cNvSpPr/>
          <p:nvPr/>
        </p:nvSpPr>
        <p:spPr>
          <a:xfrm>
            <a:off x="853114" y="3897086"/>
            <a:ext cx="619500" cy="2607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436" name="Google Shape;436;p39"/>
          <p:cNvSpPr/>
          <p:nvPr/>
        </p:nvSpPr>
        <p:spPr>
          <a:xfrm>
            <a:off x="853113" y="4585291"/>
            <a:ext cx="503400" cy="2607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437" name="Google Shape;437;p39"/>
          <p:cNvSpPr/>
          <p:nvPr/>
        </p:nvSpPr>
        <p:spPr>
          <a:xfrm rot="5400000">
            <a:off x="658190" y="1433271"/>
            <a:ext cx="901800" cy="1041300"/>
          </a:xfrm>
          <a:prstGeom prst="can">
            <a:avLst>
              <a:gd fmla="val 25000" name="adj"/>
            </a:avLst>
          </a:prstGeom>
          <a:solidFill>
            <a:schemeClr val="accent3"/>
          </a:solidFill>
          <a:ln cap="rnd" cmpd="sng" w="15875">
            <a:solidFill>
              <a:srgbClr val="1B406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438" name="Google Shape;438;p39"/>
          <p:cNvSpPr/>
          <p:nvPr/>
        </p:nvSpPr>
        <p:spPr>
          <a:xfrm rot="5400000">
            <a:off x="3083889" y="309321"/>
            <a:ext cx="177900" cy="3289200"/>
          </a:xfrm>
          <a:prstGeom prst="can">
            <a:avLst>
              <a:gd fmla="val 25000" name="adj"/>
            </a:avLst>
          </a:prstGeom>
          <a:solidFill>
            <a:schemeClr val="accent3"/>
          </a:solidFill>
          <a:ln cap="rnd" cmpd="sng" w="15875">
            <a:solidFill>
              <a:srgbClr val="1B406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439" name="Google Shape;439;p39"/>
          <p:cNvSpPr txBox="1"/>
          <p:nvPr/>
        </p:nvSpPr>
        <p:spPr>
          <a:xfrm>
            <a:off x="588353" y="1090300"/>
            <a:ext cx="8907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entury Gothic"/>
                <a:ea typeface="Century Gothic"/>
                <a:cs typeface="Century Gothic"/>
                <a:sym typeface="Century Gothic"/>
              </a:rPr>
              <a:t>Soma</a:t>
            </a:r>
            <a:endParaRPr/>
          </a:p>
        </p:txBody>
      </p:sp>
      <p:sp>
        <p:nvSpPr>
          <p:cNvPr id="440" name="Google Shape;440;p39"/>
          <p:cNvSpPr/>
          <p:nvPr/>
        </p:nvSpPr>
        <p:spPr>
          <a:xfrm>
            <a:off x="2445801" y="2029950"/>
            <a:ext cx="14202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entury Gothic"/>
                <a:ea typeface="Century Gothic"/>
                <a:cs typeface="Century Gothic"/>
                <a:sym typeface="Century Gothic"/>
              </a:rPr>
              <a:t>Dendrite </a:t>
            </a:r>
            <a:endParaRPr/>
          </a:p>
        </p:txBody>
      </p:sp>
      <p:pic>
        <p:nvPicPr>
          <p:cNvPr id="441" name="Google Shape;441;p39"/>
          <p:cNvPicPr preferRelativeResize="0"/>
          <p:nvPr/>
        </p:nvPicPr>
        <p:blipFill rotWithShape="1">
          <a:blip r:embed="rId4">
            <a:alphaModFix/>
          </a:blip>
          <a:srcRect b="0" l="0" r="0" t="0"/>
          <a:stretch/>
        </p:blipFill>
        <p:spPr>
          <a:xfrm rot="1004984">
            <a:off x="943449" y="2370266"/>
            <a:ext cx="1556630" cy="239480"/>
          </a:xfrm>
          <a:prstGeom prst="rect">
            <a:avLst/>
          </a:prstGeom>
          <a:noFill/>
          <a:ln>
            <a:noFill/>
          </a:ln>
        </p:spPr>
      </p:pic>
      <p:pic>
        <p:nvPicPr>
          <p:cNvPr id="442" name="Google Shape;442;p39"/>
          <p:cNvPicPr preferRelativeResize="0"/>
          <p:nvPr/>
        </p:nvPicPr>
        <p:blipFill rotWithShape="1">
          <a:blip r:embed="rId4">
            <a:alphaModFix/>
          </a:blip>
          <a:srcRect b="0" l="0" r="0" t="0"/>
          <a:stretch/>
        </p:blipFill>
        <p:spPr>
          <a:xfrm rot="-1741754">
            <a:off x="1630869" y="1452942"/>
            <a:ext cx="1556630" cy="239480"/>
          </a:xfrm>
          <a:prstGeom prst="rect">
            <a:avLst/>
          </a:prstGeom>
          <a:noFill/>
          <a:ln>
            <a:noFill/>
          </a:ln>
        </p:spPr>
      </p:pic>
      <p:pic>
        <p:nvPicPr>
          <p:cNvPr id="443" name="Google Shape;443;p39"/>
          <p:cNvPicPr preferRelativeResize="0"/>
          <p:nvPr/>
        </p:nvPicPr>
        <p:blipFill rotWithShape="1">
          <a:blip r:embed="rId4">
            <a:alphaModFix/>
          </a:blip>
          <a:srcRect b="0" l="0" r="0" t="0"/>
          <a:stretch/>
        </p:blipFill>
        <p:spPr>
          <a:xfrm rot="-1741754">
            <a:off x="2564344" y="1441414"/>
            <a:ext cx="1556630" cy="239480"/>
          </a:xfrm>
          <a:prstGeom prst="rect">
            <a:avLst/>
          </a:prstGeom>
          <a:noFill/>
          <a:ln>
            <a:noFill/>
          </a:ln>
        </p:spPr>
      </p:pic>
      <p:pic>
        <p:nvPicPr>
          <p:cNvPr id="444" name="Google Shape;444;p39"/>
          <p:cNvPicPr preferRelativeResize="0"/>
          <p:nvPr/>
        </p:nvPicPr>
        <p:blipFill rotWithShape="1">
          <a:blip r:embed="rId4">
            <a:alphaModFix/>
          </a:blip>
          <a:srcRect b="0" l="0" r="0" t="0"/>
          <a:stretch/>
        </p:blipFill>
        <p:spPr>
          <a:xfrm rot="-1741754">
            <a:off x="3388796" y="1425966"/>
            <a:ext cx="1556630" cy="239480"/>
          </a:xfrm>
          <a:prstGeom prst="rect">
            <a:avLst/>
          </a:prstGeom>
          <a:noFill/>
          <a:ln>
            <a:noFill/>
          </a:ln>
        </p:spPr>
      </p:pic>
      <p:pic>
        <p:nvPicPr>
          <p:cNvPr id="445" name="Google Shape;445;p39"/>
          <p:cNvPicPr preferRelativeResize="0"/>
          <p:nvPr/>
        </p:nvPicPr>
        <p:blipFill rotWithShape="1">
          <a:blip r:embed="rId4">
            <a:alphaModFix/>
          </a:blip>
          <a:srcRect b="0" l="0" r="0" t="0"/>
          <a:stretch/>
        </p:blipFill>
        <p:spPr>
          <a:xfrm rot="-1741754">
            <a:off x="4250985" y="1452942"/>
            <a:ext cx="1556630" cy="239480"/>
          </a:xfrm>
          <a:prstGeom prst="rect">
            <a:avLst/>
          </a:prstGeom>
          <a:noFill/>
          <a:ln>
            <a:noFill/>
          </a:ln>
        </p:spPr>
      </p:pic>
      <p:sp>
        <p:nvSpPr>
          <p:cNvPr id="446" name="Google Shape;446;p39"/>
          <p:cNvSpPr/>
          <p:nvPr/>
        </p:nvSpPr>
        <p:spPr>
          <a:xfrm>
            <a:off x="4986625" y="1864975"/>
            <a:ext cx="773100" cy="129600"/>
          </a:xfrm>
          <a:prstGeom prst="leftArrow">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39"/>
          <p:cNvSpPr txBox="1"/>
          <p:nvPr/>
        </p:nvSpPr>
        <p:spPr>
          <a:xfrm>
            <a:off x="4493550" y="1994575"/>
            <a:ext cx="1477200" cy="36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Century Gothic"/>
                <a:ea typeface="Century Gothic"/>
                <a:cs typeface="Century Gothic"/>
                <a:sym typeface="Century Gothic"/>
              </a:rPr>
              <a:t>synaptic input</a:t>
            </a:r>
            <a:endParaRPr>
              <a:latin typeface="Century Gothic"/>
              <a:ea typeface="Century Gothic"/>
              <a:cs typeface="Century Gothic"/>
              <a:sym typeface="Century Gothic"/>
            </a:endParaRPr>
          </a:p>
        </p:txBody>
      </p:sp>
      <p:sp>
        <p:nvSpPr>
          <p:cNvPr id="448" name="Google Shape;448;p39"/>
          <p:cNvSpPr txBox="1"/>
          <p:nvPr/>
        </p:nvSpPr>
        <p:spPr>
          <a:xfrm>
            <a:off x="6045875" y="5003125"/>
            <a:ext cx="6075900" cy="62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Font typeface="Arial"/>
              <a:buNone/>
            </a:pPr>
            <a:r>
              <a:rPr lang="en-US" sz="1200">
                <a:solidFill>
                  <a:schemeClr val="dk1"/>
                </a:solidFill>
                <a:latin typeface="Courier"/>
                <a:ea typeface="Courier"/>
                <a:cs typeface="Courier"/>
                <a:sym typeface="Courier"/>
              </a:rPr>
              <a:t>dend</a:t>
            </a:r>
            <a:r>
              <a:rPr lang="en-US" sz="1200">
                <a:solidFill>
                  <a:srgbClr val="797979"/>
                </a:solidFill>
                <a:latin typeface="Courier"/>
                <a:ea typeface="Courier"/>
                <a:cs typeface="Courier"/>
                <a:sym typeface="Courier"/>
              </a:rPr>
              <a:t>.</a:t>
            </a:r>
            <a:r>
              <a:rPr lang="en-US" sz="1200">
                <a:solidFill>
                  <a:schemeClr val="dk1"/>
                </a:solidFill>
                <a:latin typeface="Courier"/>
                <a:ea typeface="Courier"/>
                <a:cs typeface="Courier"/>
                <a:sym typeface="Courier"/>
              </a:rPr>
              <a:t>connect(soma, </a:t>
            </a:r>
            <a:r>
              <a:rPr lang="en-US" sz="1200">
                <a:solidFill>
                  <a:srgbClr val="797979"/>
                </a:solidFill>
                <a:latin typeface="Courier"/>
                <a:ea typeface="Courier"/>
                <a:cs typeface="Courier"/>
                <a:sym typeface="Courier"/>
              </a:rPr>
              <a:t>1</a:t>
            </a:r>
            <a:r>
              <a:rPr lang="en-US" sz="1200">
                <a:solidFill>
                  <a:schemeClr val="dk1"/>
                </a:solidFill>
                <a:latin typeface="Courier"/>
                <a:ea typeface="Courier"/>
                <a:cs typeface="Courier"/>
                <a:sym typeface="Courier"/>
              </a:rPr>
              <a:t>, </a:t>
            </a:r>
            <a:r>
              <a:rPr lang="en-US" sz="1200">
                <a:solidFill>
                  <a:srgbClr val="797979"/>
                </a:solidFill>
                <a:latin typeface="Courier"/>
                <a:ea typeface="Courier"/>
                <a:cs typeface="Courier"/>
                <a:sym typeface="Courier"/>
              </a:rPr>
              <a:t>0</a:t>
            </a:r>
            <a:r>
              <a:rPr lang="en-US" sz="1200">
                <a:solidFill>
                  <a:schemeClr val="dk1"/>
                </a:solidFill>
                <a:latin typeface="Courier"/>
                <a:ea typeface="Courier"/>
                <a:cs typeface="Courier"/>
                <a:sym typeface="Courier"/>
              </a:rPr>
              <a:t>) </a:t>
            </a:r>
            <a:r>
              <a:rPr i="1" lang="en-US" sz="1200">
                <a:solidFill>
                  <a:srgbClr val="4F9192"/>
                </a:solidFill>
                <a:latin typeface="Courier"/>
                <a:ea typeface="Courier"/>
                <a:cs typeface="Courier"/>
                <a:sym typeface="Courier"/>
              </a:rPr>
              <a:t>#connect the end of the soma</a:t>
            </a:r>
            <a:endParaRPr>
              <a:solidFill>
                <a:schemeClr val="dk1"/>
              </a:solidFill>
            </a:endParaRPr>
          </a:p>
          <a:p>
            <a:pPr indent="0" lvl="0" marL="0" rtl="0" algn="l">
              <a:spcBef>
                <a:spcPts val="0"/>
              </a:spcBef>
              <a:spcAft>
                <a:spcPts val="0"/>
              </a:spcAft>
              <a:buClr>
                <a:schemeClr val="dk1"/>
              </a:buClr>
              <a:buFont typeface="Arial"/>
              <a:buNone/>
            </a:pPr>
            <a:r>
              <a:rPr i="1" lang="en-US" sz="1200">
                <a:solidFill>
                  <a:srgbClr val="4F9192"/>
                </a:solidFill>
                <a:latin typeface="Courier"/>
                <a:ea typeface="Courier"/>
                <a:cs typeface="Courier"/>
                <a:sym typeface="Courier"/>
              </a:rPr>
              <a:t>			   #to the start of the dendrite</a:t>
            </a:r>
            <a:endParaRPr>
              <a:solidFill>
                <a:schemeClr val="dk1"/>
              </a:solidFill>
            </a:endParaRPr>
          </a:p>
          <a:p>
            <a:pPr indent="0" lvl="0" marL="0" rtl="0" algn="l">
              <a:spcBef>
                <a:spcPts val="0"/>
              </a:spcBef>
              <a:spcAft>
                <a:spcPts val="0"/>
              </a:spcAft>
              <a:buNone/>
            </a:pPr>
            <a:r>
              <a:t/>
            </a:r>
            <a:endParaRPr>
              <a:latin typeface="Century Gothic"/>
              <a:ea typeface="Century Gothic"/>
              <a:cs typeface="Century Gothic"/>
              <a:sym typeface="Century Gothic"/>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43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34">
                                            <p:txEl>
                                              <p:pRg end="0" st="0"/>
                                            </p:txEl>
                                          </p:spTgt>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34">
                                            <p:txEl>
                                              <p:pRg end="1" st="1"/>
                                            </p:txEl>
                                          </p:spTgt>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34">
                                            <p:txEl>
                                              <p:pRg end="2" st="2"/>
                                            </p:txEl>
                                          </p:spTgt>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34">
                                            <p:txEl>
                                              <p:pRg end="3" st="3"/>
                                            </p:txEl>
                                          </p:spTgt>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34">
                                            <p:txEl>
                                              <p:pRg end="4" st="4"/>
                                            </p:txEl>
                                          </p:spTgt>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34">
                                            <p:txEl>
                                              <p:pRg end="5" st="5"/>
                                            </p:txEl>
                                          </p:spTgt>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34">
                                            <p:txEl>
                                              <p:pRg end="6" st="6"/>
                                            </p:txEl>
                                          </p:spTgt>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34">
                                            <p:txEl>
                                              <p:pRg end="7" st="7"/>
                                            </p:txEl>
                                          </p:spTgt>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34">
                                            <p:txEl>
                                              <p:pRg end="8" st="8"/>
                                            </p:txEl>
                                          </p:spTgt>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34">
                                            <p:txEl>
                                              <p:pRg end="9" st="9"/>
                                            </p:txEl>
                                          </p:spTgt>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34">
                                            <p:txEl>
                                              <p:pRg end="10" st="10"/>
                                            </p:txEl>
                                          </p:spTgt>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34">
                                            <p:txEl>
                                              <p:pRg end="11" st="11"/>
                                            </p:txEl>
                                          </p:spTgt>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34">
                                            <p:txEl>
                                              <p:pRg end="12" st="12"/>
                                            </p:txEl>
                                          </p:spTgt>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34">
                                            <p:txEl>
                                              <p:pRg end="13" st="13"/>
                                            </p:txEl>
                                          </p:spTgt>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34">
                                            <p:txEl>
                                              <p:pRg end="14" st="14"/>
                                            </p:txEl>
                                          </p:spTgt>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34">
                                            <p:txEl>
                                              <p:pRg end="15" st="15"/>
                                            </p:txEl>
                                          </p:spTgt>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34">
                                            <p:txEl>
                                              <p:pRg end="16" st="16"/>
                                            </p:txEl>
                                          </p:spTgt>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34">
                                            <p:txEl>
                                              <p:pRg end="17" st="17"/>
                                            </p:txEl>
                                          </p:spTgt>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34">
                                            <p:txEl>
                                              <p:pRg end="18" st="18"/>
                                            </p:txEl>
                                          </p:spTgt>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34">
                                            <p:txEl>
                                              <p:pRg end="19" st="19"/>
                                            </p:txEl>
                                          </p:spTgt>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2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3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3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436"/>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
                                          </p:stCondLst>
                                        </p:cTn>
                                        <p:tgtEl>
                                          <p:spTgt spid="435"/>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448"/>
                                        </p:tgtEl>
                                        <p:attrNameLst>
                                          <p:attrName>style.visibility</p:attrName>
                                        </p:attrNameLst>
                                      </p:cBhvr>
                                      <p:to>
                                        <p:strVal val="visible"/>
                                      </p:to>
                                    </p:set>
                                    <p:animEffect filter="fade" transition="in">
                                      <p:cBhvr>
                                        <p:cTn dur="1000"/>
                                        <p:tgtEl>
                                          <p:spTgt spid="44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2" name="Shape 452"/>
        <p:cNvGrpSpPr/>
        <p:nvPr/>
      </p:nvGrpSpPr>
      <p:grpSpPr>
        <a:xfrm>
          <a:off x="0" y="0"/>
          <a:ext cx="0" cy="0"/>
          <a:chOff x="0" y="0"/>
          <a:chExt cx="0" cy="0"/>
        </a:xfrm>
      </p:grpSpPr>
      <p:sp>
        <p:nvSpPr>
          <p:cNvPr id="453" name="Google Shape;453;p40"/>
          <p:cNvSpPr txBox="1"/>
          <p:nvPr>
            <p:ph type="title"/>
          </p:nvPr>
        </p:nvSpPr>
        <p:spPr>
          <a:xfrm>
            <a:off x="152400" y="1"/>
            <a:ext cx="10515600" cy="8763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168DBA"/>
              </a:buClr>
              <a:buSzPts val="3200"/>
              <a:buFont typeface="Century Gothic"/>
              <a:buNone/>
            </a:pPr>
            <a:r>
              <a:rPr lang="en-US" sz="3200"/>
              <a:t>Ball and Stick model - run the synapse </a:t>
            </a:r>
            <a:r>
              <a:rPr lang="en-US" sz="3200"/>
              <a:t>again</a:t>
            </a:r>
            <a:endParaRPr/>
          </a:p>
        </p:txBody>
      </p:sp>
      <p:sp>
        <p:nvSpPr>
          <p:cNvPr id="454" name="Google Shape;454;p40"/>
          <p:cNvSpPr/>
          <p:nvPr/>
        </p:nvSpPr>
        <p:spPr>
          <a:xfrm>
            <a:off x="5730205" y="581239"/>
            <a:ext cx="6379834" cy="61247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1400">
                <a:solidFill>
                  <a:srgbClr val="4F9192"/>
                </a:solidFill>
                <a:latin typeface="Courier"/>
                <a:ea typeface="Courier"/>
                <a:cs typeface="Courier"/>
                <a:sym typeface="Courier"/>
              </a:rPr>
              <a:t>#########################</a:t>
            </a:r>
            <a:endParaRPr sz="1400">
              <a:solidFill>
                <a:srgbClr val="4F9192"/>
              </a:solidFill>
              <a:latin typeface="Courier"/>
              <a:ea typeface="Courier"/>
              <a:cs typeface="Courier"/>
              <a:sym typeface="Courier"/>
            </a:endParaRPr>
          </a:p>
          <a:p>
            <a:pPr indent="0" lvl="0" marL="0" marR="0" rtl="0" algn="l">
              <a:spcBef>
                <a:spcPts val="0"/>
              </a:spcBef>
              <a:spcAft>
                <a:spcPts val="0"/>
              </a:spcAft>
              <a:buNone/>
            </a:pPr>
            <a:r>
              <a:rPr i="1" lang="en-US" sz="1400">
                <a:solidFill>
                  <a:srgbClr val="4F9192"/>
                </a:solidFill>
                <a:latin typeface="Courier"/>
                <a:ea typeface="Courier"/>
                <a:cs typeface="Courier"/>
                <a:sym typeface="Courier"/>
              </a:rPr>
              <a:t># # Set up experiment # #</a:t>
            </a:r>
            <a:endParaRPr sz="1400">
              <a:solidFill>
                <a:srgbClr val="4F9192"/>
              </a:solidFill>
              <a:latin typeface="Courier"/>
              <a:ea typeface="Courier"/>
              <a:cs typeface="Courier"/>
              <a:sym typeface="Courier"/>
            </a:endParaRPr>
          </a:p>
          <a:p>
            <a:pPr indent="0" lvl="0" marL="0" marR="0" rtl="0" algn="l">
              <a:spcBef>
                <a:spcPts val="0"/>
              </a:spcBef>
              <a:spcAft>
                <a:spcPts val="0"/>
              </a:spcAft>
              <a:buNone/>
            </a:pPr>
            <a:r>
              <a:rPr i="1" lang="en-US" sz="1400">
                <a:solidFill>
                  <a:srgbClr val="4F9192"/>
                </a:solidFill>
                <a:latin typeface="Courier"/>
                <a:ea typeface="Courier"/>
                <a:cs typeface="Courier"/>
                <a:sym typeface="Courier"/>
              </a:rPr>
              <a:t>#########################</a:t>
            </a:r>
            <a:endParaRPr sz="1400">
              <a:solidFill>
                <a:srgbClr val="4F9192"/>
              </a:solidFill>
              <a:latin typeface="Courier"/>
              <a:ea typeface="Courier"/>
              <a:cs typeface="Courier"/>
              <a:sym typeface="Courier"/>
            </a:endParaRPr>
          </a:p>
          <a:p>
            <a:pPr indent="0" lvl="0" marL="0" rtl="0" algn="l">
              <a:spcBef>
                <a:spcPts val="0"/>
              </a:spcBef>
              <a:spcAft>
                <a:spcPts val="0"/>
              </a:spcAft>
              <a:buClr>
                <a:schemeClr val="dk1"/>
              </a:buClr>
              <a:buSzPts val="1100"/>
              <a:buFont typeface="Arial"/>
              <a:buNone/>
            </a:pPr>
            <a:r>
              <a:rPr i="1" lang="en-US">
                <a:solidFill>
                  <a:srgbClr val="4F9192"/>
                </a:solidFill>
                <a:latin typeface="Courier"/>
                <a:ea typeface="Courier"/>
                <a:cs typeface="Courier"/>
                <a:sym typeface="Courier"/>
              </a:rPr>
              <a:t># add a synapse</a:t>
            </a:r>
            <a:endParaRPr i="1">
              <a:solidFill>
                <a:srgbClr val="4F9192"/>
              </a:solidFill>
              <a:latin typeface="Courier"/>
              <a:ea typeface="Courier"/>
              <a:cs typeface="Courier"/>
              <a:sym typeface="Courier"/>
            </a:endParaRPr>
          </a:p>
          <a:p>
            <a:pPr indent="0" lvl="0" marL="0" rtl="0" algn="l">
              <a:spcBef>
                <a:spcPts val="0"/>
              </a:spcBef>
              <a:spcAft>
                <a:spcPts val="0"/>
              </a:spcAft>
              <a:buClr>
                <a:schemeClr val="dk1"/>
              </a:buClr>
              <a:buSzPts val="1100"/>
              <a:buFont typeface="Arial"/>
              <a:buNone/>
            </a:pPr>
            <a:r>
              <a:rPr i="1" lang="en-US">
                <a:latin typeface="Courier"/>
                <a:ea typeface="Courier"/>
                <a:cs typeface="Courier"/>
                <a:sym typeface="Courier"/>
              </a:rPr>
              <a:t>synapse = h.Exp2Syn(dend(1))</a:t>
            </a:r>
            <a:endParaRPr i="1">
              <a:latin typeface="Courier"/>
              <a:ea typeface="Courier"/>
              <a:cs typeface="Courier"/>
              <a:sym typeface="Courier"/>
            </a:endParaRPr>
          </a:p>
          <a:p>
            <a:pPr indent="0" lvl="0" marL="0" rtl="0" algn="l">
              <a:spcBef>
                <a:spcPts val="0"/>
              </a:spcBef>
              <a:spcAft>
                <a:spcPts val="0"/>
              </a:spcAft>
              <a:buClr>
                <a:schemeClr val="dk1"/>
              </a:buClr>
              <a:buSzPts val="1100"/>
              <a:buFont typeface="Arial"/>
              <a:buNone/>
            </a:pPr>
            <a:r>
              <a:rPr i="1" lang="en-US">
                <a:latin typeface="Courier"/>
                <a:ea typeface="Courier"/>
                <a:cs typeface="Courier"/>
                <a:sym typeface="Courier"/>
              </a:rPr>
              <a:t>synapse.tau1 = </a:t>
            </a:r>
            <a:r>
              <a:rPr i="1" lang="en-US">
                <a:solidFill>
                  <a:srgbClr val="797979"/>
                </a:solidFill>
                <a:latin typeface="Courier"/>
                <a:ea typeface="Courier"/>
                <a:cs typeface="Courier"/>
                <a:sym typeface="Courier"/>
              </a:rPr>
              <a:t>0.3</a:t>
            </a:r>
            <a:endParaRPr i="1">
              <a:solidFill>
                <a:srgbClr val="797979"/>
              </a:solidFill>
              <a:latin typeface="Courier"/>
              <a:ea typeface="Courier"/>
              <a:cs typeface="Courier"/>
              <a:sym typeface="Courier"/>
            </a:endParaRPr>
          </a:p>
          <a:p>
            <a:pPr indent="0" lvl="0" marL="0" rtl="0" algn="l">
              <a:spcBef>
                <a:spcPts val="0"/>
              </a:spcBef>
              <a:spcAft>
                <a:spcPts val="0"/>
              </a:spcAft>
              <a:buClr>
                <a:schemeClr val="dk1"/>
              </a:buClr>
              <a:buSzPts val="1100"/>
              <a:buFont typeface="Arial"/>
              <a:buNone/>
            </a:pPr>
            <a:r>
              <a:rPr i="1" lang="en-US">
                <a:latin typeface="Courier"/>
                <a:ea typeface="Courier"/>
                <a:cs typeface="Courier"/>
                <a:sym typeface="Courier"/>
              </a:rPr>
              <a:t>synapse.tau2 = </a:t>
            </a:r>
            <a:r>
              <a:rPr i="1" lang="en-US">
                <a:solidFill>
                  <a:srgbClr val="797979"/>
                </a:solidFill>
                <a:latin typeface="Courier"/>
                <a:ea typeface="Courier"/>
                <a:cs typeface="Courier"/>
                <a:sym typeface="Courier"/>
              </a:rPr>
              <a:t>1.8</a:t>
            </a:r>
            <a:endParaRPr i="1">
              <a:solidFill>
                <a:srgbClr val="797979"/>
              </a:solidFill>
              <a:latin typeface="Courier"/>
              <a:ea typeface="Courier"/>
              <a:cs typeface="Courier"/>
              <a:sym typeface="Courier"/>
            </a:endParaRPr>
          </a:p>
          <a:p>
            <a:pPr indent="0" lvl="0" marL="0" rtl="0" algn="l">
              <a:spcBef>
                <a:spcPts val="0"/>
              </a:spcBef>
              <a:spcAft>
                <a:spcPts val="0"/>
              </a:spcAft>
              <a:buClr>
                <a:schemeClr val="dk1"/>
              </a:buClr>
              <a:buSzPts val="1100"/>
              <a:buFont typeface="Arial"/>
              <a:buNone/>
            </a:pPr>
            <a:r>
              <a:rPr i="1" lang="en-US">
                <a:latin typeface="Courier"/>
                <a:ea typeface="Courier"/>
                <a:cs typeface="Courier"/>
                <a:sym typeface="Courier"/>
              </a:rPr>
              <a:t>stim=h.NetStim()</a:t>
            </a:r>
            <a:endParaRPr i="1">
              <a:latin typeface="Courier"/>
              <a:ea typeface="Courier"/>
              <a:cs typeface="Courier"/>
              <a:sym typeface="Courier"/>
            </a:endParaRPr>
          </a:p>
          <a:p>
            <a:pPr indent="0" lvl="0" marL="0" rtl="0" algn="l">
              <a:spcBef>
                <a:spcPts val="0"/>
              </a:spcBef>
              <a:spcAft>
                <a:spcPts val="0"/>
              </a:spcAft>
              <a:buClr>
                <a:schemeClr val="dk1"/>
              </a:buClr>
              <a:buSzPts val="1100"/>
              <a:buFont typeface="Arial"/>
              <a:buNone/>
            </a:pPr>
            <a:r>
              <a:rPr i="1" lang="en-US">
                <a:latin typeface="Courier"/>
                <a:ea typeface="Courier"/>
                <a:cs typeface="Courier"/>
                <a:sym typeface="Courier"/>
              </a:rPr>
              <a:t>stim.number =</a:t>
            </a:r>
            <a:r>
              <a:rPr i="1" lang="en-US">
                <a:solidFill>
                  <a:srgbClr val="797979"/>
                </a:solidFill>
                <a:latin typeface="Courier"/>
                <a:ea typeface="Courier"/>
                <a:cs typeface="Courier"/>
                <a:sym typeface="Courier"/>
              </a:rPr>
              <a:t> 1</a:t>
            </a:r>
            <a:endParaRPr i="1">
              <a:solidFill>
                <a:srgbClr val="797979"/>
              </a:solidFill>
              <a:latin typeface="Courier"/>
              <a:ea typeface="Courier"/>
              <a:cs typeface="Courier"/>
              <a:sym typeface="Courier"/>
            </a:endParaRPr>
          </a:p>
          <a:p>
            <a:pPr indent="0" lvl="0" marL="0" rtl="0" algn="l">
              <a:spcBef>
                <a:spcPts val="0"/>
              </a:spcBef>
              <a:spcAft>
                <a:spcPts val="0"/>
              </a:spcAft>
              <a:buClr>
                <a:schemeClr val="dk1"/>
              </a:buClr>
              <a:buSzPts val="1100"/>
              <a:buFont typeface="Arial"/>
              <a:buNone/>
            </a:pPr>
            <a:r>
              <a:rPr i="1" lang="en-US">
                <a:latin typeface="Courier"/>
                <a:ea typeface="Courier"/>
                <a:cs typeface="Courier"/>
                <a:sym typeface="Courier"/>
              </a:rPr>
              <a:t>stim.noise = </a:t>
            </a:r>
            <a:r>
              <a:rPr i="1" lang="en-US">
                <a:solidFill>
                  <a:srgbClr val="797979"/>
                </a:solidFill>
                <a:latin typeface="Courier"/>
                <a:ea typeface="Courier"/>
                <a:cs typeface="Courier"/>
                <a:sym typeface="Courier"/>
              </a:rPr>
              <a:t>0</a:t>
            </a:r>
            <a:r>
              <a:rPr i="1" lang="en-US">
                <a:latin typeface="Courier"/>
                <a:ea typeface="Courier"/>
                <a:cs typeface="Courier"/>
                <a:sym typeface="Courier"/>
              </a:rPr>
              <a:t> </a:t>
            </a:r>
            <a:r>
              <a:rPr i="1" lang="en-US">
                <a:solidFill>
                  <a:srgbClr val="4F9192"/>
                </a:solidFill>
                <a:latin typeface="Courier"/>
                <a:ea typeface="Courier"/>
                <a:cs typeface="Courier"/>
                <a:sym typeface="Courier"/>
              </a:rPr>
              <a:t># no noise </a:t>
            </a:r>
            <a:endParaRPr i="1">
              <a:solidFill>
                <a:srgbClr val="4F9192"/>
              </a:solidFill>
              <a:latin typeface="Courier"/>
              <a:ea typeface="Courier"/>
              <a:cs typeface="Courier"/>
              <a:sym typeface="Courier"/>
            </a:endParaRPr>
          </a:p>
          <a:p>
            <a:pPr indent="0" lvl="0" marL="0" rtl="0" algn="l">
              <a:spcBef>
                <a:spcPts val="0"/>
              </a:spcBef>
              <a:spcAft>
                <a:spcPts val="0"/>
              </a:spcAft>
              <a:buClr>
                <a:schemeClr val="dk1"/>
              </a:buClr>
              <a:buSzPts val="1100"/>
              <a:buFont typeface="Arial"/>
              <a:buNone/>
            </a:pPr>
            <a:r>
              <a:rPr i="1" lang="en-US">
                <a:latin typeface="Courier"/>
                <a:ea typeface="Courier"/>
                <a:cs typeface="Courier"/>
                <a:sym typeface="Courier"/>
              </a:rPr>
              <a:t>stim.interval =</a:t>
            </a:r>
            <a:r>
              <a:rPr i="1" lang="en-US">
                <a:solidFill>
                  <a:srgbClr val="797979"/>
                </a:solidFill>
                <a:latin typeface="Courier"/>
                <a:ea typeface="Courier"/>
                <a:cs typeface="Courier"/>
                <a:sym typeface="Courier"/>
              </a:rPr>
              <a:t> 1</a:t>
            </a:r>
            <a:endParaRPr i="1">
              <a:solidFill>
                <a:srgbClr val="797979"/>
              </a:solidFill>
              <a:latin typeface="Courier"/>
              <a:ea typeface="Courier"/>
              <a:cs typeface="Courier"/>
              <a:sym typeface="Courier"/>
            </a:endParaRPr>
          </a:p>
          <a:p>
            <a:pPr indent="0" lvl="0" marL="0" rtl="0" algn="l">
              <a:spcBef>
                <a:spcPts val="0"/>
              </a:spcBef>
              <a:spcAft>
                <a:spcPts val="0"/>
              </a:spcAft>
              <a:buClr>
                <a:schemeClr val="dk1"/>
              </a:buClr>
              <a:buSzPts val="1100"/>
              <a:buFont typeface="Arial"/>
              <a:buNone/>
            </a:pPr>
            <a:r>
              <a:rPr i="1" lang="en-US">
                <a:latin typeface="Courier"/>
                <a:ea typeface="Courier"/>
                <a:cs typeface="Courier"/>
                <a:sym typeface="Courier"/>
              </a:rPr>
              <a:t>net_con = h.NetCon(stim, synapse)</a:t>
            </a:r>
            <a:endParaRPr i="1">
              <a:latin typeface="Courier"/>
              <a:ea typeface="Courier"/>
              <a:cs typeface="Courier"/>
              <a:sym typeface="Courier"/>
            </a:endParaRPr>
          </a:p>
          <a:p>
            <a:pPr indent="0" lvl="0" marL="0" rtl="0" algn="l">
              <a:spcBef>
                <a:spcPts val="0"/>
              </a:spcBef>
              <a:spcAft>
                <a:spcPts val="0"/>
              </a:spcAft>
              <a:buClr>
                <a:schemeClr val="dk1"/>
              </a:buClr>
              <a:buSzPts val="1100"/>
              <a:buFont typeface="Arial"/>
              <a:buNone/>
            </a:pPr>
            <a:r>
              <a:rPr i="1" lang="en-US">
                <a:latin typeface="Courier"/>
                <a:ea typeface="Courier"/>
                <a:cs typeface="Courier"/>
                <a:sym typeface="Courier"/>
              </a:rPr>
              <a:t>net_con.weight[0]=</a:t>
            </a:r>
            <a:r>
              <a:rPr i="1" lang="en-US">
                <a:solidFill>
                  <a:srgbClr val="797979"/>
                </a:solidFill>
                <a:latin typeface="Courier"/>
                <a:ea typeface="Courier"/>
                <a:cs typeface="Courier"/>
                <a:sym typeface="Courier"/>
              </a:rPr>
              <a:t> 0.0004</a:t>
            </a:r>
            <a:endParaRPr>
              <a:solidFill>
                <a:srgbClr val="797979"/>
              </a:solidFill>
              <a:latin typeface="Courier"/>
              <a:ea typeface="Courier"/>
              <a:cs typeface="Courier"/>
              <a:sym typeface="Courier"/>
            </a:endParaRPr>
          </a:p>
          <a:p>
            <a:pPr indent="0" lvl="0" marL="0" marR="0" rtl="0" algn="l">
              <a:spcBef>
                <a:spcPts val="0"/>
              </a:spcBef>
              <a:spcAft>
                <a:spcPts val="0"/>
              </a:spcAft>
              <a:buNone/>
            </a:pPr>
            <a:r>
              <a:rPr lang="en-US" sz="1400">
                <a:solidFill>
                  <a:srgbClr val="000000"/>
                </a:solidFill>
                <a:latin typeface="Courier"/>
                <a:ea typeface="Courier"/>
                <a:cs typeface="Courier"/>
                <a:sym typeface="Courier"/>
              </a:rPr>
              <a:t>soma_v </a:t>
            </a:r>
            <a:r>
              <a:rPr lang="en-US" sz="1400">
                <a:solidFill>
                  <a:srgbClr val="797979"/>
                </a:solidFill>
                <a:latin typeface="Courier"/>
                <a:ea typeface="Courier"/>
                <a:cs typeface="Courier"/>
                <a:sym typeface="Courier"/>
              </a:rPr>
              <a:t>=</a:t>
            </a:r>
            <a:r>
              <a:rPr lang="en-US" sz="1400">
                <a:solidFill>
                  <a:srgbClr val="000000"/>
                </a:solidFill>
                <a:latin typeface="Courier"/>
                <a:ea typeface="Courier"/>
                <a:cs typeface="Courier"/>
                <a:sym typeface="Courier"/>
              </a:rPr>
              <a:t> h</a:t>
            </a:r>
            <a:r>
              <a:rPr lang="en-US" sz="1400">
                <a:solidFill>
                  <a:srgbClr val="797979"/>
                </a:solidFill>
                <a:latin typeface="Courier"/>
                <a:ea typeface="Courier"/>
                <a:cs typeface="Courier"/>
                <a:sym typeface="Courier"/>
              </a:rPr>
              <a:t>.</a:t>
            </a:r>
            <a:r>
              <a:rPr lang="en-US" sz="1400">
                <a:solidFill>
                  <a:srgbClr val="000000"/>
                </a:solidFill>
                <a:latin typeface="Courier"/>
                <a:ea typeface="Courier"/>
                <a:cs typeface="Courier"/>
                <a:sym typeface="Courier"/>
              </a:rPr>
              <a:t>Vector()  </a:t>
            </a:r>
            <a:r>
              <a:rPr i="1" lang="en-US" sz="1400">
                <a:solidFill>
                  <a:srgbClr val="4F9192"/>
                </a:solidFill>
                <a:latin typeface="Courier"/>
                <a:ea typeface="Courier"/>
                <a:cs typeface="Courier"/>
                <a:sym typeface="Courier"/>
              </a:rPr>
              <a:t># set up a recording vector</a:t>
            </a:r>
            <a:endParaRPr sz="1400">
              <a:solidFill>
                <a:srgbClr val="4F9192"/>
              </a:solidFill>
              <a:latin typeface="Courier"/>
              <a:ea typeface="Courier"/>
              <a:cs typeface="Courier"/>
              <a:sym typeface="Courier"/>
            </a:endParaRPr>
          </a:p>
          <a:p>
            <a:pPr indent="0" lvl="0" marL="0" marR="0" rtl="0" algn="l">
              <a:spcBef>
                <a:spcPts val="0"/>
              </a:spcBef>
              <a:spcAft>
                <a:spcPts val="0"/>
              </a:spcAft>
              <a:buNone/>
            </a:pPr>
            <a:r>
              <a:rPr lang="en-US" sz="1400">
                <a:solidFill>
                  <a:srgbClr val="000000"/>
                </a:solidFill>
                <a:latin typeface="Courier"/>
                <a:ea typeface="Courier"/>
                <a:cs typeface="Courier"/>
                <a:sym typeface="Courier"/>
              </a:rPr>
              <a:t>soma_v</a:t>
            </a:r>
            <a:r>
              <a:rPr lang="en-US" sz="1400">
                <a:solidFill>
                  <a:srgbClr val="797979"/>
                </a:solidFill>
                <a:latin typeface="Courier"/>
                <a:ea typeface="Courier"/>
                <a:cs typeface="Courier"/>
                <a:sym typeface="Courier"/>
              </a:rPr>
              <a:t>.</a:t>
            </a:r>
            <a:r>
              <a:rPr lang="en-US" sz="1400">
                <a:solidFill>
                  <a:srgbClr val="000000"/>
                </a:solidFill>
                <a:latin typeface="Courier"/>
                <a:ea typeface="Courier"/>
                <a:cs typeface="Courier"/>
                <a:sym typeface="Courier"/>
              </a:rPr>
              <a:t>record(soma(</a:t>
            </a:r>
            <a:r>
              <a:rPr lang="en-US" sz="1400">
                <a:solidFill>
                  <a:srgbClr val="797979"/>
                </a:solidFill>
                <a:latin typeface="Courier"/>
                <a:ea typeface="Courier"/>
                <a:cs typeface="Courier"/>
                <a:sym typeface="Courier"/>
              </a:rPr>
              <a:t>0.5</a:t>
            </a:r>
            <a:r>
              <a:rPr lang="en-US" sz="1400">
                <a:solidFill>
                  <a:srgbClr val="000000"/>
                </a:solidFill>
                <a:latin typeface="Courier"/>
                <a:ea typeface="Courier"/>
                <a:cs typeface="Courier"/>
                <a:sym typeface="Courier"/>
              </a:rPr>
              <a:t>)</a:t>
            </a:r>
            <a:r>
              <a:rPr lang="en-US" sz="1400">
                <a:solidFill>
                  <a:srgbClr val="797979"/>
                </a:solidFill>
                <a:latin typeface="Courier"/>
                <a:ea typeface="Courier"/>
                <a:cs typeface="Courier"/>
                <a:sym typeface="Courier"/>
              </a:rPr>
              <a:t>.</a:t>
            </a:r>
            <a:r>
              <a:rPr lang="en-US" sz="1400">
                <a:solidFill>
                  <a:srgbClr val="000000"/>
                </a:solidFill>
                <a:latin typeface="Courier"/>
                <a:ea typeface="Courier"/>
                <a:cs typeface="Courier"/>
                <a:sym typeface="Courier"/>
              </a:rPr>
              <a:t>_ref_v) </a:t>
            </a:r>
            <a:r>
              <a:rPr i="1" lang="en-US" sz="1400">
                <a:solidFill>
                  <a:srgbClr val="4F9192"/>
                </a:solidFill>
                <a:latin typeface="Courier"/>
                <a:ea typeface="Courier"/>
                <a:cs typeface="Courier"/>
                <a:sym typeface="Courier"/>
              </a:rPr>
              <a:t># record voltage at the 				#middle of the soma</a:t>
            </a:r>
            <a:endParaRPr sz="1400">
              <a:solidFill>
                <a:srgbClr val="4F9192"/>
              </a:solidFill>
              <a:latin typeface="Courier"/>
              <a:ea typeface="Courier"/>
              <a:cs typeface="Courier"/>
              <a:sym typeface="Courier"/>
            </a:endParaRPr>
          </a:p>
          <a:p>
            <a:pPr indent="0" lvl="0" marL="0" marR="0" rtl="0" algn="l">
              <a:spcBef>
                <a:spcPts val="0"/>
              </a:spcBef>
              <a:spcAft>
                <a:spcPts val="0"/>
              </a:spcAft>
              <a:buNone/>
            </a:pPr>
            <a:r>
              <a:t/>
            </a:r>
            <a:endParaRPr sz="1400">
              <a:solidFill>
                <a:schemeClr val="dk1"/>
              </a:solidFill>
              <a:latin typeface="Courier"/>
              <a:ea typeface="Courier"/>
              <a:cs typeface="Courier"/>
              <a:sym typeface="Courier"/>
            </a:endParaRPr>
          </a:p>
          <a:p>
            <a:pPr indent="0" lvl="0" marL="0" marR="0" rtl="0" algn="l">
              <a:spcBef>
                <a:spcPts val="0"/>
              </a:spcBef>
              <a:spcAft>
                <a:spcPts val="0"/>
              </a:spcAft>
              <a:buNone/>
            </a:pPr>
            <a:r>
              <a:rPr i="1" lang="en-US" sz="1400">
                <a:solidFill>
                  <a:srgbClr val="4F9192"/>
                </a:solidFill>
                <a:latin typeface="Courier"/>
                <a:ea typeface="Courier"/>
                <a:cs typeface="Courier"/>
                <a:sym typeface="Courier"/>
              </a:rPr>
              <a:t># Record voltage from all segments in the dendrite</a:t>
            </a:r>
            <a:endParaRPr sz="1400">
              <a:solidFill>
                <a:srgbClr val="4F9192"/>
              </a:solidFill>
              <a:latin typeface="Courier"/>
              <a:ea typeface="Courier"/>
              <a:cs typeface="Courier"/>
              <a:sym typeface="Courier"/>
            </a:endParaRPr>
          </a:p>
          <a:p>
            <a:pPr indent="0" lvl="0" marL="0" marR="0" rtl="0" algn="l">
              <a:spcBef>
                <a:spcPts val="0"/>
              </a:spcBef>
              <a:spcAft>
                <a:spcPts val="0"/>
              </a:spcAft>
              <a:buNone/>
            </a:pPr>
            <a:r>
              <a:rPr lang="en-US" sz="1400">
                <a:solidFill>
                  <a:schemeClr val="dk1"/>
                </a:solidFill>
                <a:latin typeface="Courier"/>
                <a:ea typeface="Courier"/>
                <a:cs typeface="Courier"/>
                <a:sym typeface="Courier"/>
              </a:rPr>
              <a:t>dend_vs </a:t>
            </a:r>
            <a:r>
              <a:rPr lang="en-US" sz="1400">
                <a:solidFill>
                  <a:srgbClr val="797979"/>
                </a:solidFill>
                <a:latin typeface="Courier"/>
                <a:ea typeface="Courier"/>
                <a:cs typeface="Courier"/>
                <a:sym typeface="Courier"/>
              </a:rPr>
              <a:t>=</a:t>
            </a:r>
            <a:r>
              <a:rPr lang="en-US" sz="1400">
                <a:solidFill>
                  <a:schemeClr val="dk1"/>
                </a:solidFill>
                <a:latin typeface="Courier"/>
                <a:ea typeface="Courier"/>
                <a:cs typeface="Courier"/>
                <a:sym typeface="Courier"/>
              </a:rPr>
              <a:t> []</a:t>
            </a:r>
            <a:endParaRPr/>
          </a:p>
          <a:p>
            <a:pPr indent="0" lvl="0" marL="0" marR="0" rtl="0" algn="l">
              <a:spcBef>
                <a:spcPts val="0"/>
              </a:spcBef>
              <a:spcAft>
                <a:spcPts val="0"/>
              </a:spcAft>
              <a:buNone/>
            </a:pPr>
            <a:r>
              <a:rPr b="1" lang="en-US" sz="1400">
                <a:solidFill>
                  <a:srgbClr val="008F00"/>
                </a:solidFill>
                <a:latin typeface="Courier"/>
                <a:ea typeface="Courier"/>
                <a:cs typeface="Courier"/>
                <a:sym typeface="Courier"/>
              </a:rPr>
              <a:t>for</a:t>
            </a:r>
            <a:r>
              <a:rPr lang="en-US" sz="1400">
                <a:solidFill>
                  <a:schemeClr val="dk1"/>
                </a:solidFill>
                <a:latin typeface="Courier"/>
                <a:ea typeface="Courier"/>
                <a:cs typeface="Courier"/>
                <a:sym typeface="Courier"/>
              </a:rPr>
              <a:t> seg </a:t>
            </a:r>
            <a:r>
              <a:rPr b="1" lang="en-US" sz="1400">
                <a:solidFill>
                  <a:srgbClr val="BB49FF"/>
                </a:solidFill>
                <a:latin typeface="Courier"/>
                <a:ea typeface="Courier"/>
                <a:cs typeface="Courier"/>
                <a:sym typeface="Courier"/>
              </a:rPr>
              <a:t>in</a:t>
            </a:r>
            <a:r>
              <a:rPr lang="en-US" sz="1400">
                <a:solidFill>
                  <a:schemeClr val="dk1"/>
                </a:solidFill>
                <a:latin typeface="Courier"/>
                <a:ea typeface="Courier"/>
                <a:cs typeface="Courier"/>
                <a:sym typeface="Courier"/>
              </a:rPr>
              <a:t> dend:</a:t>
            </a:r>
            <a:endParaRPr/>
          </a:p>
          <a:p>
            <a:pPr indent="0" lvl="0" marL="0" marR="0" rtl="0" algn="l">
              <a:spcBef>
                <a:spcPts val="0"/>
              </a:spcBef>
              <a:spcAft>
                <a:spcPts val="0"/>
              </a:spcAft>
              <a:buNone/>
            </a:pPr>
            <a:r>
              <a:rPr lang="en-US" sz="1400">
                <a:solidFill>
                  <a:schemeClr val="dk1"/>
                </a:solidFill>
                <a:latin typeface="Courier"/>
                <a:ea typeface="Courier"/>
                <a:cs typeface="Courier"/>
                <a:sym typeface="Courier"/>
              </a:rPr>
              <a:t>    dend_vs</a:t>
            </a:r>
            <a:r>
              <a:rPr lang="en-US" sz="1400">
                <a:solidFill>
                  <a:srgbClr val="797979"/>
                </a:solidFill>
                <a:latin typeface="Courier"/>
                <a:ea typeface="Courier"/>
                <a:cs typeface="Courier"/>
                <a:sym typeface="Courier"/>
              </a:rPr>
              <a:t>.</a:t>
            </a:r>
            <a:r>
              <a:rPr lang="en-US" sz="1400">
                <a:solidFill>
                  <a:schemeClr val="dk1"/>
                </a:solidFill>
                <a:latin typeface="Courier"/>
                <a:ea typeface="Courier"/>
                <a:cs typeface="Courier"/>
                <a:sym typeface="Courier"/>
              </a:rPr>
              <a:t>append(h</a:t>
            </a:r>
            <a:r>
              <a:rPr lang="en-US" sz="1400">
                <a:solidFill>
                  <a:srgbClr val="797979"/>
                </a:solidFill>
                <a:latin typeface="Courier"/>
                <a:ea typeface="Courier"/>
                <a:cs typeface="Courier"/>
                <a:sym typeface="Courier"/>
              </a:rPr>
              <a:t>.</a:t>
            </a:r>
            <a:r>
              <a:rPr lang="en-US" sz="1400">
                <a:solidFill>
                  <a:schemeClr val="dk1"/>
                </a:solidFill>
                <a:latin typeface="Courier"/>
                <a:ea typeface="Courier"/>
                <a:cs typeface="Courier"/>
                <a:sym typeface="Courier"/>
              </a:rPr>
              <a:t>Vector())</a:t>
            </a:r>
            <a:endParaRPr/>
          </a:p>
          <a:p>
            <a:pPr indent="0" lvl="0" marL="0" marR="0" rtl="0" algn="l">
              <a:spcBef>
                <a:spcPts val="0"/>
              </a:spcBef>
              <a:spcAft>
                <a:spcPts val="0"/>
              </a:spcAft>
              <a:buNone/>
            </a:pPr>
            <a:r>
              <a:rPr lang="en-US" sz="1400">
                <a:solidFill>
                  <a:schemeClr val="dk1"/>
                </a:solidFill>
                <a:latin typeface="Courier"/>
                <a:ea typeface="Courier"/>
                <a:cs typeface="Courier"/>
                <a:sym typeface="Courier"/>
              </a:rPr>
              <a:t>    dend_vs[</a:t>
            </a:r>
            <a:r>
              <a:rPr lang="en-US" sz="1400">
                <a:solidFill>
                  <a:srgbClr val="797979"/>
                </a:solidFill>
                <a:latin typeface="Courier"/>
                <a:ea typeface="Courier"/>
                <a:cs typeface="Courier"/>
                <a:sym typeface="Courier"/>
              </a:rPr>
              <a:t>-1</a:t>
            </a:r>
            <a:r>
              <a:rPr lang="en-US" sz="1400">
                <a:solidFill>
                  <a:schemeClr val="dk1"/>
                </a:solidFill>
                <a:latin typeface="Courier"/>
                <a:ea typeface="Courier"/>
                <a:cs typeface="Courier"/>
                <a:sym typeface="Courier"/>
              </a:rPr>
              <a:t>]</a:t>
            </a:r>
            <a:r>
              <a:rPr lang="en-US" sz="1400">
                <a:solidFill>
                  <a:srgbClr val="797979"/>
                </a:solidFill>
                <a:latin typeface="Courier"/>
                <a:ea typeface="Courier"/>
                <a:cs typeface="Courier"/>
                <a:sym typeface="Courier"/>
              </a:rPr>
              <a:t>.</a:t>
            </a:r>
            <a:r>
              <a:rPr lang="en-US" sz="1400">
                <a:solidFill>
                  <a:schemeClr val="dk1"/>
                </a:solidFill>
                <a:latin typeface="Courier"/>
                <a:ea typeface="Courier"/>
                <a:cs typeface="Courier"/>
                <a:sym typeface="Courier"/>
              </a:rPr>
              <a:t>record(seg</a:t>
            </a:r>
            <a:r>
              <a:rPr lang="en-US" sz="1400">
                <a:solidFill>
                  <a:srgbClr val="797979"/>
                </a:solidFill>
                <a:latin typeface="Courier"/>
                <a:ea typeface="Courier"/>
                <a:cs typeface="Courier"/>
                <a:sym typeface="Courier"/>
              </a:rPr>
              <a:t>.</a:t>
            </a:r>
            <a:r>
              <a:rPr lang="en-US" sz="1400">
                <a:solidFill>
                  <a:schemeClr val="dk1"/>
                </a:solidFill>
                <a:latin typeface="Courier"/>
                <a:ea typeface="Courier"/>
                <a:cs typeface="Courier"/>
                <a:sym typeface="Courier"/>
              </a:rPr>
              <a:t>_ref_v)</a:t>
            </a:r>
            <a:endParaRPr/>
          </a:p>
          <a:p>
            <a:pPr indent="0" lvl="0" marL="0" marR="0" rtl="0" algn="l">
              <a:spcBef>
                <a:spcPts val="0"/>
              </a:spcBef>
              <a:spcAft>
                <a:spcPts val="0"/>
              </a:spcAft>
              <a:buNone/>
            </a:pPr>
            <a:br>
              <a:rPr lang="en-US" sz="1400">
                <a:solidFill>
                  <a:schemeClr val="dk1"/>
                </a:solidFill>
                <a:latin typeface="Courier"/>
                <a:ea typeface="Courier"/>
                <a:cs typeface="Courier"/>
                <a:sym typeface="Courier"/>
              </a:rPr>
            </a:br>
            <a:endParaRPr sz="1400">
              <a:solidFill>
                <a:schemeClr val="dk1"/>
              </a:solidFill>
              <a:latin typeface="Courier"/>
              <a:ea typeface="Courier"/>
              <a:cs typeface="Courier"/>
              <a:sym typeface="Courier"/>
            </a:endParaRPr>
          </a:p>
          <a:p>
            <a:pPr indent="0" lvl="0" marL="0" marR="0" rtl="0" algn="l">
              <a:spcBef>
                <a:spcPts val="0"/>
              </a:spcBef>
              <a:spcAft>
                <a:spcPts val="0"/>
              </a:spcAft>
              <a:buNone/>
            </a:pPr>
            <a:r>
              <a:rPr lang="en-US" sz="1400">
                <a:solidFill>
                  <a:schemeClr val="dk1"/>
                </a:solidFill>
                <a:latin typeface="Courier"/>
                <a:ea typeface="Courier"/>
                <a:cs typeface="Courier"/>
                <a:sym typeface="Courier"/>
              </a:rPr>
              <a:t>t </a:t>
            </a:r>
            <a:r>
              <a:rPr lang="en-US" sz="1400">
                <a:solidFill>
                  <a:srgbClr val="797979"/>
                </a:solidFill>
                <a:latin typeface="Courier"/>
                <a:ea typeface="Courier"/>
                <a:cs typeface="Courier"/>
                <a:sym typeface="Courier"/>
              </a:rPr>
              <a:t>=</a:t>
            </a:r>
            <a:r>
              <a:rPr lang="en-US" sz="1400">
                <a:solidFill>
                  <a:schemeClr val="dk1"/>
                </a:solidFill>
                <a:latin typeface="Courier"/>
                <a:ea typeface="Courier"/>
                <a:cs typeface="Courier"/>
                <a:sym typeface="Courier"/>
              </a:rPr>
              <a:t> h</a:t>
            </a:r>
            <a:r>
              <a:rPr lang="en-US" sz="1400">
                <a:solidFill>
                  <a:srgbClr val="797979"/>
                </a:solidFill>
                <a:latin typeface="Courier"/>
                <a:ea typeface="Courier"/>
                <a:cs typeface="Courier"/>
                <a:sym typeface="Courier"/>
              </a:rPr>
              <a:t>.</a:t>
            </a:r>
            <a:r>
              <a:rPr lang="en-US" sz="1400">
                <a:solidFill>
                  <a:schemeClr val="dk1"/>
                </a:solidFill>
                <a:latin typeface="Courier"/>
                <a:ea typeface="Courier"/>
                <a:cs typeface="Courier"/>
                <a:sym typeface="Courier"/>
              </a:rPr>
              <a:t>Vector()</a:t>
            </a:r>
            <a:endParaRPr/>
          </a:p>
          <a:p>
            <a:pPr indent="0" lvl="0" marL="0" marR="0" rtl="0" algn="l">
              <a:spcBef>
                <a:spcPts val="0"/>
              </a:spcBef>
              <a:spcAft>
                <a:spcPts val="0"/>
              </a:spcAft>
              <a:buNone/>
            </a:pPr>
            <a:r>
              <a:rPr lang="en-US" sz="1400">
                <a:solidFill>
                  <a:schemeClr val="dk1"/>
                </a:solidFill>
                <a:latin typeface="Courier"/>
                <a:ea typeface="Courier"/>
                <a:cs typeface="Courier"/>
                <a:sym typeface="Courier"/>
              </a:rPr>
              <a:t>t</a:t>
            </a:r>
            <a:r>
              <a:rPr lang="en-US" sz="1400">
                <a:solidFill>
                  <a:srgbClr val="797979"/>
                </a:solidFill>
                <a:latin typeface="Courier"/>
                <a:ea typeface="Courier"/>
                <a:cs typeface="Courier"/>
                <a:sym typeface="Courier"/>
              </a:rPr>
              <a:t>.</a:t>
            </a:r>
            <a:r>
              <a:rPr lang="en-US" sz="1400">
                <a:solidFill>
                  <a:schemeClr val="dk1"/>
                </a:solidFill>
                <a:latin typeface="Courier"/>
                <a:ea typeface="Courier"/>
                <a:cs typeface="Courier"/>
                <a:sym typeface="Courier"/>
              </a:rPr>
              <a:t>record(h</a:t>
            </a:r>
            <a:r>
              <a:rPr lang="en-US" sz="1400">
                <a:solidFill>
                  <a:srgbClr val="797979"/>
                </a:solidFill>
                <a:latin typeface="Courier"/>
                <a:ea typeface="Courier"/>
                <a:cs typeface="Courier"/>
                <a:sym typeface="Courier"/>
              </a:rPr>
              <a:t>.</a:t>
            </a:r>
            <a:r>
              <a:rPr lang="en-US" sz="1400">
                <a:solidFill>
                  <a:schemeClr val="dk1"/>
                </a:solidFill>
                <a:latin typeface="Courier"/>
                <a:ea typeface="Courier"/>
                <a:cs typeface="Courier"/>
                <a:sym typeface="Courier"/>
              </a:rPr>
              <a:t>_ref_t)  </a:t>
            </a:r>
            <a:r>
              <a:rPr i="1" lang="en-US" sz="1400">
                <a:solidFill>
                  <a:srgbClr val="4F9192"/>
                </a:solidFill>
                <a:latin typeface="Courier"/>
                <a:ea typeface="Courier"/>
                <a:cs typeface="Courier"/>
                <a:sym typeface="Courier"/>
              </a:rPr>
              <a:t>#record time.</a:t>
            </a:r>
            <a:endParaRPr sz="1400">
              <a:solidFill>
                <a:schemeClr val="dk1"/>
              </a:solidFill>
              <a:latin typeface="Courier"/>
              <a:ea typeface="Courier"/>
              <a:cs typeface="Courier"/>
              <a:sym typeface="Courier"/>
            </a:endParaRPr>
          </a:p>
          <a:p>
            <a:pPr indent="0" lvl="0" marL="0" marR="0" rtl="0" algn="l">
              <a:spcBef>
                <a:spcPts val="0"/>
              </a:spcBef>
              <a:spcAft>
                <a:spcPts val="0"/>
              </a:spcAft>
              <a:buNone/>
            </a:pPr>
            <a:r>
              <a:rPr lang="en-US" sz="1400">
                <a:solidFill>
                  <a:srgbClr val="000000"/>
                </a:solidFill>
                <a:latin typeface="Courier"/>
                <a:ea typeface="Courier"/>
                <a:cs typeface="Courier"/>
                <a:sym typeface="Courier"/>
              </a:rPr>
              <a:t>h</a:t>
            </a:r>
            <a:r>
              <a:rPr lang="en-US" sz="1400">
                <a:solidFill>
                  <a:srgbClr val="797979"/>
                </a:solidFill>
                <a:latin typeface="Courier"/>
                <a:ea typeface="Courier"/>
                <a:cs typeface="Courier"/>
                <a:sym typeface="Courier"/>
              </a:rPr>
              <a:t>.</a:t>
            </a:r>
            <a:r>
              <a:rPr lang="en-US" sz="1400">
                <a:solidFill>
                  <a:srgbClr val="000000"/>
                </a:solidFill>
                <a:latin typeface="Courier"/>
                <a:ea typeface="Courier"/>
                <a:cs typeface="Courier"/>
                <a:sym typeface="Courier"/>
              </a:rPr>
              <a:t>v_init </a:t>
            </a:r>
            <a:r>
              <a:rPr lang="en-US" sz="1400">
                <a:solidFill>
                  <a:srgbClr val="797979"/>
                </a:solidFill>
                <a:latin typeface="Courier"/>
                <a:ea typeface="Courier"/>
                <a:cs typeface="Courier"/>
                <a:sym typeface="Courier"/>
              </a:rPr>
              <a:t>=</a:t>
            </a:r>
            <a:r>
              <a:rPr lang="en-US" sz="1400">
                <a:solidFill>
                  <a:srgbClr val="000000"/>
                </a:solidFill>
                <a:latin typeface="Courier"/>
                <a:ea typeface="Courier"/>
                <a:cs typeface="Courier"/>
                <a:sym typeface="Courier"/>
              </a:rPr>
              <a:t> </a:t>
            </a:r>
            <a:r>
              <a:rPr lang="en-US" sz="1400">
                <a:solidFill>
                  <a:srgbClr val="797979"/>
                </a:solidFill>
                <a:latin typeface="Courier"/>
                <a:ea typeface="Courier"/>
                <a:cs typeface="Courier"/>
                <a:sym typeface="Courier"/>
              </a:rPr>
              <a:t>-70</a:t>
            </a:r>
            <a:r>
              <a:rPr lang="en-US" sz="1400">
                <a:solidFill>
                  <a:srgbClr val="000000"/>
                </a:solidFill>
                <a:latin typeface="Courier"/>
                <a:ea typeface="Courier"/>
                <a:cs typeface="Courier"/>
                <a:sym typeface="Courier"/>
              </a:rPr>
              <a:t>  </a:t>
            </a:r>
            <a:r>
              <a:rPr i="1" lang="en-US" sz="1400">
                <a:solidFill>
                  <a:srgbClr val="4F9192"/>
                </a:solidFill>
                <a:latin typeface="Courier"/>
                <a:ea typeface="Courier"/>
                <a:cs typeface="Courier"/>
                <a:sym typeface="Courier"/>
              </a:rPr>
              <a:t># set starting voltage </a:t>
            </a:r>
            <a:endParaRPr sz="1400">
              <a:solidFill>
                <a:srgbClr val="4F9192"/>
              </a:solidFill>
              <a:latin typeface="Courier"/>
              <a:ea typeface="Courier"/>
              <a:cs typeface="Courier"/>
              <a:sym typeface="Courier"/>
            </a:endParaRPr>
          </a:p>
          <a:p>
            <a:pPr indent="0" lvl="0" marL="0" marR="0" rtl="0" algn="l">
              <a:spcBef>
                <a:spcPts val="0"/>
              </a:spcBef>
              <a:spcAft>
                <a:spcPts val="0"/>
              </a:spcAft>
              <a:buNone/>
            </a:pPr>
            <a:r>
              <a:rPr lang="en-US" sz="1400">
                <a:solidFill>
                  <a:srgbClr val="000000"/>
                </a:solidFill>
                <a:latin typeface="Courier"/>
                <a:ea typeface="Courier"/>
                <a:cs typeface="Courier"/>
                <a:sym typeface="Courier"/>
              </a:rPr>
              <a:t>h</a:t>
            </a:r>
            <a:r>
              <a:rPr lang="en-US" sz="1400">
                <a:solidFill>
                  <a:srgbClr val="797979"/>
                </a:solidFill>
                <a:latin typeface="Courier"/>
                <a:ea typeface="Courier"/>
                <a:cs typeface="Courier"/>
                <a:sym typeface="Courier"/>
              </a:rPr>
              <a:t>.</a:t>
            </a:r>
            <a:r>
              <a:rPr lang="en-US" sz="1400">
                <a:solidFill>
                  <a:srgbClr val="000000"/>
                </a:solidFill>
                <a:latin typeface="Courier"/>
                <a:ea typeface="Courier"/>
                <a:cs typeface="Courier"/>
                <a:sym typeface="Courier"/>
              </a:rPr>
              <a:t>tstop </a:t>
            </a:r>
            <a:r>
              <a:rPr lang="en-US" sz="1400">
                <a:solidFill>
                  <a:srgbClr val="797979"/>
                </a:solidFill>
                <a:latin typeface="Courier"/>
                <a:ea typeface="Courier"/>
                <a:cs typeface="Courier"/>
                <a:sym typeface="Courier"/>
              </a:rPr>
              <a:t>=</a:t>
            </a:r>
            <a:r>
              <a:rPr lang="en-US" sz="1400">
                <a:solidFill>
                  <a:srgbClr val="000000"/>
                </a:solidFill>
                <a:latin typeface="Courier"/>
                <a:ea typeface="Courier"/>
                <a:cs typeface="Courier"/>
                <a:sym typeface="Courier"/>
              </a:rPr>
              <a:t> </a:t>
            </a:r>
            <a:r>
              <a:rPr lang="en-US" sz="1400">
                <a:solidFill>
                  <a:srgbClr val="797979"/>
                </a:solidFill>
                <a:latin typeface="Courier"/>
                <a:ea typeface="Courier"/>
                <a:cs typeface="Courier"/>
                <a:sym typeface="Courier"/>
              </a:rPr>
              <a:t>200</a:t>
            </a:r>
            <a:r>
              <a:rPr lang="en-US" sz="1400">
                <a:solidFill>
                  <a:srgbClr val="000000"/>
                </a:solidFill>
                <a:latin typeface="Courier"/>
                <a:ea typeface="Courier"/>
                <a:cs typeface="Courier"/>
                <a:sym typeface="Courier"/>
              </a:rPr>
              <a:t>  </a:t>
            </a:r>
            <a:r>
              <a:rPr i="1" lang="en-US" sz="1400">
                <a:solidFill>
                  <a:srgbClr val="4F9192"/>
                </a:solidFill>
                <a:latin typeface="Courier"/>
                <a:ea typeface="Courier"/>
                <a:cs typeface="Courier"/>
                <a:sym typeface="Courier"/>
              </a:rPr>
              <a:t># set simulation time</a:t>
            </a:r>
            <a:endParaRPr sz="1400">
              <a:solidFill>
                <a:srgbClr val="4F9192"/>
              </a:solidFill>
              <a:latin typeface="Courier"/>
              <a:ea typeface="Courier"/>
              <a:cs typeface="Courier"/>
              <a:sym typeface="Courier"/>
            </a:endParaRPr>
          </a:p>
          <a:p>
            <a:pPr indent="0" lvl="0" marL="0" marR="0" rtl="0" algn="l">
              <a:spcBef>
                <a:spcPts val="0"/>
              </a:spcBef>
              <a:spcAft>
                <a:spcPts val="0"/>
              </a:spcAft>
              <a:buNone/>
            </a:pPr>
            <a:r>
              <a:rPr lang="en-US" sz="1400">
                <a:solidFill>
                  <a:srgbClr val="000000"/>
                </a:solidFill>
                <a:latin typeface="Courier"/>
                <a:ea typeface="Courier"/>
                <a:cs typeface="Courier"/>
                <a:sym typeface="Courier"/>
              </a:rPr>
              <a:t>h</a:t>
            </a:r>
            <a:r>
              <a:rPr lang="en-US" sz="1400">
                <a:solidFill>
                  <a:srgbClr val="797979"/>
                </a:solidFill>
                <a:latin typeface="Courier"/>
                <a:ea typeface="Courier"/>
                <a:cs typeface="Courier"/>
                <a:sym typeface="Courier"/>
              </a:rPr>
              <a:t>.</a:t>
            </a:r>
            <a:r>
              <a:rPr lang="en-US" sz="1400">
                <a:solidFill>
                  <a:srgbClr val="000000"/>
                </a:solidFill>
                <a:latin typeface="Courier"/>
                <a:ea typeface="Courier"/>
                <a:cs typeface="Courier"/>
                <a:sym typeface="Courier"/>
              </a:rPr>
              <a:t>run()  </a:t>
            </a:r>
            <a:r>
              <a:rPr i="1" lang="en-US" sz="1400">
                <a:solidFill>
                  <a:srgbClr val="4F9192"/>
                </a:solidFill>
                <a:latin typeface="Courier"/>
                <a:ea typeface="Courier"/>
                <a:cs typeface="Courier"/>
                <a:sym typeface="Courier"/>
              </a:rPr>
              <a:t># run simulation</a:t>
            </a:r>
            <a:endParaRPr sz="1400">
              <a:solidFill>
                <a:srgbClr val="4F9192"/>
              </a:solidFill>
              <a:latin typeface="Courier"/>
              <a:ea typeface="Courier"/>
              <a:cs typeface="Courier"/>
              <a:sym typeface="Courier"/>
            </a:endParaRPr>
          </a:p>
        </p:txBody>
      </p:sp>
      <p:pic>
        <p:nvPicPr>
          <p:cNvPr id="455" name="Google Shape;455;p40"/>
          <p:cNvPicPr preferRelativeResize="0"/>
          <p:nvPr/>
        </p:nvPicPr>
        <p:blipFill>
          <a:blip r:embed="rId3">
            <a:alphaModFix/>
          </a:blip>
          <a:stretch>
            <a:fillRect/>
          </a:stretch>
        </p:blipFill>
        <p:spPr>
          <a:xfrm>
            <a:off x="611825" y="3863800"/>
            <a:ext cx="3585724" cy="2355475"/>
          </a:xfrm>
          <a:prstGeom prst="rect">
            <a:avLst/>
          </a:prstGeom>
          <a:noFill/>
          <a:ln>
            <a:noFill/>
          </a:ln>
        </p:spPr>
      </p:pic>
      <p:pic>
        <p:nvPicPr>
          <p:cNvPr id="456" name="Google Shape;456;p40"/>
          <p:cNvPicPr preferRelativeResize="0"/>
          <p:nvPr/>
        </p:nvPicPr>
        <p:blipFill>
          <a:blip r:embed="rId4">
            <a:alphaModFix/>
          </a:blip>
          <a:stretch>
            <a:fillRect/>
          </a:stretch>
        </p:blipFill>
        <p:spPr>
          <a:xfrm>
            <a:off x="611825" y="1206082"/>
            <a:ext cx="3585725" cy="2327933"/>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45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0" name="Shape 460"/>
        <p:cNvGrpSpPr/>
        <p:nvPr/>
      </p:nvGrpSpPr>
      <p:grpSpPr>
        <a:xfrm>
          <a:off x="0" y="0"/>
          <a:ext cx="0" cy="0"/>
          <a:chOff x="0" y="0"/>
          <a:chExt cx="0" cy="0"/>
        </a:xfrm>
      </p:grpSpPr>
      <p:pic>
        <p:nvPicPr>
          <p:cNvPr id="461" name="Google Shape;461;p41"/>
          <p:cNvPicPr preferRelativeResize="0"/>
          <p:nvPr/>
        </p:nvPicPr>
        <p:blipFill rotWithShape="1">
          <a:blip r:embed="rId3">
            <a:alphaModFix/>
          </a:blip>
          <a:srcRect b="0" l="0" r="0" t="0"/>
          <a:stretch/>
        </p:blipFill>
        <p:spPr>
          <a:xfrm>
            <a:off x="369258" y="3109932"/>
            <a:ext cx="5296025" cy="704622"/>
          </a:xfrm>
          <a:prstGeom prst="rect">
            <a:avLst/>
          </a:prstGeom>
          <a:noFill/>
          <a:ln>
            <a:noFill/>
          </a:ln>
        </p:spPr>
      </p:pic>
      <p:sp>
        <p:nvSpPr>
          <p:cNvPr id="462" name="Google Shape;462;p41"/>
          <p:cNvSpPr txBox="1"/>
          <p:nvPr>
            <p:ph type="title"/>
          </p:nvPr>
        </p:nvSpPr>
        <p:spPr>
          <a:xfrm>
            <a:off x="152400" y="0"/>
            <a:ext cx="11871600" cy="8763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168DBA"/>
              </a:buClr>
              <a:buSzPts val="3200"/>
              <a:buFont typeface="Century Gothic"/>
              <a:buNone/>
            </a:pPr>
            <a:r>
              <a:rPr lang="en-US" sz="3200"/>
              <a:t>Ball and Stick model - </a:t>
            </a:r>
            <a:r>
              <a:rPr lang="en-US" sz="3200"/>
              <a:t>forward propagation in steady state</a:t>
            </a:r>
            <a:endParaRPr/>
          </a:p>
        </p:txBody>
      </p:sp>
      <p:sp>
        <p:nvSpPr>
          <p:cNvPr id="463" name="Google Shape;463;p41"/>
          <p:cNvSpPr/>
          <p:nvPr/>
        </p:nvSpPr>
        <p:spPr>
          <a:xfrm rot="5400000">
            <a:off x="658190" y="1433271"/>
            <a:ext cx="901800" cy="1041300"/>
          </a:xfrm>
          <a:prstGeom prst="can">
            <a:avLst>
              <a:gd fmla="val 25000" name="adj"/>
            </a:avLst>
          </a:prstGeom>
          <a:solidFill>
            <a:schemeClr val="accent3"/>
          </a:solidFill>
          <a:ln cap="rnd" cmpd="sng" w="15875">
            <a:solidFill>
              <a:srgbClr val="1B406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464" name="Google Shape;464;p41"/>
          <p:cNvSpPr/>
          <p:nvPr/>
        </p:nvSpPr>
        <p:spPr>
          <a:xfrm rot="5400000">
            <a:off x="3083889" y="309321"/>
            <a:ext cx="177900" cy="3289200"/>
          </a:xfrm>
          <a:prstGeom prst="can">
            <a:avLst>
              <a:gd fmla="val 25000" name="adj"/>
            </a:avLst>
          </a:prstGeom>
          <a:solidFill>
            <a:schemeClr val="accent3"/>
          </a:solidFill>
          <a:ln cap="rnd" cmpd="sng" w="15875">
            <a:solidFill>
              <a:srgbClr val="1B406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465" name="Google Shape;465;p41"/>
          <p:cNvSpPr txBox="1"/>
          <p:nvPr/>
        </p:nvSpPr>
        <p:spPr>
          <a:xfrm>
            <a:off x="588353" y="1090300"/>
            <a:ext cx="8907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entury Gothic"/>
                <a:ea typeface="Century Gothic"/>
                <a:cs typeface="Century Gothic"/>
                <a:sym typeface="Century Gothic"/>
              </a:rPr>
              <a:t>Soma</a:t>
            </a:r>
            <a:endParaRPr/>
          </a:p>
        </p:txBody>
      </p:sp>
      <p:sp>
        <p:nvSpPr>
          <p:cNvPr id="466" name="Google Shape;466;p41"/>
          <p:cNvSpPr/>
          <p:nvPr/>
        </p:nvSpPr>
        <p:spPr>
          <a:xfrm>
            <a:off x="2445801" y="2029950"/>
            <a:ext cx="14202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entury Gothic"/>
                <a:ea typeface="Century Gothic"/>
                <a:cs typeface="Century Gothic"/>
                <a:sym typeface="Century Gothic"/>
              </a:rPr>
              <a:t>Dendrite </a:t>
            </a:r>
            <a:endParaRPr/>
          </a:p>
        </p:txBody>
      </p:sp>
      <p:pic>
        <p:nvPicPr>
          <p:cNvPr id="467" name="Google Shape;467;p41"/>
          <p:cNvPicPr preferRelativeResize="0"/>
          <p:nvPr/>
        </p:nvPicPr>
        <p:blipFill rotWithShape="1">
          <a:blip r:embed="rId4">
            <a:alphaModFix/>
          </a:blip>
          <a:srcRect b="0" l="0" r="0" t="0"/>
          <a:stretch/>
        </p:blipFill>
        <p:spPr>
          <a:xfrm rot="1004984">
            <a:off x="943449" y="2370266"/>
            <a:ext cx="1556630" cy="239480"/>
          </a:xfrm>
          <a:prstGeom prst="rect">
            <a:avLst/>
          </a:prstGeom>
          <a:noFill/>
          <a:ln>
            <a:noFill/>
          </a:ln>
        </p:spPr>
      </p:pic>
      <p:sp>
        <p:nvSpPr>
          <p:cNvPr id="468" name="Google Shape;468;p41"/>
          <p:cNvSpPr txBox="1"/>
          <p:nvPr/>
        </p:nvSpPr>
        <p:spPr>
          <a:xfrm>
            <a:off x="103236" y="3307714"/>
            <a:ext cx="349800" cy="338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600">
                <a:solidFill>
                  <a:schemeClr val="dk1"/>
                </a:solidFill>
                <a:latin typeface="Century Gothic"/>
                <a:ea typeface="Century Gothic"/>
                <a:cs typeface="Century Gothic"/>
                <a:sym typeface="Century Gothic"/>
              </a:rPr>
              <a:t>R</a:t>
            </a:r>
            <a:r>
              <a:rPr baseline="-25000" lang="en-US" sz="1600">
                <a:solidFill>
                  <a:schemeClr val="dk1"/>
                </a:solidFill>
                <a:latin typeface="Century Gothic"/>
                <a:ea typeface="Century Gothic"/>
                <a:cs typeface="Century Gothic"/>
                <a:sym typeface="Century Gothic"/>
              </a:rPr>
              <a:t>s</a:t>
            </a:r>
            <a:endParaRPr sz="1600">
              <a:solidFill>
                <a:schemeClr val="dk1"/>
              </a:solidFill>
              <a:latin typeface="Century Gothic"/>
              <a:ea typeface="Century Gothic"/>
              <a:cs typeface="Century Gothic"/>
              <a:sym typeface="Century Gothic"/>
            </a:endParaRPr>
          </a:p>
        </p:txBody>
      </p:sp>
      <p:sp>
        <p:nvSpPr>
          <p:cNvPr id="469" name="Google Shape;469;p41"/>
          <p:cNvSpPr txBox="1"/>
          <p:nvPr/>
        </p:nvSpPr>
        <p:spPr>
          <a:xfrm>
            <a:off x="981080" y="3305062"/>
            <a:ext cx="438000" cy="338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600">
                <a:solidFill>
                  <a:schemeClr val="dk1"/>
                </a:solidFill>
                <a:latin typeface="Century Gothic"/>
                <a:ea typeface="Century Gothic"/>
                <a:cs typeface="Century Gothic"/>
                <a:sym typeface="Century Gothic"/>
              </a:rPr>
              <a:t>R</a:t>
            </a:r>
            <a:r>
              <a:rPr baseline="-25000" lang="en-US" sz="1600">
                <a:solidFill>
                  <a:schemeClr val="dk1"/>
                </a:solidFill>
                <a:latin typeface="Century Gothic"/>
                <a:ea typeface="Century Gothic"/>
                <a:cs typeface="Century Gothic"/>
                <a:sym typeface="Century Gothic"/>
              </a:rPr>
              <a:t>d0</a:t>
            </a:r>
            <a:endParaRPr sz="1600">
              <a:solidFill>
                <a:schemeClr val="dk1"/>
              </a:solidFill>
              <a:latin typeface="Century Gothic"/>
              <a:ea typeface="Century Gothic"/>
              <a:cs typeface="Century Gothic"/>
              <a:sym typeface="Century Gothic"/>
            </a:endParaRPr>
          </a:p>
        </p:txBody>
      </p:sp>
      <p:sp>
        <p:nvSpPr>
          <p:cNvPr id="470" name="Google Shape;470;p41"/>
          <p:cNvSpPr txBox="1"/>
          <p:nvPr/>
        </p:nvSpPr>
        <p:spPr>
          <a:xfrm>
            <a:off x="4808394" y="3305062"/>
            <a:ext cx="438000" cy="338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600">
                <a:solidFill>
                  <a:schemeClr val="dk1"/>
                </a:solidFill>
                <a:latin typeface="Century Gothic"/>
                <a:ea typeface="Century Gothic"/>
                <a:cs typeface="Century Gothic"/>
                <a:sym typeface="Century Gothic"/>
              </a:rPr>
              <a:t>R</a:t>
            </a:r>
            <a:r>
              <a:rPr baseline="-25000" lang="en-US" sz="1600">
                <a:solidFill>
                  <a:schemeClr val="dk1"/>
                </a:solidFill>
                <a:latin typeface="Century Gothic"/>
                <a:ea typeface="Century Gothic"/>
                <a:cs typeface="Century Gothic"/>
                <a:sym typeface="Century Gothic"/>
              </a:rPr>
              <a:t>d3</a:t>
            </a:r>
            <a:endParaRPr sz="1600">
              <a:solidFill>
                <a:schemeClr val="dk1"/>
              </a:solidFill>
              <a:latin typeface="Century Gothic"/>
              <a:ea typeface="Century Gothic"/>
              <a:cs typeface="Century Gothic"/>
              <a:sym typeface="Century Gothic"/>
            </a:endParaRPr>
          </a:p>
        </p:txBody>
      </p:sp>
      <p:pic>
        <p:nvPicPr>
          <p:cNvPr id="471" name="Google Shape;471;p41"/>
          <p:cNvPicPr preferRelativeResize="0"/>
          <p:nvPr/>
        </p:nvPicPr>
        <p:blipFill rotWithShape="1">
          <a:blip r:embed="rId4">
            <a:alphaModFix/>
          </a:blip>
          <a:srcRect b="0" l="0" r="0" t="0"/>
          <a:stretch/>
        </p:blipFill>
        <p:spPr>
          <a:xfrm rot="-1741754">
            <a:off x="1630869" y="1452942"/>
            <a:ext cx="1556630" cy="239480"/>
          </a:xfrm>
          <a:prstGeom prst="rect">
            <a:avLst/>
          </a:prstGeom>
          <a:noFill/>
          <a:ln>
            <a:noFill/>
          </a:ln>
        </p:spPr>
      </p:pic>
      <p:pic>
        <p:nvPicPr>
          <p:cNvPr id="472" name="Google Shape;472;p41"/>
          <p:cNvPicPr preferRelativeResize="0"/>
          <p:nvPr/>
        </p:nvPicPr>
        <p:blipFill rotWithShape="1">
          <a:blip r:embed="rId4">
            <a:alphaModFix/>
          </a:blip>
          <a:srcRect b="0" l="0" r="0" t="0"/>
          <a:stretch/>
        </p:blipFill>
        <p:spPr>
          <a:xfrm rot="-1741754">
            <a:off x="2564344" y="1441414"/>
            <a:ext cx="1556630" cy="239480"/>
          </a:xfrm>
          <a:prstGeom prst="rect">
            <a:avLst/>
          </a:prstGeom>
          <a:noFill/>
          <a:ln>
            <a:noFill/>
          </a:ln>
        </p:spPr>
      </p:pic>
      <p:pic>
        <p:nvPicPr>
          <p:cNvPr id="473" name="Google Shape;473;p41"/>
          <p:cNvPicPr preferRelativeResize="0"/>
          <p:nvPr/>
        </p:nvPicPr>
        <p:blipFill rotWithShape="1">
          <a:blip r:embed="rId4">
            <a:alphaModFix/>
          </a:blip>
          <a:srcRect b="0" l="0" r="0" t="0"/>
          <a:stretch/>
        </p:blipFill>
        <p:spPr>
          <a:xfrm rot="-1741754">
            <a:off x="3388796" y="1425966"/>
            <a:ext cx="1556630" cy="239480"/>
          </a:xfrm>
          <a:prstGeom prst="rect">
            <a:avLst/>
          </a:prstGeom>
          <a:noFill/>
          <a:ln>
            <a:noFill/>
          </a:ln>
        </p:spPr>
      </p:pic>
      <p:pic>
        <p:nvPicPr>
          <p:cNvPr id="474" name="Google Shape;474;p41"/>
          <p:cNvPicPr preferRelativeResize="0"/>
          <p:nvPr/>
        </p:nvPicPr>
        <p:blipFill rotWithShape="1">
          <a:blip r:embed="rId4">
            <a:alphaModFix/>
          </a:blip>
          <a:srcRect b="0" l="0" r="0" t="0"/>
          <a:stretch/>
        </p:blipFill>
        <p:spPr>
          <a:xfrm rot="-1741754">
            <a:off x="4250985" y="1452942"/>
            <a:ext cx="1556630" cy="239480"/>
          </a:xfrm>
          <a:prstGeom prst="rect">
            <a:avLst/>
          </a:prstGeom>
          <a:noFill/>
          <a:ln>
            <a:noFill/>
          </a:ln>
        </p:spPr>
      </p:pic>
      <p:sp>
        <p:nvSpPr>
          <p:cNvPr id="475" name="Google Shape;475;p41"/>
          <p:cNvSpPr/>
          <p:nvPr/>
        </p:nvSpPr>
        <p:spPr>
          <a:xfrm>
            <a:off x="5730205" y="581239"/>
            <a:ext cx="6379800" cy="612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1400">
                <a:solidFill>
                  <a:srgbClr val="4F9192"/>
                </a:solidFill>
                <a:latin typeface="Courier"/>
                <a:ea typeface="Courier"/>
                <a:cs typeface="Courier"/>
                <a:sym typeface="Courier"/>
              </a:rPr>
              <a:t>#########################</a:t>
            </a:r>
            <a:endParaRPr sz="1400">
              <a:solidFill>
                <a:srgbClr val="4F9192"/>
              </a:solidFill>
              <a:latin typeface="Courier"/>
              <a:ea typeface="Courier"/>
              <a:cs typeface="Courier"/>
              <a:sym typeface="Courier"/>
            </a:endParaRPr>
          </a:p>
          <a:p>
            <a:pPr indent="0" lvl="0" marL="0" marR="0" rtl="0" algn="l">
              <a:spcBef>
                <a:spcPts val="0"/>
              </a:spcBef>
              <a:spcAft>
                <a:spcPts val="0"/>
              </a:spcAft>
              <a:buNone/>
            </a:pPr>
            <a:r>
              <a:rPr i="1" lang="en-US" sz="1400">
                <a:solidFill>
                  <a:srgbClr val="4F9192"/>
                </a:solidFill>
                <a:latin typeface="Courier"/>
                <a:ea typeface="Courier"/>
                <a:cs typeface="Courier"/>
                <a:sym typeface="Courier"/>
              </a:rPr>
              <a:t># # Set up experiment # #</a:t>
            </a:r>
            <a:endParaRPr sz="1400">
              <a:solidFill>
                <a:srgbClr val="4F9192"/>
              </a:solidFill>
              <a:latin typeface="Courier"/>
              <a:ea typeface="Courier"/>
              <a:cs typeface="Courier"/>
              <a:sym typeface="Courier"/>
            </a:endParaRPr>
          </a:p>
          <a:p>
            <a:pPr indent="0" lvl="0" marL="0" marR="0" rtl="0" algn="l">
              <a:spcBef>
                <a:spcPts val="0"/>
              </a:spcBef>
              <a:spcAft>
                <a:spcPts val="0"/>
              </a:spcAft>
              <a:buNone/>
            </a:pPr>
            <a:r>
              <a:rPr i="1" lang="en-US" sz="1400">
                <a:solidFill>
                  <a:srgbClr val="4F9192"/>
                </a:solidFill>
                <a:latin typeface="Courier"/>
                <a:ea typeface="Courier"/>
                <a:cs typeface="Courier"/>
                <a:sym typeface="Courier"/>
              </a:rPr>
              <a:t>#########################</a:t>
            </a:r>
            <a:endParaRPr sz="1400">
              <a:solidFill>
                <a:srgbClr val="4F9192"/>
              </a:solidFill>
              <a:latin typeface="Courier"/>
              <a:ea typeface="Courier"/>
              <a:cs typeface="Courier"/>
              <a:sym typeface="Courier"/>
            </a:endParaRPr>
          </a:p>
          <a:p>
            <a:pPr indent="0" lvl="0" marL="0" rtl="0" algn="l">
              <a:spcBef>
                <a:spcPts val="0"/>
              </a:spcBef>
              <a:spcAft>
                <a:spcPts val="0"/>
              </a:spcAft>
              <a:buNone/>
            </a:pPr>
            <a:r>
              <a:rPr lang="en-US">
                <a:solidFill>
                  <a:schemeClr val="dk1"/>
                </a:solidFill>
                <a:latin typeface="Courier"/>
                <a:ea typeface="Courier"/>
                <a:cs typeface="Courier"/>
                <a:sym typeface="Courier"/>
              </a:rPr>
              <a:t>stim </a:t>
            </a:r>
            <a:r>
              <a:rPr lang="en-US">
                <a:solidFill>
                  <a:srgbClr val="797979"/>
                </a:solidFill>
                <a:latin typeface="Courier"/>
                <a:ea typeface="Courier"/>
                <a:cs typeface="Courier"/>
                <a:sym typeface="Courier"/>
              </a:rPr>
              <a:t>=</a:t>
            </a:r>
            <a:r>
              <a:rPr lang="en-US">
                <a:solidFill>
                  <a:schemeClr val="dk1"/>
                </a:solidFill>
                <a:latin typeface="Courier"/>
                <a:ea typeface="Courier"/>
                <a:cs typeface="Courier"/>
                <a:sym typeface="Courier"/>
              </a:rPr>
              <a:t> h</a:t>
            </a:r>
            <a:r>
              <a:rPr lang="en-US">
                <a:solidFill>
                  <a:srgbClr val="797979"/>
                </a:solidFill>
                <a:latin typeface="Courier"/>
                <a:ea typeface="Courier"/>
                <a:cs typeface="Courier"/>
                <a:sym typeface="Courier"/>
              </a:rPr>
              <a:t>.</a:t>
            </a:r>
            <a:r>
              <a:rPr lang="en-US">
                <a:solidFill>
                  <a:schemeClr val="dk1"/>
                </a:solidFill>
                <a:latin typeface="Courier"/>
                <a:ea typeface="Courier"/>
                <a:cs typeface="Courier"/>
                <a:sym typeface="Courier"/>
              </a:rPr>
              <a:t>IClamp(h</a:t>
            </a:r>
            <a:r>
              <a:rPr lang="en-US">
                <a:solidFill>
                  <a:srgbClr val="797979"/>
                </a:solidFill>
                <a:latin typeface="Courier"/>
                <a:ea typeface="Courier"/>
                <a:cs typeface="Courier"/>
                <a:sym typeface="Courier"/>
              </a:rPr>
              <a:t>.</a:t>
            </a:r>
            <a:r>
              <a:rPr lang="en-US">
                <a:solidFill>
                  <a:schemeClr val="dk1"/>
                </a:solidFill>
                <a:latin typeface="Courier"/>
                <a:ea typeface="Courier"/>
                <a:cs typeface="Courier"/>
                <a:sym typeface="Courier"/>
              </a:rPr>
              <a:t>soma(</a:t>
            </a:r>
            <a:r>
              <a:rPr lang="en-US">
                <a:solidFill>
                  <a:srgbClr val="797979"/>
                </a:solidFill>
                <a:latin typeface="Courier"/>
                <a:ea typeface="Courier"/>
                <a:cs typeface="Courier"/>
                <a:sym typeface="Courier"/>
              </a:rPr>
              <a:t>0.5</a:t>
            </a:r>
            <a:r>
              <a:rPr lang="en-US">
                <a:solidFill>
                  <a:schemeClr val="dk1"/>
                </a:solidFill>
                <a:latin typeface="Courier"/>
                <a:ea typeface="Courier"/>
                <a:cs typeface="Courier"/>
                <a:sym typeface="Courier"/>
              </a:rPr>
              <a:t>))  </a:t>
            </a:r>
            <a:r>
              <a:rPr i="1" lang="en-US">
                <a:solidFill>
                  <a:srgbClr val="4F9192"/>
                </a:solidFill>
                <a:latin typeface="Courier"/>
                <a:ea typeface="Courier"/>
                <a:cs typeface="Courier"/>
                <a:sym typeface="Courier"/>
              </a:rPr>
              <a:t># add a current clamp the 			    # the middle of the soma</a:t>
            </a:r>
            <a:endParaRPr>
              <a:solidFill>
                <a:srgbClr val="4F9192"/>
              </a:solidFill>
              <a:latin typeface="Courier"/>
              <a:ea typeface="Courier"/>
              <a:cs typeface="Courier"/>
              <a:sym typeface="Courier"/>
            </a:endParaRPr>
          </a:p>
          <a:p>
            <a:pPr indent="0" lvl="0" marL="0" rtl="0" algn="l">
              <a:spcBef>
                <a:spcPts val="0"/>
              </a:spcBef>
              <a:spcAft>
                <a:spcPts val="0"/>
              </a:spcAft>
              <a:buNone/>
            </a:pPr>
            <a:r>
              <a:rPr lang="en-US">
                <a:solidFill>
                  <a:schemeClr val="dk1"/>
                </a:solidFill>
                <a:latin typeface="Courier"/>
                <a:ea typeface="Courier"/>
                <a:cs typeface="Courier"/>
                <a:sym typeface="Courier"/>
              </a:rPr>
              <a:t>stim</a:t>
            </a:r>
            <a:r>
              <a:rPr lang="en-US">
                <a:solidFill>
                  <a:srgbClr val="797979"/>
                </a:solidFill>
                <a:latin typeface="Courier"/>
                <a:ea typeface="Courier"/>
                <a:cs typeface="Courier"/>
                <a:sym typeface="Courier"/>
              </a:rPr>
              <a:t>.</a:t>
            </a:r>
            <a:r>
              <a:rPr lang="en-US">
                <a:solidFill>
                  <a:schemeClr val="dk1"/>
                </a:solidFill>
                <a:latin typeface="Courier"/>
                <a:ea typeface="Courier"/>
                <a:cs typeface="Courier"/>
                <a:sym typeface="Courier"/>
              </a:rPr>
              <a:t>delay </a:t>
            </a:r>
            <a:r>
              <a:rPr lang="en-US">
                <a:solidFill>
                  <a:srgbClr val="797979"/>
                </a:solidFill>
                <a:latin typeface="Courier"/>
                <a:ea typeface="Courier"/>
                <a:cs typeface="Courier"/>
                <a:sym typeface="Courier"/>
              </a:rPr>
              <a:t>=</a:t>
            </a:r>
            <a:r>
              <a:rPr lang="en-US">
                <a:solidFill>
                  <a:schemeClr val="dk1"/>
                </a:solidFill>
                <a:latin typeface="Courier"/>
                <a:ea typeface="Courier"/>
                <a:cs typeface="Courier"/>
                <a:sym typeface="Courier"/>
              </a:rPr>
              <a:t> </a:t>
            </a:r>
            <a:r>
              <a:rPr lang="en-US">
                <a:solidFill>
                  <a:srgbClr val="797979"/>
                </a:solidFill>
                <a:latin typeface="Courier"/>
                <a:ea typeface="Courier"/>
                <a:cs typeface="Courier"/>
                <a:sym typeface="Courier"/>
              </a:rPr>
              <a:t>10  </a:t>
            </a:r>
            <a:r>
              <a:rPr i="1" lang="en-US">
                <a:solidFill>
                  <a:srgbClr val="4F9192"/>
                </a:solidFill>
                <a:latin typeface="Courier"/>
                <a:ea typeface="Courier"/>
                <a:cs typeface="Courier"/>
                <a:sym typeface="Courier"/>
              </a:rPr>
              <a:t># ms</a:t>
            </a:r>
            <a:endParaRPr>
              <a:solidFill>
                <a:schemeClr val="dk1"/>
              </a:solidFill>
              <a:latin typeface="Courier"/>
              <a:ea typeface="Courier"/>
              <a:cs typeface="Courier"/>
              <a:sym typeface="Courier"/>
            </a:endParaRPr>
          </a:p>
          <a:p>
            <a:pPr indent="0" lvl="0" marL="0" rtl="0" algn="l">
              <a:spcBef>
                <a:spcPts val="0"/>
              </a:spcBef>
              <a:spcAft>
                <a:spcPts val="0"/>
              </a:spcAft>
              <a:buNone/>
            </a:pPr>
            <a:r>
              <a:rPr lang="en-US">
                <a:solidFill>
                  <a:schemeClr val="dk1"/>
                </a:solidFill>
                <a:latin typeface="Courier"/>
                <a:ea typeface="Courier"/>
                <a:cs typeface="Courier"/>
                <a:sym typeface="Courier"/>
              </a:rPr>
              <a:t>stim</a:t>
            </a:r>
            <a:r>
              <a:rPr lang="en-US">
                <a:solidFill>
                  <a:srgbClr val="797979"/>
                </a:solidFill>
                <a:latin typeface="Courier"/>
                <a:ea typeface="Courier"/>
                <a:cs typeface="Courier"/>
                <a:sym typeface="Courier"/>
              </a:rPr>
              <a:t>.</a:t>
            </a:r>
            <a:r>
              <a:rPr lang="en-US">
                <a:solidFill>
                  <a:schemeClr val="dk1"/>
                </a:solidFill>
                <a:latin typeface="Courier"/>
                <a:ea typeface="Courier"/>
                <a:cs typeface="Courier"/>
                <a:sym typeface="Courier"/>
              </a:rPr>
              <a:t>dur   </a:t>
            </a:r>
            <a:r>
              <a:rPr lang="en-US">
                <a:solidFill>
                  <a:srgbClr val="797979"/>
                </a:solidFill>
                <a:latin typeface="Courier"/>
                <a:ea typeface="Courier"/>
                <a:cs typeface="Courier"/>
                <a:sym typeface="Courier"/>
              </a:rPr>
              <a:t>=</a:t>
            </a:r>
            <a:r>
              <a:rPr lang="en-US">
                <a:solidFill>
                  <a:schemeClr val="dk1"/>
                </a:solidFill>
                <a:latin typeface="Courier"/>
                <a:ea typeface="Courier"/>
                <a:cs typeface="Courier"/>
                <a:sym typeface="Courier"/>
              </a:rPr>
              <a:t> </a:t>
            </a:r>
            <a:r>
              <a:rPr lang="en-US">
                <a:solidFill>
                  <a:srgbClr val="797979"/>
                </a:solidFill>
                <a:latin typeface="Courier"/>
                <a:ea typeface="Courier"/>
                <a:cs typeface="Courier"/>
                <a:sym typeface="Courier"/>
              </a:rPr>
              <a:t>100</a:t>
            </a:r>
            <a:endParaRPr>
              <a:solidFill>
                <a:schemeClr val="dk1"/>
              </a:solidFill>
              <a:latin typeface="Courier"/>
              <a:ea typeface="Courier"/>
              <a:cs typeface="Courier"/>
              <a:sym typeface="Courier"/>
            </a:endParaRPr>
          </a:p>
          <a:p>
            <a:pPr indent="0" lvl="0" marL="0" rtl="0" algn="l">
              <a:spcBef>
                <a:spcPts val="0"/>
              </a:spcBef>
              <a:spcAft>
                <a:spcPts val="0"/>
              </a:spcAft>
              <a:buNone/>
            </a:pPr>
            <a:r>
              <a:rPr lang="en-US">
                <a:solidFill>
                  <a:schemeClr val="dk1"/>
                </a:solidFill>
                <a:latin typeface="Courier"/>
                <a:ea typeface="Courier"/>
                <a:cs typeface="Courier"/>
                <a:sym typeface="Courier"/>
              </a:rPr>
              <a:t>stim</a:t>
            </a:r>
            <a:r>
              <a:rPr lang="en-US">
                <a:solidFill>
                  <a:srgbClr val="797979"/>
                </a:solidFill>
                <a:latin typeface="Courier"/>
                <a:ea typeface="Courier"/>
                <a:cs typeface="Courier"/>
                <a:sym typeface="Courier"/>
              </a:rPr>
              <a:t>.</a:t>
            </a:r>
            <a:r>
              <a:rPr lang="en-US">
                <a:solidFill>
                  <a:schemeClr val="dk1"/>
                </a:solidFill>
                <a:latin typeface="Courier"/>
                <a:ea typeface="Courier"/>
                <a:cs typeface="Courier"/>
                <a:sym typeface="Courier"/>
              </a:rPr>
              <a:t>amp   </a:t>
            </a:r>
            <a:r>
              <a:rPr lang="en-US">
                <a:solidFill>
                  <a:srgbClr val="797979"/>
                </a:solidFill>
                <a:latin typeface="Courier"/>
                <a:ea typeface="Courier"/>
                <a:cs typeface="Courier"/>
                <a:sym typeface="Courier"/>
              </a:rPr>
              <a:t>=</a:t>
            </a:r>
            <a:r>
              <a:rPr lang="en-US">
                <a:solidFill>
                  <a:schemeClr val="dk1"/>
                </a:solidFill>
                <a:latin typeface="Courier"/>
                <a:ea typeface="Courier"/>
                <a:cs typeface="Courier"/>
                <a:sym typeface="Courier"/>
              </a:rPr>
              <a:t> </a:t>
            </a:r>
            <a:r>
              <a:rPr lang="en-US">
                <a:solidFill>
                  <a:srgbClr val="797979"/>
                </a:solidFill>
                <a:latin typeface="Courier"/>
                <a:ea typeface="Courier"/>
                <a:cs typeface="Courier"/>
                <a:sym typeface="Courier"/>
              </a:rPr>
              <a:t>0.1 </a:t>
            </a:r>
            <a:r>
              <a:rPr i="1" lang="en-US">
                <a:solidFill>
                  <a:srgbClr val="4F9192"/>
                </a:solidFill>
                <a:latin typeface="Courier"/>
                <a:ea typeface="Courier"/>
                <a:cs typeface="Courier"/>
                <a:sym typeface="Courier"/>
              </a:rPr>
              <a:t># nA</a:t>
            </a:r>
            <a:endParaRPr>
              <a:latin typeface="Courier"/>
              <a:ea typeface="Courier"/>
              <a:cs typeface="Courier"/>
              <a:sym typeface="Courier"/>
            </a:endParaRPr>
          </a:p>
          <a:p>
            <a:pPr indent="0" lvl="0" marL="0" marR="0" rtl="0" algn="l">
              <a:spcBef>
                <a:spcPts val="0"/>
              </a:spcBef>
              <a:spcAft>
                <a:spcPts val="0"/>
              </a:spcAft>
              <a:buNone/>
            </a:pPr>
            <a:br>
              <a:rPr lang="en-US" sz="1400">
                <a:solidFill>
                  <a:schemeClr val="dk1"/>
                </a:solidFill>
                <a:latin typeface="Courier"/>
                <a:ea typeface="Courier"/>
                <a:cs typeface="Courier"/>
                <a:sym typeface="Courier"/>
              </a:rPr>
            </a:br>
            <a:endParaRPr sz="1400">
              <a:solidFill>
                <a:schemeClr val="dk1"/>
              </a:solidFill>
              <a:latin typeface="Courier"/>
              <a:ea typeface="Courier"/>
              <a:cs typeface="Courier"/>
              <a:sym typeface="Courier"/>
            </a:endParaRPr>
          </a:p>
          <a:p>
            <a:pPr indent="0" lvl="0" marL="0" marR="0" rtl="0" algn="l">
              <a:spcBef>
                <a:spcPts val="0"/>
              </a:spcBef>
              <a:spcAft>
                <a:spcPts val="0"/>
              </a:spcAft>
              <a:buNone/>
            </a:pPr>
            <a:r>
              <a:rPr lang="en-US" sz="1400">
                <a:solidFill>
                  <a:srgbClr val="000000"/>
                </a:solidFill>
                <a:latin typeface="Courier"/>
                <a:ea typeface="Courier"/>
                <a:cs typeface="Courier"/>
                <a:sym typeface="Courier"/>
              </a:rPr>
              <a:t>soma_v </a:t>
            </a:r>
            <a:r>
              <a:rPr lang="en-US" sz="1400">
                <a:solidFill>
                  <a:srgbClr val="797979"/>
                </a:solidFill>
                <a:latin typeface="Courier"/>
                <a:ea typeface="Courier"/>
                <a:cs typeface="Courier"/>
                <a:sym typeface="Courier"/>
              </a:rPr>
              <a:t>=</a:t>
            </a:r>
            <a:r>
              <a:rPr lang="en-US" sz="1400">
                <a:solidFill>
                  <a:srgbClr val="000000"/>
                </a:solidFill>
                <a:latin typeface="Courier"/>
                <a:ea typeface="Courier"/>
                <a:cs typeface="Courier"/>
                <a:sym typeface="Courier"/>
              </a:rPr>
              <a:t> h</a:t>
            </a:r>
            <a:r>
              <a:rPr lang="en-US" sz="1400">
                <a:solidFill>
                  <a:srgbClr val="797979"/>
                </a:solidFill>
                <a:latin typeface="Courier"/>
                <a:ea typeface="Courier"/>
                <a:cs typeface="Courier"/>
                <a:sym typeface="Courier"/>
              </a:rPr>
              <a:t>.</a:t>
            </a:r>
            <a:r>
              <a:rPr lang="en-US" sz="1400">
                <a:solidFill>
                  <a:srgbClr val="000000"/>
                </a:solidFill>
                <a:latin typeface="Courier"/>
                <a:ea typeface="Courier"/>
                <a:cs typeface="Courier"/>
                <a:sym typeface="Courier"/>
              </a:rPr>
              <a:t>Vector()  </a:t>
            </a:r>
            <a:r>
              <a:rPr i="1" lang="en-US" sz="1400">
                <a:solidFill>
                  <a:srgbClr val="4F9192"/>
                </a:solidFill>
                <a:latin typeface="Courier"/>
                <a:ea typeface="Courier"/>
                <a:cs typeface="Courier"/>
                <a:sym typeface="Courier"/>
              </a:rPr>
              <a:t># set up a recording vector</a:t>
            </a:r>
            <a:endParaRPr sz="1400">
              <a:solidFill>
                <a:srgbClr val="4F9192"/>
              </a:solidFill>
              <a:latin typeface="Courier"/>
              <a:ea typeface="Courier"/>
              <a:cs typeface="Courier"/>
              <a:sym typeface="Courier"/>
            </a:endParaRPr>
          </a:p>
          <a:p>
            <a:pPr indent="0" lvl="0" marL="0" marR="0" rtl="0" algn="l">
              <a:spcBef>
                <a:spcPts val="0"/>
              </a:spcBef>
              <a:spcAft>
                <a:spcPts val="0"/>
              </a:spcAft>
              <a:buNone/>
            </a:pPr>
            <a:r>
              <a:rPr lang="en-US" sz="1400">
                <a:solidFill>
                  <a:srgbClr val="000000"/>
                </a:solidFill>
                <a:latin typeface="Courier"/>
                <a:ea typeface="Courier"/>
                <a:cs typeface="Courier"/>
                <a:sym typeface="Courier"/>
              </a:rPr>
              <a:t>soma_v</a:t>
            </a:r>
            <a:r>
              <a:rPr lang="en-US" sz="1400">
                <a:solidFill>
                  <a:srgbClr val="797979"/>
                </a:solidFill>
                <a:latin typeface="Courier"/>
                <a:ea typeface="Courier"/>
                <a:cs typeface="Courier"/>
                <a:sym typeface="Courier"/>
              </a:rPr>
              <a:t>.</a:t>
            </a:r>
            <a:r>
              <a:rPr lang="en-US" sz="1400">
                <a:solidFill>
                  <a:srgbClr val="000000"/>
                </a:solidFill>
                <a:latin typeface="Courier"/>
                <a:ea typeface="Courier"/>
                <a:cs typeface="Courier"/>
                <a:sym typeface="Courier"/>
              </a:rPr>
              <a:t>record(soma(</a:t>
            </a:r>
            <a:r>
              <a:rPr lang="en-US" sz="1400">
                <a:solidFill>
                  <a:srgbClr val="797979"/>
                </a:solidFill>
                <a:latin typeface="Courier"/>
                <a:ea typeface="Courier"/>
                <a:cs typeface="Courier"/>
                <a:sym typeface="Courier"/>
              </a:rPr>
              <a:t>0.5</a:t>
            </a:r>
            <a:r>
              <a:rPr lang="en-US" sz="1400">
                <a:solidFill>
                  <a:srgbClr val="000000"/>
                </a:solidFill>
                <a:latin typeface="Courier"/>
                <a:ea typeface="Courier"/>
                <a:cs typeface="Courier"/>
                <a:sym typeface="Courier"/>
              </a:rPr>
              <a:t>)</a:t>
            </a:r>
            <a:r>
              <a:rPr lang="en-US" sz="1400">
                <a:solidFill>
                  <a:srgbClr val="797979"/>
                </a:solidFill>
                <a:latin typeface="Courier"/>
                <a:ea typeface="Courier"/>
                <a:cs typeface="Courier"/>
                <a:sym typeface="Courier"/>
              </a:rPr>
              <a:t>.</a:t>
            </a:r>
            <a:r>
              <a:rPr lang="en-US" sz="1400">
                <a:solidFill>
                  <a:srgbClr val="000000"/>
                </a:solidFill>
                <a:latin typeface="Courier"/>
                <a:ea typeface="Courier"/>
                <a:cs typeface="Courier"/>
                <a:sym typeface="Courier"/>
              </a:rPr>
              <a:t>_ref_v) </a:t>
            </a:r>
            <a:r>
              <a:rPr i="1" lang="en-US" sz="1400">
                <a:solidFill>
                  <a:srgbClr val="4F9192"/>
                </a:solidFill>
                <a:latin typeface="Courier"/>
                <a:ea typeface="Courier"/>
                <a:cs typeface="Courier"/>
                <a:sym typeface="Courier"/>
              </a:rPr>
              <a:t># record voltage at the 				#middle of the soma</a:t>
            </a:r>
            <a:endParaRPr sz="1400">
              <a:solidFill>
                <a:srgbClr val="4F9192"/>
              </a:solidFill>
              <a:latin typeface="Courier"/>
              <a:ea typeface="Courier"/>
              <a:cs typeface="Courier"/>
              <a:sym typeface="Courier"/>
            </a:endParaRPr>
          </a:p>
          <a:p>
            <a:pPr indent="0" lvl="0" marL="0" marR="0" rtl="0" algn="l">
              <a:spcBef>
                <a:spcPts val="0"/>
              </a:spcBef>
              <a:spcAft>
                <a:spcPts val="0"/>
              </a:spcAft>
              <a:buNone/>
            </a:pPr>
            <a:br>
              <a:rPr lang="en-US" sz="1400">
                <a:solidFill>
                  <a:schemeClr val="dk1"/>
                </a:solidFill>
                <a:latin typeface="Courier"/>
                <a:ea typeface="Courier"/>
                <a:cs typeface="Courier"/>
                <a:sym typeface="Courier"/>
              </a:rPr>
            </a:br>
            <a:endParaRPr sz="1400">
              <a:solidFill>
                <a:schemeClr val="dk1"/>
              </a:solidFill>
              <a:latin typeface="Courier"/>
              <a:ea typeface="Courier"/>
              <a:cs typeface="Courier"/>
              <a:sym typeface="Courier"/>
            </a:endParaRPr>
          </a:p>
          <a:p>
            <a:pPr indent="0" lvl="0" marL="0" marR="0" rtl="0" algn="l">
              <a:spcBef>
                <a:spcPts val="0"/>
              </a:spcBef>
              <a:spcAft>
                <a:spcPts val="0"/>
              </a:spcAft>
              <a:buNone/>
            </a:pPr>
            <a:r>
              <a:rPr i="1" lang="en-US" sz="1400">
                <a:solidFill>
                  <a:srgbClr val="4F9192"/>
                </a:solidFill>
                <a:latin typeface="Courier"/>
                <a:ea typeface="Courier"/>
                <a:cs typeface="Courier"/>
                <a:sym typeface="Courier"/>
              </a:rPr>
              <a:t># Record voltage from all segments in the dendrite</a:t>
            </a:r>
            <a:endParaRPr sz="1400">
              <a:solidFill>
                <a:srgbClr val="4F9192"/>
              </a:solidFill>
              <a:latin typeface="Courier"/>
              <a:ea typeface="Courier"/>
              <a:cs typeface="Courier"/>
              <a:sym typeface="Courier"/>
            </a:endParaRPr>
          </a:p>
          <a:p>
            <a:pPr indent="0" lvl="0" marL="0" marR="0" rtl="0" algn="l">
              <a:spcBef>
                <a:spcPts val="0"/>
              </a:spcBef>
              <a:spcAft>
                <a:spcPts val="0"/>
              </a:spcAft>
              <a:buNone/>
            </a:pPr>
            <a:r>
              <a:rPr lang="en-US" sz="1400">
                <a:solidFill>
                  <a:schemeClr val="dk1"/>
                </a:solidFill>
                <a:latin typeface="Courier"/>
                <a:ea typeface="Courier"/>
                <a:cs typeface="Courier"/>
                <a:sym typeface="Courier"/>
              </a:rPr>
              <a:t>dend_vs </a:t>
            </a:r>
            <a:r>
              <a:rPr lang="en-US" sz="1400">
                <a:solidFill>
                  <a:srgbClr val="797979"/>
                </a:solidFill>
                <a:latin typeface="Courier"/>
                <a:ea typeface="Courier"/>
                <a:cs typeface="Courier"/>
                <a:sym typeface="Courier"/>
              </a:rPr>
              <a:t>=</a:t>
            </a:r>
            <a:r>
              <a:rPr lang="en-US" sz="1400">
                <a:solidFill>
                  <a:schemeClr val="dk1"/>
                </a:solidFill>
                <a:latin typeface="Courier"/>
                <a:ea typeface="Courier"/>
                <a:cs typeface="Courier"/>
                <a:sym typeface="Courier"/>
              </a:rPr>
              <a:t> []</a:t>
            </a:r>
            <a:endParaRPr/>
          </a:p>
          <a:p>
            <a:pPr indent="0" lvl="0" marL="0" marR="0" rtl="0" algn="l">
              <a:spcBef>
                <a:spcPts val="0"/>
              </a:spcBef>
              <a:spcAft>
                <a:spcPts val="0"/>
              </a:spcAft>
              <a:buNone/>
            </a:pPr>
            <a:r>
              <a:rPr b="1" lang="en-US" sz="1400">
                <a:solidFill>
                  <a:srgbClr val="008F00"/>
                </a:solidFill>
                <a:latin typeface="Courier"/>
                <a:ea typeface="Courier"/>
                <a:cs typeface="Courier"/>
                <a:sym typeface="Courier"/>
              </a:rPr>
              <a:t>for</a:t>
            </a:r>
            <a:r>
              <a:rPr lang="en-US" sz="1400">
                <a:solidFill>
                  <a:schemeClr val="dk1"/>
                </a:solidFill>
                <a:latin typeface="Courier"/>
                <a:ea typeface="Courier"/>
                <a:cs typeface="Courier"/>
                <a:sym typeface="Courier"/>
              </a:rPr>
              <a:t> seg </a:t>
            </a:r>
            <a:r>
              <a:rPr b="1" lang="en-US" sz="1400">
                <a:solidFill>
                  <a:srgbClr val="BB49FF"/>
                </a:solidFill>
                <a:latin typeface="Courier"/>
                <a:ea typeface="Courier"/>
                <a:cs typeface="Courier"/>
                <a:sym typeface="Courier"/>
              </a:rPr>
              <a:t>in</a:t>
            </a:r>
            <a:r>
              <a:rPr lang="en-US" sz="1400">
                <a:solidFill>
                  <a:schemeClr val="dk1"/>
                </a:solidFill>
                <a:latin typeface="Courier"/>
                <a:ea typeface="Courier"/>
                <a:cs typeface="Courier"/>
                <a:sym typeface="Courier"/>
              </a:rPr>
              <a:t> dend:</a:t>
            </a:r>
            <a:endParaRPr/>
          </a:p>
          <a:p>
            <a:pPr indent="0" lvl="0" marL="0" marR="0" rtl="0" algn="l">
              <a:spcBef>
                <a:spcPts val="0"/>
              </a:spcBef>
              <a:spcAft>
                <a:spcPts val="0"/>
              </a:spcAft>
              <a:buNone/>
            </a:pPr>
            <a:r>
              <a:rPr lang="en-US" sz="1400">
                <a:solidFill>
                  <a:schemeClr val="dk1"/>
                </a:solidFill>
                <a:latin typeface="Courier"/>
                <a:ea typeface="Courier"/>
                <a:cs typeface="Courier"/>
                <a:sym typeface="Courier"/>
              </a:rPr>
              <a:t>    dend_vs</a:t>
            </a:r>
            <a:r>
              <a:rPr lang="en-US" sz="1400">
                <a:solidFill>
                  <a:srgbClr val="797979"/>
                </a:solidFill>
                <a:latin typeface="Courier"/>
                <a:ea typeface="Courier"/>
                <a:cs typeface="Courier"/>
                <a:sym typeface="Courier"/>
              </a:rPr>
              <a:t>.</a:t>
            </a:r>
            <a:r>
              <a:rPr lang="en-US" sz="1400">
                <a:solidFill>
                  <a:schemeClr val="dk1"/>
                </a:solidFill>
                <a:latin typeface="Courier"/>
                <a:ea typeface="Courier"/>
                <a:cs typeface="Courier"/>
                <a:sym typeface="Courier"/>
              </a:rPr>
              <a:t>append(h</a:t>
            </a:r>
            <a:r>
              <a:rPr lang="en-US" sz="1400">
                <a:solidFill>
                  <a:srgbClr val="797979"/>
                </a:solidFill>
                <a:latin typeface="Courier"/>
                <a:ea typeface="Courier"/>
                <a:cs typeface="Courier"/>
                <a:sym typeface="Courier"/>
              </a:rPr>
              <a:t>.</a:t>
            </a:r>
            <a:r>
              <a:rPr lang="en-US" sz="1400">
                <a:solidFill>
                  <a:schemeClr val="dk1"/>
                </a:solidFill>
                <a:latin typeface="Courier"/>
                <a:ea typeface="Courier"/>
                <a:cs typeface="Courier"/>
                <a:sym typeface="Courier"/>
              </a:rPr>
              <a:t>Vector())</a:t>
            </a:r>
            <a:endParaRPr/>
          </a:p>
          <a:p>
            <a:pPr indent="0" lvl="0" marL="0" marR="0" rtl="0" algn="l">
              <a:spcBef>
                <a:spcPts val="0"/>
              </a:spcBef>
              <a:spcAft>
                <a:spcPts val="0"/>
              </a:spcAft>
              <a:buNone/>
            </a:pPr>
            <a:r>
              <a:rPr lang="en-US" sz="1400">
                <a:solidFill>
                  <a:schemeClr val="dk1"/>
                </a:solidFill>
                <a:latin typeface="Courier"/>
                <a:ea typeface="Courier"/>
                <a:cs typeface="Courier"/>
                <a:sym typeface="Courier"/>
              </a:rPr>
              <a:t>    dend_vs[</a:t>
            </a:r>
            <a:r>
              <a:rPr lang="en-US" sz="1400">
                <a:solidFill>
                  <a:srgbClr val="797979"/>
                </a:solidFill>
                <a:latin typeface="Courier"/>
                <a:ea typeface="Courier"/>
                <a:cs typeface="Courier"/>
                <a:sym typeface="Courier"/>
              </a:rPr>
              <a:t>-1</a:t>
            </a:r>
            <a:r>
              <a:rPr lang="en-US" sz="1400">
                <a:solidFill>
                  <a:schemeClr val="dk1"/>
                </a:solidFill>
                <a:latin typeface="Courier"/>
                <a:ea typeface="Courier"/>
                <a:cs typeface="Courier"/>
                <a:sym typeface="Courier"/>
              </a:rPr>
              <a:t>]</a:t>
            </a:r>
            <a:r>
              <a:rPr lang="en-US" sz="1400">
                <a:solidFill>
                  <a:srgbClr val="797979"/>
                </a:solidFill>
                <a:latin typeface="Courier"/>
                <a:ea typeface="Courier"/>
                <a:cs typeface="Courier"/>
                <a:sym typeface="Courier"/>
              </a:rPr>
              <a:t>.</a:t>
            </a:r>
            <a:r>
              <a:rPr lang="en-US" sz="1400">
                <a:solidFill>
                  <a:schemeClr val="dk1"/>
                </a:solidFill>
                <a:latin typeface="Courier"/>
                <a:ea typeface="Courier"/>
                <a:cs typeface="Courier"/>
                <a:sym typeface="Courier"/>
              </a:rPr>
              <a:t>record(seg</a:t>
            </a:r>
            <a:r>
              <a:rPr lang="en-US" sz="1400">
                <a:solidFill>
                  <a:srgbClr val="797979"/>
                </a:solidFill>
                <a:latin typeface="Courier"/>
                <a:ea typeface="Courier"/>
                <a:cs typeface="Courier"/>
                <a:sym typeface="Courier"/>
              </a:rPr>
              <a:t>.</a:t>
            </a:r>
            <a:r>
              <a:rPr lang="en-US" sz="1400">
                <a:solidFill>
                  <a:schemeClr val="dk1"/>
                </a:solidFill>
                <a:latin typeface="Courier"/>
                <a:ea typeface="Courier"/>
                <a:cs typeface="Courier"/>
                <a:sym typeface="Courier"/>
              </a:rPr>
              <a:t>_ref_v)</a:t>
            </a:r>
            <a:endParaRPr/>
          </a:p>
          <a:p>
            <a:pPr indent="0" lvl="0" marL="0" marR="0" rtl="0" algn="l">
              <a:spcBef>
                <a:spcPts val="0"/>
              </a:spcBef>
              <a:spcAft>
                <a:spcPts val="0"/>
              </a:spcAft>
              <a:buNone/>
            </a:pPr>
            <a:br>
              <a:rPr lang="en-US" sz="1400">
                <a:solidFill>
                  <a:schemeClr val="dk1"/>
                </a:solidFill>
                <a:latin typeface="Courier"/>
                <a:ea typeface="Courier"/>
                <a:cs typeface="Courier"/>
                <a:sym typeface="Courier"/>
              </a:rPr>
            </a:br>
            <a:endParaRPr sz="1400">
              <a:solidFill>
                <a:schemeClr val="dk1"/>
              </a:solidFill>
              <a:latin typeface="Courier"/>
              <a:ea typeface="Courier"/>
              <a:cs typeface="Courier"/>
              <a:sym typeface="Courier"/>
            </a:endParaRPr>
          </a:p>
          <a:p>
            <a:pPr indent="0" lvl="0" marL="0" marR="0" rtl="0" algn="l">
              <a:spcBef>
                <a:spcPts val="0"/>
              </a:spcBef>
              <a:spcAft>
                <a:spcPts val="0"/>
              </a:spcAft>
              <a:buNone/>
            </a:pPr>
            <a:r>
              <a:rPr lang="en-US" sz="1400">
                <a:solidFill>
                  <a:schemeClr val="dk1"/>
                </a:solidFill>
                <a:latin typeface="Courier"/>
                <a:ea typeface="Courier"/>
                <a:cs typeface="Courier"/>
                <a:sym typeface="Courier"/>
              </a:rPr>
              <a:t>t </a:t>
            </a:r>
            <a:r>
              <a:rPr lang="en-US" sz="1400">
                <a:solidFill>
                  <a:srgbClr val="797979"/>
                </a:solidFill>
                <a:latin typeface="Courier"/>
                <a:ea typeface="Courier"/>
                <a:cs typeface="Courier"/>
                <a:sym typeface="Courier"/>
              </a:rPr>
              <a:t>=</a:t>
            </a:r>
            <a:r>
              <a:rPr lang="en-US" sz="1400">
                <a:solidFill>
                  <a:schemeClr val="dk1"/>
                </a:solidFill>
                <a:latin typeface="Courier"/>
                <a:ea typeface="Courier"/>
                <a:cs typeface="Courier"/>
                <a:sym typeface="Courier"/>
              </a:rPr>
              <a:t> h</a:t>
            </a:r>
            <a:r>
              <a:rPr lang="en-US" sz="1400">
                <a:solidFill>
                  <a:srgbClr val="797979"/>
                </a:solidFill>
                <a:latin typeface="Courier"/>
                <a:ea typeface="Courier"/>
                <a:cs typeface="Courier"/>
                <a:sym typeface="Courier"/>
              </a:rPr>
              <a:t>.</a:t>
            </a:r>
            <a:r>
              <a:rPr lang="en-US" sz="1400">
                <a:solidFill>
                  <a:schemeClr val="dk1"/>
                </a:solidFill>
                <a:latin typeface="Courier"/>
                <a:ea typeface="Courier"/>
                <a:cs typeface="Courier"/>
                <a:sym typeface="Courier"/>
              </a:rPr>
              <a:t>Vector()</a:t>
            </a:r>
            <a:endParaRPr/>
          </a:p>
          <a:p>
            <a:pPr indent="0" lvl="0" marL="0" marR="0" rtl="0" algn="l">
              <a:spcBef>
                <a:spcPts val="0"/>
              </a:spcBef>
              <a:spcAft>
                <a:spcPts val="0"/>
              </a:spcAft>
              <a:buNone/>
            </a:pPr>
            <a:r>
              <a:rPr lang="en-US" sz="1400">
                <a:solidFill>
                  <a:schemeClr val="dk1"/>
                </a:solidFill>
                <a:latin typeface="Courier"/>
                <a:ea typeface="Courier"/>
                <a:cs typeface="Courier"/>
                <a:sym typeface="Courier"/>
              </a:rPr>
              <a:t>t</a:t>
            </a:r>
            <a:r>
              <a:rPr lang="en-US" sz="1400">
                <a:solidFill>
                  <a:srgbClr val="797979"/>
                </a:solidFill>
                <a:latin typeface="Courier"/>
                <a:ea typeface="Courier"/>
                <a:cs typeface="Courier"/>
                <a:sym typeface="Courier"/>
              </a:rPr>
              <a:t>.</a:t>
            </a:r>
            <a:r>
              <a:rPr lang="en-US" sz="1400">
                <a:solidFill>
                  <a:schemeClr val="dk1"/>
                </a:solidFill>
                <a:latin typeface="Courier"/>
                <a:ea typeface="Courier"/>
                <a:cs typeface="Courier"/>
                <a:sym typeface="Courier"/>
              </a:rPr>
              <a:t>record(h</a:t>
            </a:r>
            <a:r>
              <a:rPr lang="en-US" sz="1400">
                <a:solidFill>
                  <a:srgbClr val="797979"/>
                </a:solidFill>
                <a:latin typeface="Courier"/>
                <a:ea typeface="Courier"/>
                <a:cs typeface="Courier"/>
                <a:sym typeface="Courier"/>
              </a:rPr>
              <a:t>.</a:t>
            </a:r>
            <a:r>
              <a:rPr lang="en-US" sz="1400">
                <a:solidFill>
                  <a:schemeClr val="dk1"/>
                </a:solidFill>
                <a:latin typeface="Courier"/>
                <a:ea typeface="Courier"/>
                <a:cs typeface="Courier"/>
                <a:sym typeface="Courier"/>
              </a:rPr>
              <a:t>_ref_t)  </a:t>
            </a:r>
            <a:r>
              <a:rPr i="1" lang="en-US" sz="1400">
                <a:solidFill>
                  <a:srgbClr val="4F9192"/>
                </a:solidFill>
                <a:latin typeface="Courier"/>
                <a:ea typeface="Courier"/>
                <a:cs typeface="Courier"/>
                <a:sym typeface="Courier"/>
              </a:rPr>
              <a:t>#record time.</a:t>
            </a:r>
            <a:endParaRPr sz="1400">
              <a:solidFill>
                <a:schemeClr val="dk1"/>
              </a:solidFill>
              <a:latin typeface="Courier"/>
              <a:ea typeface="Courier"/>
              <a:cs typeface="Courier"/>
              <a:sym typeface="Courier"/>
            </a:endParaRPr>
          </a:p>
          <a:p>
            <a:pPr indent="0" lvl="0" marL="0" marR="0" rtl="0" algn="l">
              <a:spcBef>
                <a:spcPts val="0"/>
              </a:spcBef>
              <a:spcAft>
                <a:spcPts val="0"/>
              </a:spcAft>
              <a:buNone/>
            </a:pPr>
            <a:r>
              <a:rPr lang="en-US" sz="1400">
                <a:solidFill>
                  <a:srgbClr val="000000"/>
                </a:solidFill>
                <a:latin typeface="Courier"/>
                <a:ea typeface="Courier"/>
                <a:cs typeface="Courier"/>
                <a:sym typeface="Courier"/>
              </a:rPr>
              <a:t>h</a:t>
            </a:r>
            <a:r>
              <a:rPr lang="en-US" sz="1400">
                <a:solidFill>
                  <a:srgbClr val="797979"/>
                </a:solidFill>
                <a:latin typeface="Courier"/>
                <a:ea typeface="Courier"/>
                <a:cs typeface="Courier"/>
                <a:sym typeface="Courier"/>
              </a:rPr>
              <a:t>.</a:t>
            </a:r>
            <a:r>
              <a:rPr lang="en-US" sz="1400">
                <a:solidFill>
                  <a:srgbClr val="000000"/>
                </a:solidFill>
                <a:latin typeface="Courier"/>
                <a:ea typeface="Courier"/>
                <a:cs typeface="Courier"/>
                <a:sym typeface="Courier"/>
              </a:rPr>
              <a:t>v_init </a:t>
            </a:r>
            <a:r>
              <a:rPr lang="en-US" sz="1400">
                <a:solidFill>
                  <a:srgbClr val="797979"/>
                </a:solidFill>
                <a:latin typeface="Courier"/>
                <a:ea typeface="Courier"/>
                <a:cs typeface="Courier"/>
                <a:sym typeface="Courier"/>
              </a:rPr>
              <a:t>=</a:t>
            </a:r>
            <a:r>
              <a:rPr lang="en-US" sz="1400">
                <a:solidFill>
                  <a:srgbClr val="000000"/>
                </a:solidFill>
                <a:latin typeface="Courier"/>
                <a:ea typeface="Courier"/>
                <a:cs typeface="Courier"/>
                <a:sym typeface="Courier"/>
              </a:rPr>
              <a:t> </a:t>
            </a:r>
            <a:r>
              <a:rPr lang="en-US" sz="1400">
                <a:solidFill>
                  <a:srgbClr val="797979"/>
                </a:solidFill>
                <a:latin typeface="Courier"/>
                <a:ea typeface="Courier"/>
                <a:cs typeface="Courier"/>
                <a:sym typeface="Courier"/>
              </a:rPr>
              <a:t>-70</a:t>
            </a:r>
            <a:r>
              <a:rPr lang="en-US" sz="1400">
                <a:solidFill>
                  <a:srgbClr val="000000"/>
                </a:solidFill>
                <a:latin typeface="Courier"/>
                <a:ea typeface="Courier"/>
                <a:cs typeface="Courier"/>
                <a:sym typeface="Courier"/>
              </a:rPr>
              <a:t>  </a:t>
            </a:r>
            <a:r>
              <a:rPr i="1" lang="en-US" sz="1400">
                <a:solidFill>
                  <a:srgbClr val="4F9192"/>
                </a:solidFill>
                <a:latin typeface="Courier"/>
                <a:ea typeface="Courier"/>
                <a:cs typeface="Courier"/>
                <a:sym typeface="Courier"/>
              </a:rPr>
              <a:t># set starting voltage </a:t>
            </a:r>
            <a:endParaRPr sz="1400">
              <a:solidFill>
                <a:srgbClr val="4F9192"/>
              </a:solidFill>
              <a:latin typeface="Courier"/>
              <a:ea typeface="Courier"/>
              <a:cs typeface="Courier"/>
              <a:sym typeface="Courier"/>
            </a:endParaRPr>
          </a:p>
          <a:p>
            <a:pPr indent="0" lvl="0" marL="0" marR="0" rtl="0" algn="l">
              <a:spcBef>
                <a:spcPts val="0"/>
              </a:spcBef>
              <a:spcAft>
                <a:spcPts val="0"/>
              </a:spcAft>
              <a:buNone/>
            </a:pPr>
            <a:r>
              <a:rPr lang="en-US" sz="1400">
                <a:solidFill>
                  <a:srgbClr val="000000"/>
                </a:solidFill>
                <a:latin typeface="Courier"/>
                <a:ea typeface="Courier"/>
                <a:cs typeface="Courier"/>
                <a:sym typeface="Courier"/>
              </a:rPr>
              <a:t>h</a:t>
            </a:r>
            <a:r>
              <a:rPr lang="en-US" sz="1400">
                <a:solidFill>
                  <a:srgbClr val="797979"/>
                </a:solidFill>
                <a:latin typeface="Courier"/>
                <a:ea typeface="Courier"/>
                <a:cs typeface="Courier"/>
                <a:sym typeface="Courier"/>
              </a:rPr>
              <a:t>.</a:t>
            </a:r>
            <a:r>
              <a:rPr lang="en-US" sz="1400">
                <a:solidFill>
                  <a:srgbClr val="000000"/>
                </a:solidFill>
                <a:latin typeface="Courier"/>
                <a:ea typeface="Courier"/>
                <a:cs typeface="Courier"/>
                <a:sym typeface="Courier"/>
              </a:rPr>
              <a:t>tstop </a:t>
            </a:r>
            <a:r>
              <a:rPr lang="en-US" sz="1400">
                <a:solidFill>
                  <a:srgbClr val="797979"/>
                </a:solidFill>
                <a:latin typeface="Courier"/>
                <a:ea typeface="Courier"/>
                <a:cs typeface="Courier"/>
                <a:sym typeface="Courier"/>
              </a:rPr>
              <a:t>=</a:t>
            </a:r>
            <a:r>
              <a:rPr lang="en-US" sz="1400">
                <a:solidFill>
                  <a:srgbClr val="000000"/>
                </a:solidFill>
                <a:latin typeface="Courier"/>
                <a:ea typeface="Courier"/>
                <a:cs typeface="Courier"/>
                <a:sym typeface="Courier"/>
              </a:rPr>
              <a:t> </a:t>
            </a:r>
            <a:r>
              <a:rPr lang="en-US">
                <a:solidFill>
                  <a:srgbClr val="797979"/>
                </a:solidFill>
                <a:latin typeface="Courier"/>
                <a:ea typeface="Courier"/>
                <a:cs typeface="Courier"/>
                <a:sym typeface="Courier"/>
              </a:rPr>
              <a:t>120</a:t>
            </a:r>
            <a:r>
              <a:rPr lang="en-US" sz="1400">
                <a:solidFill>
                  <a:srgbClr val="000000"/>
                </a:solidFill>
                <a:latin typeface="Courier"/>
                <a:ea typeface="Courier"/>
                <a:cs typeface="Courier"/>
                <a:sym typeface="Courier"/>
              </a:rPr>
              <a:t> </a:t>
            </a:r>
            <a:r>
              <a:rPr i="1" lang="en-US" sz="1400">
                <a:solidFill>
                  <a:srgbClr val="4F9192"/>
                </a:solidFill>
                <a:latin typeface="Courier"/>
                <a:ea typeface="Courier"/>
                <a:cs typeface="Courier"/>
                <a:sym typeface="Courier"/>
              </a:rPr>
              <a:t># set simulation time</a:t>
            </a:r>
            <a:endParaRPr sz="1400">
              <a:solidFill>
                <a:srgbClr val="4F9192"/>
              </a:solidFill>
              <a:latin typeface="Courier"/>
              <a:ea typeface="Courier"/>
              <a:cs typeface="Courier"/>
              <a:sym typeface="Courier"/>
            </a:endParaRPr>
          </a:p>
          <a:p>
            <a:pPr indent="0" lvl="0" marL="0" marR="0" rtl="0" algn="l">
              <a:spcBef>
                <a:spcPts val="0"/>
              </a:spcBef>
              <a:spcAft>
                <a:spcPts val="0"/>
              </a:spcAft>
              <a:buNone/>
            </a:pPr>
            <a:r>
              <a:rPr lang="en-US" sz="1400">
                <a:solidFill>
                  <a:srgbClr val="000000"/>
                </a:solidFill>
                <a:latin typeface="Courier"/>
                <a:ea typeface="Courier"/>
                <a:cs typeface="Courier"/>
                <a:sym typeface="Courier"/>
              </a:rPr>
              <a:t>h</a:t>
            </a:r>
            <a:r>
              <a:rPr lang="en-US" sz="1400">
                <a:solidFill>
                  <a:srgbClr val="797979"/>
                </a:solidFill>
                <a:latin typeface="Courier"/>
                <a:ea typeface="Courier"/>
                <a:cs typeface="Courier"/>
                <a:sym typeface="Courier"/>
              </a:rPr>
              <a:t>.</a:t>
            </a:r>
            <a:r>
              <a:rPr lang="en-US" sz="1400">
                <a:solidFill>
                  <a:srgbClr val="000000"/>
                </a:solidFill>
                <a:latin typeface="Courier"/>
                <a:ea typeface="Courier"/>
                <a:cs typeface="Courier"/>
                <a:sym typeface="Courier"/>
              </a:rPr>
              <a:t>run()  </a:t>
            </a:r>
            <a:r>
              <a:rPr i="1" lang="en-US" sz="1400">
                <a:solidFill>
                  <a:srgbClr val="4F9192"/>
                </a:solidFill>
                <a:latin typeface="Courier"/>
                <a:ea typeface="Courier"/>
                <a:cs typeface="Courier"/>
                <a:sym typeface="Courier"/>
              </a:rPr>
              <a:t># run simulation</a:t>
            </a:r>
            <a:endParaRPr sz="1400">
              <a:solidFill>
                <a:srgbClr val="4F9192"/>
              </a:solidFill>
              <a:latin typeface="Courier"/>
              <a:ea typeface="Courier"/>
              <a:cs typeface="Courier"/>
              <a:sym typeface="Courier"/>
            </a:endParaRPr>
          </a:p>
        </p:txBody>
      </p:sp>
      <p:sp>
        <p:nvSpPr>
          <p:cNvPr id="476" name="Google Shape;476;p41"/>
          <p:cNvSpPr txBox="1"/>
          <p:nvPr/>
        </p:nvSpPr>
        <p:spPr>
          <a:xfrm>
            <a:off x="10480150" y="6436250"/>
            <a:ext cx="3742800" cy="42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a:solidFill>
                  <a:srgbClr val="FF0000"/>
                </a:solidFill>
                <a:latin typeface="Century Gothic"/>
                <a:ea typeface="Century Gothic"/>
                <a:cs typeface="Century Gothic"/>
                <a:sym typeface="Century Gothic"/>
              </a:rPr>
              <a:t>Ball_and_stick</a:t>
            </a:r>
            <a:endParaRPr b="1">
              <a:solidFill>
                <a:srgbClr val="FF0000"/>
              </a:solidFill>
              <a:latin typeface="Century Gothic"/>
              <a:ea typeface="Century Gothic"/>
              <a:cs typeface="Century Gothic"/>
              <a:sym typeface="Century Gothic"/>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6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7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7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7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7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7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1" name="Shape 481"/>
        <p:cNvGrpSpPr/>
        <p:nvPr/>
      </p:nvGrpSpPr>
      <p:grpSpPr>
        <a:xfrm>
          <a:off x="0" y="0"/>
          <a:ext cx="0" cy="0"/>
          <a:chOff x="0" y="0"/>
          <a:chExt cx="0" cy="0"/>
        </a:xfrm>
      </p:grpSpPr>
      <p:sp>
        <p:nvSpPr>
          <p:cNvPr id="482" name="Google Shape;482;p42"/>
          <p:cNvSpPr txBox="1"/>
          <p:nvPr>
            <p:ph type="title"/>
          </p:nvPr>
        </p:nvSpPr>
        <p:spPr>
          <a:xfrm>
            <a:off x="255051" y="0"/>
            <a:ext cx="11724000" cy="8763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168DBA"/>
              </a:buClr>
              <a:buSzPts val="3200"/>
              <a:buFont typeface="Century Gothic"/>
              <a:buNone/>
            </a:pPr>
            <a:r>
              <a:rPr lang="en-US" sz="3200"/>
              <a:t>Ball and Stick model </a:t>
            </a:r>
            <a:r>
              <a:rPr lang="en-US" sz="3200"/>
              <a:t>- forward propagation in steady state</a:t>
            </a:r>
            <a:endParaRPr/>
          </a:p>
        </p:txBody>
      </p:sp>
      <p:sp>
        <p:nvSpPr>
          <p:cNvPr id="483" name="Google Shape;483;p42"/>
          <p:cNvSpPr/>
          <p:nvPr/>
        </p:nvSpPr>
        <p:spPr>
          <a:xfrm rot="5400000">
            <a:off x="760831" y="1433171"/>
            <a:ext cx="901700" cy="1041400"/>
          </a:xfrm>
          <a:prstGeom prst="can">
            <a:avLst>
              <a:gd fmla="val 25000" name="adj"/>
            </a:avLst>
          </a:prstGeom>
          <a:solidFill>
            <a:schemeClr val="accent3"/>
          </a:solidFill>
          <a:ln cap="rnd" cmpd="sng" w="15875">
            <a:solidFill>
              <a:srgbClr val="1B406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484" name="Google Shape;484;p42"/>
          <p:cNvSpPr/>
          <p:nvPr/>
        </p:nvSpPr>
        <p:spPr>
          <a:xfrm rot="5400000">
            <a:off x="3186531" y="309222"/>
            <a:ext cx="177800" cy="3289299"/>
          </a:xfrm>
          <a:prstGeom prst="can">
            <a:avLst>
              <a:gd fmla="val 25000" name="adj"/>
            </a:avLst>
          </a:prstGeom>
          <a:solidFill>
            <a:schemeClr val="accent3"/>
          </a:solidFill>
          <a:ln cap="rnd" cmpd="sng" w="15875">
            <a:solidFill>
              <a:srgbClr val="1B406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485" name="Google Shape;485;p42"/>
          <p:cNvSpPr txBox="1"/>
          <p:nvPr/>
        </p:nvSpPr>
        <p:spPr>
          <a:xfrm>
            <a:off x="690972" y="1090300"/>
            <a:ext cx="10623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entury Gothic"/>
                <a:ea typeface="Century Gothic"/>
                <a:cs typeface="Century Gothic"/>
                <a:sym typeface="Century Gothic"/>
              </a:rPr>
              <a:t>Soma</a:t>
            </a:r>
            <a:endParaRPr/>
          </a:p>
        </p:txBody>
      </p:sp>
      <p:sp>
        <p:nvSpPr>
          <p:cNvPr id="486" name="Google Shape;486;p42"/>
          <p:cNvSpPr/>
          <p:nvPr/>
        </p:nvSpPr>
        <p:spPr>
          <a:xfrm>
            <a:off x="2548452" y="2029950"/>
            <a:ext cx="12726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entury Gothic"/>
                <a:ea typeface="Century Gothic"/>
                <a:cs typeface="Century Gothic"/>
                <a:sym typeface="Century Gothic"/>
              </a:rPr>
              <a:t>Dendrite </a:t>
            </a:r>
            <a:endParaRPr/>
          </a:p>
        </p:txBody>
      </p:sp>
      <p:sp>
        <p:nvSpPr>
          <p:cNvPr id="487" name="Google Shape;487;p42"/>
          <p:cNvSpPr/>
          <p:nvPr/>
        </p:nvSpPr>
        <p:spPr>
          <a:xfrm>
            <a:off x="5853556" y="766925"/>
            <a:ext cx="6394369" cy="1815882"/>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1400">
                <a:solidFill>
                  <a:srgbClr val="4F9192"/>
                </a:solidFill>
                <a:latin typeface="Courier"/>
                <a:ea typeface="Courier"/>
                <a:cs typeface="Courier"/>
                <a:sym typeface="Courier"/>
              </a:rPr>
              <a:t>################</a:t>
            </a:r>
            <a:endParaRPr sz="1400">
              <a:solidFill>
                <a:srgbClr val="4F9192"/>
              </a:solidFill>
              <a:latin typeface="Courier"/>
              <a:ea typeface="Courier"/>
              <a:cs typeface="Courier"/>
              <a:sym typeface="Courier"/>
            </a:endParaRPr>
          </a:p>
          <a:p>
            <a:pPr indent="0" lvl="0" marL="0" marR="0" rtl="0" algn="l">
              <a:spcBef>
                <a:spcPts val="0"/>
              </a:spcBef>
              <a:spcAft>
                <a:spcPts val="0"/>
              </a:spcAft>
              <a:buNone/>
            </a:pPr>
            <a:r>
              <a:rPr i="1" lang="en-US" sz="1400">
                <a:solidFill>
                  <a:srgbClr val="4F9192"/>
                </a:solidFill>
                <a:latin typeface="Courier"/>
                <a:ea typeface="Courier"/>
                <a:cs typeface="Courier"/>
                <a:sym typeface="Courier"/>
              </a:rPr>
              <a:t># Plot Results #</a:t>
            </a:r>
            <a:endParaRPr sz="1400">
              <a:solidFill>
                <a:srgbClr val="4F9192"/>
              </a:solidFill>
              <a:latin typeface="Courier"/>
              <a:ea typeface="Courier"/>
              <a:cs typeface="Courier"/>
              <a:sym typeface="Courier"/>
            </a:endParaRPr>
          </a:p>
          <a:p>
            <a:pPr indent="0" lvl="0" marL="0" marR="0" rtl="0" algn="l">
              <a:spcBef>
                <a:spcPts val="0"/>
              </a:spcBef>
              <a:spcAft>
                <a:spcPts val="0"/>
              </a:spcAft>
              <a:buNone/>
            </a:pPr>
            <a:r>
              <a:rPr i="1" lang="en-US" sz="1400">
                <a:solidFill>
                  <a:srgbClr val="4F9192"/>
                </a:solidFill>
                <a:latin typeface="Courier"/>
                <a:ea typeface="Courier"/>
                <a:cs typeface="Courier"/>
                <a:sym typeface="Courier"/>
              </a:rPr>
              <a:t>################</a:t>
            </a:r>
            <a:endParaRPr sz="1400">
              <a:solidFill>
                <a:srgbClr val="4F9192"/>
              </a:solidFill>
              <a:latin typeface="Courier"/>
              <a:ea typeface="Courier"/>
              <a:cs typeface="Courier"/>
              <a:sym typeface="Courier"/>
            </a:endParaRPr>
          </a:p>
          <a:p>
            <a:pPr indent="0" lvl="0" marL="0" marR="0" rtl="0" algn="l">
              <a:spcBef>
                <a:spcPts val="0"/>
              </a:spcBef>
              <a:spcAft>
                <a:spcPts val="0"/>
              </a:spcAft>
              <a:buNone/>
            </a:pPr>
            <a:r>
              <a:rPr lang="en-US" sz="1400">
                <a:solidFill>
                  <a:schemeClr val="dk1"/>
                </a:solidFill>
                <a:latin typeface="Courier"/>
                <a:ea typeface="Courier"/>
                <a:cs typeface="Courier"/>
                <a:sym typeface="Courier"/>
              </a:rPr>
              <a:t>plt</a:t>
            </a:r>
            <a:r>
              <a:rPr lang="en-US" sz="1400">
                <a:solidFill>
                  <a:srgbClr val="797979"/>
                </a:solidFill>
                <a:latin typeface="Courier"/>
                <a:ea typeface="Courier"/>
                <a:cs typeface="Courier"/>
                <a:sym typeface="Courier"/>
              </a:rPr>
              <a:t>.</a:t>
            </a:r>
            <a:r>
              <a:rPr lang="en-US" sz="1400">
                <a:solidFill>
                  <a:schemeClr val="dk1"/>
                </a:solidFill>
                <a:latin typeface="Courier"/>
                <a:ea typeface="Courier"/>
                <a:cs typeface="Courier"/>
                <a:sym typeface="Courier"/>
              </a:rPr>
              <a:t>figure(figsize</a:t>
            </a:r>
            <a:r>
              <a:rPr lang="en-US" sz="1400">
                <a:solidFill>
                  <a:srgbClr val="797979"/>
                </a:solidFill>
                <a:latin typeface="Courier"/>
                <a:ea typeface="Courier"/>
                <a:cs typeface="Courier"/>
                <a:sym typeface="Courier"/>
              </a:rPr>
              <a:t>=</a:t>
            </a:r>
            <a:r>
              <a:rPr lang="en-US" sz="1400">
                <a:solidFill>
                  <a:schemeClr val="dk1"/>
                </a:solidFill>
                <a:latin typeface="Courier"/>
                <a:ea typeface="Courier"/>
                <a:cs typeface="Courier"/>
                <a:sym typeface="Courier"/>
              </a:rPr>
              <a:t>(</a:t>
            </a:r>
            <a:r>
              <a:rPr lang="en-US" sz="1400">
                <a:solidFill>
                  <a:srgbClr val="797979"/>
                </a:solidFill>
                <a:latin typeface="Courier"/>
                <a:ea typeface="Courier"/>
                <a:cs typeface="Courier"/>
                <a:sym typeface="Courier"/>
              </a:rPr>
              <a:t>8</a:t>
            </a:r>
            <a:r>
              <a:rPr lang="en-US" sz="1400">
                <a:solidFill>
                  <a:schemeClr val="dk1"/>
                </a:solidFill>
                <a:latin typeface="Courier"/>
                <a:ea typeface="Courier"/>
                <a:cs typeface="Courier"/>
                <a:sym typeface="Courier"/>
              </a:rPr>
              <a:t>,</a:t>
            </a:r>
            <a:r>
              <a:rPr lang="en-US" sz="1400">
                <a:solidFill>
                  <a:srgbClr val="797979"/>
                </a:solidFill>
                <a:latin typeface="Courier"/>
                <a:ea typeface="Courier"/>
                <a:cs typeface="Courier"/>
                <a:sym typeface="Courier"/>
              </a:rPr>
              <a:t>5</a:t>
            </a:r>
            <a:r>
              <a:rPr lang="en-US" sz="1400">
                <a:solidFill>
                  <a:schemeClr val="dk1"/>
                </a:solidFill>
                <a:latin typeface="Courier"/>
                <a:ea typeface="Courier"/>
                <a:cs typeface="Courier"/>
                <a:sym typeface="Courier"/>
              </a:rPr>
              <a:t>))</a:t>
            </a:r>
            <a:endParaRPr/>
          </a:p>
          <a:p>
            <a:pPr indent="0" lvl="0" marL="0" marR="0" rtl="0" algn="l">
              <a:spcBef>
                <a:spcPts val="0"/>
              </a:spcBef>
              <a:spcAft>
                <a:spcPts val="0"/>
              </a:spcAft>
              <a:buNone/>
            </a:pPr>
            <a:r>
              <a:rPr lang="en-US" sz="1400">
                <a:solidFill>
                  <a:schemeClr val="dk1"/>
                </a:solidFill>
                <a:latin typeface="Courier"/>
                <a:ea typeface="Courier"/>
                <a:cs typeface="Courier"/>
                <a:sym typeface="Courier"/>
              </a:rPr>
              <a:t>plt</a:t>
            </a:r>
            <a:r>
              <a:rPr lang="en-US" sz="1400">
                <a:solidFill>
                  <a:srgbClr val="797979"/>
                </a:solidFill>
                <a:latin typeface="Courier"/>
                <a:ea typeface="Courier"/>
                <a:cs typeface="Courier"/>
                <a:sym typeface="Courier"/>
              </a:rPr>
              <a:t>.</a:t>
            </a:r>
            <a:r>
              <a:rPr lang="en-US" sz="1400">
                <a:solidFill>
                  <a:schemeClr val="dk1"/>
                </a:solidFill>
                <a:latin typeface="Courier"/>
                <a:ea typeface="Courier"/>
                <a:cs typeface="Courier"/>
                <a:sym typeface="Courier"/>
              </a:rPr>
              <a:t>plot(t, soma_v,color</a:t>
            </a:r>
            <a:r>
              <a:rPr lang="en-US" sz="1400">
                <a:solidFill>
                  <a:srgbClr val="797979"/>
                </a:solidFill>
                <a:latin typeface="Courier"/>
                <a:ea typeface="Courier"/>
                <a:cs typeface="Courier"/>
                <a:sym typeface="Courier"/>
              </a:rPr>
              <a:t>=</a:t>
            </a:r>
            <a:r>
              <a:rPr lang="en-US" sz="1400">
                <a:solidFill>
                  <a:srgbClr val="C8352B"/>
                </a:solidFill>
                <a:latin typeface="Courier"/>
                <a:ea typeface="Courier"/>
                <a:cs typeface="Courier"/>
                <a:sym typeface="Courier"/>
              </a:rPr>
              <a:t>'k'</a:t>
            </a:r>
            <a:r>
              <a:rPr lang="en-US" sz="1400">
                <a:solidFill>
                  <a:schemeClr val="dk1"/>
                </a:solidFill>
                <a:latin typeface="Courier"/>
                <a:ea typeface="Courier"/>
                <a:cs typeface="Courier"/>
                <a:sym typeface="Courier"/>
              </a:rPr>
              <a:t>,label</a:t>
            </a:r>
            <a:r>
              <a:rPr lang="en-US" sz="1400">
                <a:solidFill>
                  <a:srgbClr val="797979"/>
                </a:solidFill>
                <a:latin typeface="Courier"/>
                <a:ea typeface="Courier"/>
                <a:cs typeface="Courier"/>
                <a:sym typeface="Courier"/>
              </a:rPr>
              <a:t>=</a:t>
            </a:r>
            <a:r>
              <a:rPr lang="en-US" sz="1400">
                <a:solidFill>
                  <a:srgbClr val="C8352B"/>
                </a:solidFill>
                <a:latin typeface="Courier"/>
                <a:ea typeface="Courier"/>
                <a:cs typeface="Courier"/>
                <a:sym typeface="Courier"/>
              </a:rPr>
              <a:t>'soma(0.5)'</a:t>
            </a:r>
            <a:r>
              <a:rPr lang="en-US" sz="1400">
                <a:solidFill>
                  <a:schemeClr val="dk1"/>
                </a:solidFill>
                <a:latin typeface="Courier"/>
                <a:ea typeface="Courier"/>
                <a:cs typeface="Courier"/>
                <a:sym typeface="Courier"/>
              </a:rPr>
              <a:t>)</a:t>
            </a:r>
            <a:endParaRPr/>
          </a:p>
          <a:p>
            <a:pPr indent="0" lvl="0" marL="0" marR="0" rtl="0" algn="l">
              <a:spcBef>
                <a:spcPts val="0"/>
              </a:spcBef>
              <a:spcAft>
                <a:spcPts val="0"/>
              </a:spcAft>
              <a:buNone/>
            </a:pPr>
            <a:r>
              <a:rPr b="1" lang="en-US" sz="1400">
                <a:solidFill>
                  <a:srgbClr val="008F00"/>
                </a:solidFill>
                <a:latin typeface="Courier"/>
                <a:ea typeface="Courier"/>
                <a:cs typeface="Courier"/>
                <a:sym typeface="Courier"/>
              </a:rPr>
              <a:t>for</a:t>
            </a:r>
            <a:r>
              <a:rPr lang="en-US" sz="1400">
                <a:solidFill>
                  <a:schemeClr val="dk1"/>
                </a:solidFill>
                <a:latin typeface="Courier"/>
                <a:ea typeface="Courier"/>
                <a:cs typeface="Courier"/>
                <a:sym typeface="Courier"/>
              </a:rPr>
              <a:t> i,v </a:t>
            </a:r>
            <a:r>
              <a:rPr b="1" lang="en-US" sz="1400">
                <a:solidFill>
                  <a:srgbClr val="BB49FF"/>
                </a:solidFill>
                <a:latin typeface="Courier"/>
                <a:ea typeface="Courier"/>
                <a:cs typeface="Courier"/>
                <a:sym typeface="Courier"/>
              </a:rPr>
              <a:t>in</a:t>
            </a:r>
            <a:r>
              <a:rPr lang="en-US" sz="1400">
                <a:solidFill>
                  <a:schemeClr val="dk1"/>
                </a:solidFill>
                <a:latin typeface="Courier"/>
                <a:ea typeface="Courier"/>
                <a:cs typeface="Courier"/>
                <a:sym typeface="Courier"/>
              </a:rPr>
              <a:t> </a:t>
            </a:r>
            <a:r>
              <a:rPr lang="en-US" sz="1400">
                <a:solidFill>
                  <a:srgbClr val="008F00"/>
                </a:solidFill>
                <a:latin typeface="Courier"/>
                <a:ea typeface="Courier"/>
                <a:cs typeface="Courier"/>
                <a:sym typeface="Courier"/>
              </a:rPr>
              <a:t>list</a:t>
            </a:r>
            <a:r>
              <a:rPr lang="en-US" sz="1400">
                <a:solidFill>
                  <a:schemeClr val="dk1"/>
                </a:solidFill>
                <a:latin typeface="Courier"/>
                <a:ea typeface="Courier"/>
                <a:cs typeface="Courier"/>
                <a:sym typeface="Courier"/>
              </a:rPr>
              <a:t>(</a:t>
            </a:r>
            <a:r>
              <a:rPr lang="en-US" sz="1400">
                <a:solidFill>
                  <a:srgbClr val="008F00"/>
                </a:solidFill>
                <a:latin typeface="Courier"/>
                <a:ea typeface="Courier"/>
                <a:cs typeface="Courier"/>
                <a:sym typeface="Courier"/>
              </a:rPr>
              <a:t>enumerate</a:t>
            </a:r>
            <a:r>
              <a:rPr lang="en-US" sz="1400">
                <a:solidFill>
                  <a:schemeClr val="dk1"/>
                </a:solidFill>
                <a:latin typeface="Courier"/>
                <a:ea typeface="Courier"/>
                <a:cs typeface="Courier"/>
                <a:sym typeface="Courier"/>
              </a:rPr>
              <a:t>(dend_vs))[::</a:t>
            </a:r>
            <a:r>
              <a:rPr lang="en-US" sz="1400">
                <a:solidFill>
                  <a:srgbClr val="797979"/>
                </a:solidFill>
                <a:latin typeface="Courier"/>
                <a:ea typeface="Courier"/>
                <a:cs typeface="Courier"/>
                <a:sym typeface="Courier"/>
              </a:rPr>
              <a:t>3</a:t>
            </a:r>
            <a:r>
              <a:rPr lang="en-US" sz="1400">
                <a:solidFill>
                  <a:schemeClr val="dk1"/>
                </a:solidFill>
                <a:latin typeface="Courier"/>
                <a:ea typeface="Courier"/>
                <a:cs typeface="Courier"/>
                <a:sym typeface="Courier"/>
              </a:rPr>
              <a:t>]:</a:t>
            </a:r>
            <a:endParaRPr/>
          </a:p>
          <a:p>
            <a:pPr indent="0" lvl="0" marL="0" marR="0" rtl="0" algn="l">
              <a:spcBef>
                <a:spcPts val="0"/>
              </a:spcBef>
              <a:spcAft>
                <a:spcPts val="0"/>
              </a:spcAft>
              <a:buNone/>
            </a:pPr>
            <a:r>
              <a:rPr lang="en-US" sz="1400">
                <a:solidFill>
                  <a:schemeClr val="dk1"/>
                </a:solidFill>
                <a:latin typeface="Courier"/>
                <a:ea typeface="Courier"/>
                <a:cs typeface="Courier"/>
                <a:sym typeface="Courier"/>
              </a:rPr>
              <a:t>    plt</a:t>
            </a:r>
            <a:r>
              <a:rPr lang="en-US" sz="1400">
                <a:solidFill>
                  <a:srgbClr val="797979"/>
                </a:solidFill>
                <a:latin typeface="Courier"/>
                <a:ea typeface="Courier"/>
                <a:cs typeface="Courier"/>
                <a:sym typeface="Courier"/>
              </a:rPr>
              <a:t>.</a:t>
            </a:r>
            <a:r>
              <a:rPr lang="en-US" sz="1400">
                <a:solidFill>
                  <a:schemeClr val="dk1"/>
                </a:solidFill>
                <a:latin typeface="Courier"/>
                <a:ea typeface="Courier"/>
                <a:cs typeface="Courier"/>
                <a:sym typeface="Courier"/>
              </a:rPr>
              <a:t>plot(t, v, color</a:t>
            </a:r>
            <a:r>
              <a:rPr lang="en-US" sz="1400">
                <a:solidFill>
                  <a:srgbClr val="797979"/>
                </a:solidFill>
                <a:latin typeface="Courier"/>
                <a:ea typeface="Courier"/>
                <a:cs typeface="Courier"/>
                <a:sym typeface="Courier"/>
              </a:rPr>
              <a:t>=</a:t>
            </a:r>
            <a:r>
              <a:rPr lang="en-US" sz="1400">
                <a:solidFill>
                  <a:schemeClr val="dk1"/>
                </a:solidFill>
                <a:latin typeface="Courier"/>
                <a:ea typeface="Courier"/>
                <a:cs typeface="Courier"/>
                <a:sym typeface="Courier"/>
              </a:rPr>
              <a:t>(</a:t>
            </a:r>
            <a:r>
              <a:rPr lang="en-US" sz="1400">
                <a:solidFill>
                  <a:srgbClr val="797979"/>
                </a:solidFill>
                <a:latin typeface="Courier"/>
                <a:ea typeface="Courier"/>
                <a:cs typeface="Courier"/>
                <a:sym typeface="Courier"/>
              </a:rPr>
              <a:t>0</a:t>
            </a:r>
            <a:r>
              <a:rPr lang="en-US" sz="1400">
                <a:solidFill>
                  <a:schemeClr val="dk1"/>
                </a:solidFill>
                <a:latin typeface="Courier"/>
                <a:ea typeface="Courier"/>
                <a:cs typeface="Courier"/>
                <a:sym typeface="Courier"/>
              </a:rPr>
              <a:t>,</a:t>
            </a:r>
            <a:r>
              <a:rPr lang="en-US" sz="1400">
                <a:solidFill>
                  <a:srgbClr val="797979"/>
                </a:solidFill>
                <a:latin typeface="Courier"/>
                <a:ea typeface="Courier"/>
                <a:cs typeface="Courier"/>
                <a:sym typeface="Courier"/>
              </a:rPr>
              <a:t>0</a:t>
            </a:r>
            <a:r>
              <a:rPr lang="en-US" sz="1400">
                <a:solidFill>
                  <a:schemeClr val="dk1"/>
                </a:solidFill>
                <a:latin typeface="Courier"/>
                <a:ea typeface="Courier"/>
                <a:cs typeface="Courier"/>
                <a:sym typeface="Courier"/>
              </a:rPr>
              <a:t>,</a:t>
            </a:r>
            <a:r>
              <a:rPr lang="en-US" sz="1400">
                <a:solidFill>
                  <a:srgbClr val="797979"/>
                </a:solidFill>
                <a:latin typeface="Courier"/>
                <a:ea typeface="Courier"/>
                <a:cs typeface="Courier"/>
                <a:sym typeface="Courier"/>
              </a:rPr>
              <a:t>0.5+0.5*</a:t>
            </a:r>
            <a:r>
              <a:rPr lang="en-US" sz="1400">
                <a:solidFill>
                  <a:schemeClr val="dk1"/>
                </a:solidFill>
                <a:latin typeface="Courier"/>
                <a:ea typeface="Courier"/>
                <a:cs typeface="Courier"/>
                <a:sym typeface="Courier"/>
              </a:rPr>
              <a:t>i</a:t>
            </a:r>
            <a:r>
              <a:rPr lang="en-US" sz="1400">
                <a:solidFill>
                  <a:srgbClr val="797979"/>
                </a:solidFill>
                <a:latin typeface="Courier"/>
                <a:ea typeface="Courier"/>
                <a:cs typeface="Courier"/>
                <a:sym typeface="Courier"/>
              </a:rPr>
              <a:t>/</a:t>
            </a:r>
            <a:r>
              <a:rPr lang="en-US" sz="1400">
                <a:solidFill>
                  <a:srgbClr val="008F00"/>
                </a:solidFill>
                <a:latin typeface="Courier"/>
                <a:ea typeface="Courier"/>
                <a:cs typeface="Courier"/>
                <a:sym typeface="Courier"/>
              </a:rPr>
              <a:t>len</a:t>
            </a:r>
            <a:r>
              <a:rPr lang="en-US" sz="1400">
                <a:solidFill>
                  <a:schemeClr val="dk1"/>
                </a:solidFill>
                <a:latin typeface="Courier"/>
                <a:ea typeface="Courier"/>
                <a:cs typeface="Courier"/>
                <a:sym typeface="Courier"/>
              </a:rPr>
              <a:t>(dend_vs)), </a:t>
            </a:r>
            <a:endParaRPr/>
          </a:p>
          <a:p>
            <a:pPr indent="0" lvl="0" marL="0" marR="0" rtl="0" algn="l">
              <a:spcBef>
                <a:spcPts val="0"/>
              </a:spcBef>
              <a:spcAft>
                <a:spcPts val="0"/>
              </a:spcAft>
              <a:buNone/>
            </a:pPr>
            <a:r>
              <a:rPr lang="en-US" sz="1400">
                <a:solidFill>
                  <a:schemeClr val="dk1"/>
                </a:solidFill>
                <a:latin typeface="Courier"/>
                <a:ea typeface="Courier"/>
                <a:cs typeface="Courier"/>
                <a:sym typeface="Courier"/>
              </a:rPr>
              <a:t>             label </a:t>
            </a:r>
            <a:r>
              <a:rPr lang="en-US" sz="1400">
                <a:solidFill>
                  <a:srgbClr val="797979"/>
                </a:solidFill>
                <a:latin typeface="Courier"/>
                <a:ea typeface="Courier"/>
                <a:cs typeface="Courier"/>
                <a:sym typeface="Courier"/>
              </a:rPr>
              <a:t>=</a:t>
            </a:r>
            <a:r>
              <a:rPr lang="en-US" sz="1400">
                <a:solidFill>
                  <a:schemeClr val="dk1"/>
                </a:solidFill>
                <a:latin typeface="Courier"/>
                <a:ea typeface="Courier"/>
                <a:cs typeface="Courier"/>
                <a:sym typeface="Courier"/>
              </a:rPr>
              <a:t> </a:t>
            </a:r>
            <a:r>
              <a:rPr lang="en-US" sz="1400">
                <a:solidFill>
                  <a:srgbClr val="C8352B"/>
                </a:solidFill>
                <a:latin typeface="Courier"/>
                <a:ea typeface="Courier"/>
                <a:cs typeface="Courier"/>
                <a:sym typeface="Courier"/>
              </a:rPr>
              <a:t>'dend({:.2})'</a:t>
            </a:r>
            <a:r>
              <a:rPr lang="en-US" sz="1400">
                <a:solidFill>
                  <a:srgbClr val="797979"/>
                </a:solidFill>
                <a:latin typeface="Courier"/>
                <a:ea typeface="Courier"/>
                <a:cs typeface="Courier"/>
                <a:sym typeface="Courier"/>
              </a:rPr>
              <a:t>.</a:t>
            </a:r>
            <a:r>
              <a:rPr lang="en-US" sz="1400">
                <a:solidFill>
                  <a:schemeClr val="dk1"/>
                </a:solidFill>
                <a:latin typeface="Courier"/>
                <a:ea typeface="Courier"/>
                <a:cs typeface="Courier"/>
                <a:sym typeface="Courier"/>
              </a:rPr>
              <a:t>format(i</a:t>
            </a:r>
            <a:r>
              <a:rPr lang="en-US" sz="1400">
                <a:solidFill>
                  <a:srgbClr val="797979"/>
                </a:solidFill>
                <a:latin typeface="Courier"/>
                <a:ea typeface="Courier"/>
                <a:cs typeface="Courier"/>
                <a:sym typeface="Courier"/>
              </a:rPr>
              <a:t>/</a:t>
            </a:r>
            <a:r>
              <a:rPr lang="en-US" sz="1400">
                <a:solidFill>
                  <a:srgbClr val="008F00"/>
                </a:solidFill>
                <a:latin typeface="Courier"/>
                <a:ea typeface="Courier"/>
                <a:cs typeface="Courier"/>
                <a:sym typeface="Courier"/>
              </a:rPr>
              <a:t>len</a:t>
            </a:r>
            <a:r>
              <a:rPr lang="en-US" sz="1400">
                <a:solidFill>
                  <a:schemeClr val="dk1"/>
                </a:solidFill>
                <a:latin typeface="Courier"/>
                <a:ea typeface="Courier"/>
                <a:cs typeface="Courier"/>
                <a:sym typeface="Courier"/>
              </a:rPr>
              <a:t>(dend_vs)))</a:t>
            </a:r>
            <a:endParaRPr sz="1400">
              <a:solidFill>
                <a:schemeClr val="dk1"/>
              </a:solidFill>
              <a:latin typeface="Courier"/>
              <a:ea typeface="Courier"/>
              <a:cs typeface="Courier"/>
              <a:sym typeface="Courier"/>
            </a:endParaRPr>
          </a:p>
        </p:txBody>
      </p:sp>
      <p:pic>
        <p:nvPicPr>
          <p:cNvPr id="488" name="Google Shape;488;p42"/>
          <p:cNvPicPr preferRelativeResize="0"/>
          <p:nvPr/>
        </p:nvPicPr>
        <p:blipFill rotWithShape="1">
          <a:blip r:embed="rId3">
            <a:alphaModFix/>
          </a:blip>
          <a:srcRect b="0" l="0" r="0" t="0"/>
          <a:stretch/>
        </p:blipFill>
        <p:spPr>
          <a:xfrm>
            <a:off x="5717783" y="2715211"/>
            <a:ext cx="5952644" cy="3720403"/>
          </a:xfrm>
          <a:prstGeom prst="rect">
            <a:avLst/>
          </a:prstGeom>
          <a:noFill/>
          <a:ln>
            <a:noFill/>
          </a:ln>
        </p:spPr>
      </p:pic>
      <p:pic>
        <p:nvPicPr>
          <p:cNvPr id="489" name="Google Shape;489;p42"/>
          <p:cNvPicPr preferRelativeResize="0"/>
          <p:nvPr/>
        </p:nvPicPr>
        <p:blipFill rotWithShape="1">
          <a:blip r:embed="rId4">
            <a:alphaModFix/>
          </a:blip>
          <a:srcRect b="-53448" l="0" r="-7066" t="-49391"/>
          <a:stretch/>
        </p:blipFill>
        <p:spPr>
          <a:xfrm>
            <a:off x="389850" y="2774325"/>
            <a:ext cx="5670128" cy="1429278"/>
          </a:xfrm>
          <a:prstGeom prst="rect">
            <a:avLst/>
          </a:prstGeom>
          <a:noFill/>
          <a:ln>
            <a:noFill/>
          </a:ln>
        </p:spPr>
      </p:pic>
      <p:sp>
        <p:nvSpPr>
          <p:cNvPr id="490" name="Google Shape;490;p42"/>
          <p:cNvSpPr txBox="1"/>
          <p:nvPr/>
        </p:nvSpPr>
        <p:spPr>
          <a:xfrm>
            <a:off x="123828" y="3154064"/>
            <a:ext cx="349800" cy="338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600">
                <a:solidFill>
                  <a:schemeClr val="dk1"/>
                </a:solidFill>
                <a:latin typeface="Century Gothic"/>
                <a:ea typeface="Century Gothic"/>
                <a:cs typeface="Century Gothic"/>
                <a:sym typeface="Century Gothic"/>
              </a:rPr>
              <a:t>R</a:t>
            </a:r>
            <a:r>
              <a:rPr baseline="-25000" lang="en-US" sz="1600">
                <a:solidFill>
                  <a:schemeClr val="dk1"/>
                </a:solidFill>
                <a:latin typeface="Century Gothic"/>
                <a:ea typeface="Century Gothic"/>
                <a:cs typeface="Century Gothic"/>
                <a:sym typeface="Century Gothic"/>
              </a:rPr>
              <a:t>s</a:t>
            </a:r>
            <a:endParaRPr sz="1600">
              <a:solidFill>
                <a:schemeClr val="dk1"/>
              </a:solidFill>
              <a:latin typeface="Century Gothic"/>
              <a:ea typeface="Century Gothic"/>
              <a:cs typeface="Century Gothic"/>
              <a:sym typeface="Century Gothic"/>
            </a:endParaRPr>
          </a:p>
        </p:txBody>
      </p:sp>
      <p:sp>
        <p:nvSpPr>
          <p:cNvPr id="491" name="Google Shape;491;p42"/>
          <p:cNvSpPr txBox="1"/>
          <p:nvPr/>
        </p:nvSpPr>
        <p:spPr>
          <a:xfrm>
            <a:off x="1034539" y="3168829"/>
            <a:ext cx="438000" cy="338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600">
                <a:solidFill>
                  <a:schemeClr val="dk1"/>
                </a:solidFill>
                <a:latin typeface="Century Gothic"/>
                <a:ea typeface="Century Gothic"/>
                <a:cs typeface="Century Gothic"/>
                <a:sym typeface="Century Gothic"/>
              </a:rPr>
              <a:t>R</a:t>
            </a:r>
            <a:r>
              <a:rPr baseline="-25000" lang="en-US" sz="1600">
                <a:solidFill>
                  <a:schemeClr val="dk1"/>
                </a:solidFill>
                <a:latin typeface="Century Gothic"/>
                <a:ea typeface="Century Gothic"/>
                <a:cs typeface="Century Gothic"/>
                <a:sym typeface="Century Gothic"/>
              </a:rPr>
              <a:t>d0</a:t>
            </a:r>
            <a:endParaRPr sz="1600">
              <a:solidFill>
                <a:schemeClr val="dk1"/>
              </a:solidFill>
              <a:latin typeface="Century Gothic"/>
              <a:ea typeface="Century Gothic"/>
              <a:cs typeface="Century Gothic"/>
              <a:sym typeface="Century Gothic"/>
            </a:endParaRPr>
          </a:p>
        </p:txBody>
      </p:sp>
      <p:sp>
        <p:nvSpPr>
          <p:cNvPr id="492" name="Google Shape;492;p42"/>
          <p:cNvSpPr txBox="1"/>
          <p:nvPr/>
        </p:nvSpPr>
        <p:spPr>
          <a:xfrm>
            <a:off x="4852093" y="3167287"/>
            <a:ext cx="438000" cy="338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600">
                <a:solidFill>
                  <a:schemeClr val="dk1"/>
                </a:solidFill>
                <a:latin typeface="Century Gothic"/>
                <a:ea typeface="Century Gothic"/>
                <a:cs typeface="Century Gothic"/>
                <a:sym typeface="Century Gothic"/>
              </a:rPr>
              <a:t>R</a:t>
            </a:r>
            <a:r>
              <a:rPr baseline="-25000" lang="en-US" sz="1600">
                <a:solidFill>
                  <a:schemeClr val="dk1"/>
                </a:solidFill>
                <a:latin typeface="Century Gothic"/>
                <a:ea typeface="Century Gothic"/>
                <a:cs typeface="Century Gothic"/>
                <a:sym typeface="Century Gothic"/>
              </a:rPr>
              <a:t>d3</a:t>
            </a:r>
            <a:endParaRPr sz="1600">
              <a:solidFill>
                <a:schemeClr val="dk1"/>
              </a:solidFill>
              <a:latin typeface="Century Gothic"/>
              <a:ea typeface="Century Gothic"/>
              <a:cs typeface="Century Gothic"/>
              <a:sym typeface="Century Gothic"/>
            </a:endParaRPr>
          </a:p>
        </p:txBody>
      </p:sp>
      <p:sp>
        <p:nvSpPr>
          <p:cNvPr id="493" name="Google Shape;493;p42"/>
          <p:cNvSpPr/>
          <p:nvPr/>
        </p:nvSpPr>
        <p:spPr>
          <a:xfrm>
            <a:off x="853114" y="2906486"/>
            <a:ext cx="619500" cy="2607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494" name="Google Shape;494;p42"/>
          <p:cNvSpPr/>
          <p:nvPr/>
        </p:nvSpPr>
        <p:spPr>
          <a:xfrm>
            <a:off x="853113" y="3518491"/>
            <a:ext cx="503400" cy="2607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48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8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9" name="Shape 499"/>
        <p:cNvGrpSpPr/>
        <p:nvPr/>
      </p:nvGrpSpPr>
      <p:grpSpPr>
        <a:xfrm>
          <a:off x="0" y="0"/>
          <a:ext cx="0" cy="0"/>
          <a:chOff x="0" y="0"/>
          <a:chExt cx="0" cy="0"/>
        </a:xfrm>
      </p:grpSpPr>
      <p:sp>
        <p:nvSpPr>
          <p:cNvPr id="500" name="Google Shape;500;p43"/>
          <p:cNvSpPr txBox="1"/>
          <p:nvPr>
            <p:ph type="title"/>
          </p:nvPr>
        </p:nvSpPr>
        <p:spPr>
          <a:xfrm>
            <a:off x="277088" y="22250"/>
            <a:ext cx="9741000" cy="8763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168DBA"/>
              </a:buClr>
              <a:buSzPts val="3200"/>
              <a:buFont typeface="Century Gothic"/>
              <a:buNone/>
            </a:pPr>
            <a:r>
              <a:rPr lang="en-US" sz="3200"/>
              <a:t>Ball and Stick model - backward </a:t>
            </a:r>
            <a:r>
              <a:rPr lang="en-US" sz="3200"/>
              <a:t>propagation</a:t>
            </a:r>
            <a:endParaRPr/>
          </a:p>
        </p:txBody>
      </p:sp>
      <p:sp>
        <p:nvSpPr>
          <p:cNvPr id="501" name="Google Shape;501;p43"/>
          <p:cNvSpPr/>
          <p:nvPr/>
        </p:nvSpPr>
        <p:spPr>
          <a:xfrm rot="5400000">
            <a:off x="1204653" y="1424562"/>
            <a:ext cx="901800" cy="1041300"/>
          </a:xfrm>
          <a:prstGeom prst="can">
            <a:avLst>
              <a:gd fmla="val 25000" name="adj"/>
            </a:avLst>
          </a:prstGeom>
          <a:solidFill>
            <a:schemeClr val="accent3"/>
          </a:solidFill>
          <a:ln cap="rnd" cmpd="sng" w="15875">
            <a:solidFill>
              <a:srgbClr val="1B406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502" name="Google Shape;502;p43"/>
          <p:cNvSpPr/>
          <p:nvPr/>
        </p:nvSpPr>
        <p:spPr>
          <a:xfrm rot="5400000">
            <a:off x="3630352" y="300613"/>
            <a:ext cx="177900" cy="3289200"/>
          </a:xfrm>
          <a:prstGeom prst="can">
            <a:avLst>
              <a:gd fmla="val 25000" name="adj"/>
            </a:avLst>
          </a:prstGeom>
          <a:solidFill>
            <a:schemeClr val="accent3"/>
          </a:solidFill>
          <a:ln cap="rnd" cmpd="sng" w="15875">
            <a:solidFill>
              <a:srgbClr val="1B406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503" name="Google Shape;503;p43"/>
          <p:cNvSpPr txBox="1"/>
          <p:nvPr/>
        </p:nvSpPr>
        <p:spPr>
          <a:xfrm>
            <a:off x="1134799" y="1081600"/>
            <a:ext cx="9399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entury Gothic"/>
                <a:ea typeface="Century Gothic"/>
                <a:cs typeface="Century Gothic"/>
                <a:sym typeface="Century Gothic"/>
              </a:rPr>
              <a:t>Soma</a:t>
            </a:r>
            <a:endParaRPr/>
          </a:p>
        </p:txBody>
      </p:sp>
      <p:sp>
        <p:nvSpPr>
          <p:cNvPr id="504" name="Google Shape;504;p43"/>
          <p:cNvSpPr/>
          <p:nvPr/>
        </p:nvSpPr>
        <p:spPr>
          <a:xfrm>
            <a:off x="2992248" y="2021225"/>
            <a:ext cx="12660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entury Gothic"/>
                <a:ea typeface="Century Gothic"/>
                <a:cs typeface="Century Gothic"/>
                <a:sym typeface="Century Gothic"/>
              </a:rPr>
              <a:t>Dendrite </a:t>
            </a:r>
            <a:endParaRPr/>
          </a:p>
        </p:txBody>
      </p:sp>
      <p:sp>
        <p:nvSpPr>
          <p:cNvPr id="505" name="Google Shape;505;p43"/>
          <p:cNvSpPr/>
          <p:nvPr/>
        </p:nvSpPr>
        <p:spPr>
          <a:xfrm>
            <a:off x="6158222" y="867067"/>
            <a:ext cx="6096000" cy="267765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1400">
                <a:solidFill>
                  <a:srgbClr val="4F9192"/>
                </a:solidFill>
                <a:latin typeface="Courier"/>
                <a:ea typeface="Courier"/>
                <a:cs typeface="Courier"/>
                <a:sym typeface="Courier"/>
              </a:rPr>
              <a:t>###########################</a:t>
            </a:r>
            <a:endParaRPr sz="1400">
              <a:solidFill>
                <a:srgbClr val="4F9192"/>
              </a:solidFill>
              <a:latin typeface="Courier"/>
              <a:ea typeface="Courier"/>
              <a:cs typeface="Courier"/>
              <a:sym typeface="Courier"/>
            </a:endParaRPr>
          </a:p>
          <a:p>
            <a:pPr indent="0" lvl="0" marL="0" marR="0" rtl="0" algn="l">
              <a:spcBef>
                <a:spcPts val="0"/>
              </a:spcBef>
              <a:spcAft>
                <a:spcPts val="0"/>
              </a:spcAft>
              <a:buNone/>
            </a:pPr>
            <a:r>
              <a:rPr i="1" lang="en-US" sz="1400">
                <a:solidFill>
                  <a:srgbClr val="4F9192"/>
                </a:solidFill>
                <a:latin typeface="Courier"/>
                <a:ea typeface="Courier"/>
                <a:cs typeface="Courier"/>
                <a:sym typeface="Courier"/>
              </a:rPr>
              <a:t># Add HH channels to soma #</a:t>
            </a:r>
            <a:endParaRPr sz="1400">
              <a:solidFill>
                <a:srgbClr val="4F9192"/>
              </a:solidFill>
              <a:latin typeface="Courier"/>
              <a:ea typeface="Courier"/>
              <a:cs typeface="Courier"/>
              <a:sym typeface="Courier"/>
            </a:endParaRPr>
          </a:p>
          <a:p>
            <a:pPr indent="0" lvl="0" marL="0" marR="0" rtl="0" algn="l">
              <a:spcBef>
                <a:spcPts val="0"/>
              </a:spcBef>
              <a:spcAft>
                <a:spcPts val="0"/>
              </a:spcAft>
              <a:buNone/>
            </a:pPr>
            <a:r>
              <a:rPr i="1" lang="en-US" sz="1400">
                <a:solidFill>
                  <a:srgbClr val="4F9192"/>
                </a:solidFill>
                <a:latin typeface="Courier"/>
                <a:ea typeface="Courier"/>
                <a:cs typeface="Courier"/>
                <a:sym typeface="Courier"/>
              </a:rPr>
              <a:t>###########################</a:t>
            </a:r>
            <a:endParaRPr sz="1400">
              <a:solidFill>
                <a:srgbClr val="4F9192"/>
              </a:solidFill>
              <a:latin typeface="Courier"/>
              <a:ea typeface="Courier"/>
              <a:cs typeface="Courier"/>
              <a:sym typeface="Courier"/>
            </a:endParaRPr>
          </a:p>
          <a:p>
            <a:pPr indent="0" lvl="0" marL="0" marR="0" rtl="0" algn="l">
              <a:spcBef>
                <a:spcPts val="0"/>
              </a:spcBef>
              <a:spcAft>
                <a:spcPts val="0"/>
              </a:spcAft>
              <a:buNone/>
            </a:pPr>
            <a:br>
              <a:rPr lang="en-US" sz="1400">
                <a:solidFill>
                  <a:schemeClr val="dk1"/>
                </a:solidFill>
                <a:latin typeface="Courier"/>
                <a:ea typeface="Courier"/>
                <a:cs typeface="Courier"/>
                <a:sym typeface="Courier"/>
              </a:rPr>
            </a:br>
            <a:r>
              <a:rPr lang="en-US" sz="1400">
                <a:solidFill>
                  <a:schemeClr val="dk1"/>
                </a:solidFill>
                <a:latin typeface="Courier"/>
                <a:ea typeface="Courier"/>
                <a:cs typeface="Courier"/>
                <a:sym typeface="Courier"/>
              </a:rPr>
              <a:t>h</a:t>
            </a:r>
            <a:r>
              <a:rPr lang="en-US" sz="1400">
                <a:solidFill>
                  <a:srgbClr val="797979"/>
                </a:solidFill>
                <a:latin typeface="Courier"/>
                <a:ea typeface="Courier"/>
                <a:cs typeface="Courier"/>
                <a:sym typeface="Courier"/>
              </a:rPr>
              <a:t>.</a:t>
            </a:r>
            <a:r>
              <a:rPr lang="en-US" sz="1400">
                <a:solidFill>
                  <a:schemeClr val="dk1"/>
                </a:solidFill>
                <a:latin typeface="Courier"/>
                <a:ea typeface="Courier"/>
                <a:cs typeface="Courier"/>
                <a:sym typeface="Courier"/>
              </a:rPr>
              <a:t>tstop </a:t>
            </a:r>
            <a:r>
              <a:rPr lang="en-US" sz="1400">
                <a:solidFill>
                  <a:srgbClr val="797979"/>
                </a:solidFill>
                <a:latin typeface="Courier"/>
                <a:ea typeface="Courier"/>
                <a:cs typeface="Courier"/>
                <a:sym typeface="Courier"/>
              </a:rPr>
              <a:t>=</a:t>
            </a:r>
            <a:r>
              <a:rPr lang="en-US" sz="1400">
                <a:solidFill>
                  <a:schemeClr val="dk1"/>
                </a:solidFill>
                <a:latin typeface="Courier"/>
                <a:ea typeface="Courier"/>
                <a:cs typeface="Courier"/>
                <a:sym typeface="Courier"/>
              </a:rPr>
              <a:t> </a:t>
            </a:r>
            <a:r>
              <a:rPr lang="en-US" sz="1400">
                <a:solidFill>
                  <a:srgbClr val="797979"/>
                </a:solidFill>
                <a:latin typeface="Courier"/>
                <a:ea typeface="Courier"/>
                <a:cs typeface="Courier"/>
                <a:sym typeface="Courier"/>
              </a:rPr>
              <a:t>25</a:t>
            </a:r>
            <a:endParaRPr sz="1400">
              <a:solidFill>
                <a:schemeClr val="dk1"/>
              </a:solidFill>
              <a:latin typeface="Courier"/>
              <a:ea typeface="Courier"/>
              <a:cs typeface="Courier"/>
              <a:sym typeface="Courier"/>
            </a:endParaRPr>
          </a:p>
          <a:p>
            <a:pPr indent="0" lvl="0" marL="0" marR="0" rtl="0" algn="l">
              <a:spcBef>
                <a:spcPts val="0"/>
              </a:spcBef>
              <a:spcAft>
                <a:spcPts val="0"/>
              </a:spcAft>
              <a:buNone/>
            </a:pPr>
            <a:r>
              <a:rPr lang="en-US" sz="1400">
                <a:solidFill>
                  <a:schemeClr val="dk1"/>
                </a:solidFill>
                <a:latin typeface="Courier"/>
                <a:ea typeface="Courier"/>
                <a:cs typeface="Courier"/>
                <a:sym typeface="Courier"/>
              </a:rPr>
              <a:t>stim</a:t>
            </a:r>
            <a:r>
              <a:rPr lang="en-US" sz="1400">
                <a:solidFill>
                  <a:srgbClr val="797979"/>
                </a:solidFill>
                <a:latin typeface="Courier"/>
                <a:ea typeface="Courier"/>
                <a:cs typeface="Courier"/>
                <a:sym typeface="Courier"/>
              </a:rPr>
              <a:t>.</a:t>
            </a:r>
            <a:r>
              <a:rPr lang="en-US" sz="1400">
                <a:solidFill>
                  <a:schemeClr val="dk1"/>
                </a:solidFill>
                <a:latin typeface="Courier"/>
                <a:ea typeface="Courier"/>
                <a:cs typeface="Courier"/>
                <a:sym typeface="Courier"/>
              </a:rPr>
              <a:t>dur </a:t>
            </a:r>
            <a:r>
              <a:rPr lang="en-US" sz="1400">
                <a:solidFill>
                  <a:srgbClr val="797979"/>
                </a:solidFill>
                <a:latin typeface="Courier"/>
                <a:ea typeface="Courier"/>
                <a:cs typeface="Courier"/>
                <a:sym typeface="Courier"/>
              </a:rPr>
              <a:t>=</a:t>
            </a:r>
            <a:r>
              <a:rPr lang="en-US" sz="1400">
                <a:solidFill>
                  <a:schemeClr val="dk1"/>
                </a:solidFill>
                <a:latin typeface="Courier"/>
                <a:ea typeface="Courier"/>
                <a:cs typeface="Courier"/>
                <a:sym typeface="Courier"/>
              </a:rPr>
              <a:t> </a:t>
            </a:r>
            <a:r>
              <a:rPr lang="en-US" sz="1400">
                <a:solidFill>
                  <a:srgbClr val="797979"/>
                </a:solidFill>
                <a:latin typeface="Courier"/>
                <a:ea typeface="Courier"/>
                <a:cs typeface="Courier"/>
                <a:sym typeface="Courier"/>
              </a:rPr>
              <a:t>5</a:t>
            </a:r>
            <a:endParaRPr sz="1400">
              <a:solidFill>
                <a:schemeClr val="dk1"/>
              </a:solidFill>
              <a:latin typeface="Courier"/>
              <a:ea typeface="Courier"/>
              <a:cs typeface="Courier"/>
              <a:sym typeface="Courier"/>
            </a:endParaRPr>
          </a:p>
          <a:p>
            <a:pPr indent="0" lvl="0" marL="0" marR="0" rtl="0" algn="l">
              <a:spcBef>
                <a:spcPts val="0"/>
              </a:spcBef>
              <a:spcAft>
                <a:spcPts val="0"/>
              </a:spcAft>
              <a:buNone/>
            </a:pPr>
            <a:r>
              <a:rPr lang="en-US" sz="1400">
                <a:solidFill>
                  <a:srgbClr val="000000"/>
                </a:solidFill>
                <a:latin typeface="Courier"/>
                <a:ea typeface="Courier"/>
                <a:cs typeface="Courier"/>
                <a:sym typeface="Courier"/>
              </a:rPr>
              <a:t>soma</a:t>
            </a:r>
            <a:r>
              <a:rPr lang="en-US" sz="1400">
                <a:solidFill>
                  <a:srgbClr val="797979"/>
                </a:solidFill>
                <a:latin typeface="Courier"/>
                <a:ea typeface="Courier"/>
                <a:cs typeface="Courier"/>
                <a:sym typeface="Courier"/>
              </a:rPr>
              <a:t>.</a:t>
            </a:r>
            <a:r>
              <a:rPr lang="en-US" sz="1400">
                <a:solidFill>
                  <a:srgbClr val="000000"/>
                </a:solidFill>
                <a:latin typeface="Courier"/>
                <a:ea typeface="Courier"/>
                <a:cs typeface="Courier"/>
                <a:sym typeface="Courier"/>
              </a:rPr>
              <a:t>insert(</a:t>
            </a:r>
            <a:r>
              <a:rPr lang="en-US" sz="1400">
                <a:solidFill>
                  <a:srgbClr val="C8352B"/>
                </a:solidFill>
                <a:latin typeface="Courier"/>
                <a:ea typeface="Courier"/>
                <a:cs typeface="Courier"/>
                <a:sym typeface="Courier"/>
              </a:rPr>
              <a:t>'kv'</a:t>
            </a:r>
            <a:r>
              <a:rPr lang="en-US" sz="1400">
                <a:solidFill>
                  <a:srgbClr val="000000"/>
                </a:solidFill>
                <a:latin typeface="Courier"/>
                <a:ea typeface="Courier"/>
                <a:cs typeface="Courier"/>
                <a:sym typeface="Courier"/>
              </a:rPr>
              <a:t>) </a:t>
            </a:r>
            <a:r>
              <a:rPr i="1" lang="en-US" sz="1400">
                <a:solidFill>
                  <a:srgbClr val="4F9192"/>
                </a:solidFill>
                <a:latin typeface="Courier"/>
                <a:ea typeface="Courier"/>
                <a:cs typeface="Courier"/>
                <a:sym typeface="Courier"/>
              </a:rPr>
              <a:t># add potassium channel</a:t>
            </a:r>
            <a:endParaRPr sz="1400">
              <a:solidFill>
                <a:srgbClr val="4F9192"/>
              </a:solidFill>
              <a:latin typeface="Courier"/>
              <a:ea typeface="Courier"/>
              <a:cs typeface="Courier"/>
              <a:sym typeface="Courier"/>
            </a:endParaRPr>
          </a:p>
          <a:p>
            <a:pPr indent="0" lvl="0" marL="0" marR="0" rtl="0" algn="l">
              <a:spcBef>
                <a:spcPts val="0"/>
              </a:spcBef>
              <a:spcAft>
                <a:spcPts val="0"/>
              </a:spcAft>
              <a:buNone/>
            </a:pPr>
            <a:r>
              <a:rPr lang="en-US" sz="1400">
                <a:solidFill>
                  <a:srgbClr val="000000"/>
                </a:solidFill>
                <a:latin typeface="Courier"/>
                <a:ea typeface="Courier"/>
                <a:cs typeface="Courier"/>
                <a:sym typeface="Courier"/>
              </a:rPr>
              <a:t>soma</a:t>
            </a:r>
            <a:r>
              <a:rPr lang="en-US" sz="1400">
                <a:solidFill>
                  <a:srgbClr val="797979"/>
                </a:solidFill>
                <a:latin typeface="Courier"/>
                <a:ea typeface="Courier"/>
                <a:cs typeface="Courier"/>
                <a:sym typeface="Courier"/>
              </a:rPr>
              <a:t>.</a:t>
            </a:r>
            <a:r>
              <a:rPr lang="en-US" sz="1400">
                <a:solidFill>
                  <a:srgbClr val="000000"/>
                </a:solidFill>
                <a:latin typeface="Courier"/>
                <a:ea typeface="Courier"/>
                <a:cs typeface="Courier"/>
                <a:sym typeface="Courier"/>
              </a:rPr>
              <a:t>gbar_kv </a:t>
            </a:r>
            <a:r>
              <a:rPr lang="en-US" sz="1400">
                <a:solidFill>
                  <a:srgbClr val="797979"/>
                </a:solidFill>
                <a:latin typeface="Courier"/>
                <a:ea typeface="Courier"/>
                <a:cs typeface="Courier"/>
                <a:sym typeface="Courier"/>
              </a:rPr>
              <a:t>=</a:t>
            </a:r>
            <a:r>
              <a:rPr lang="en-US" sz="1400">
                <a:solidFill>
                  <a:srgbClr val="000000"/>
                </a:solidFill>
                <a:latin typeface="Courier"/>
                <a:ea typeface="Courier"/>
                <a:cs typeface="Courier"/>
                <a:sym typeface="Courier"/>
              </a:rPr>
              <a:t> </a:t>
            </a:r>
            <a:r>
              <a:rPr lang="en-US" sz="1400">
                <a:solidFill>
                  <a:srgbClr val="797979"/>
                </a:solidFill>
                <a:latin typeface="Courier"/>
                <a:ea typeface="Courier"/>
                <a:cs typeface="Courier"/>
                <a:sym typeface="Courier"/>
              </a:rPr>
              <a:t>2000</a:t>
            </a:r>
            <a:r>
              <a:rPr lang="en-US" sz="1400">
                <a:solidFill>
                  <a:srgbClr val="000000"/>
                </a:solidFill>
                <a:latin typeface="Courier"/>
                <a:ea typeface="Courier"/>
                <a:cs typeface="Courier"/>
                <a:sym typeface="Courier"/>
              </a:rPr>
              <a:t> </a:t>
            </a:r>
            <a:r>
              <a:rPr i="1" lang="en-US" sz="1400">
                <a:solidFill>
                  <a:srgbClr val="4F9192"/>
                </a:solidFill>
                <a:latin typeface="Courier"/>
                <a:ea typeface="Courier"/>
                <a:cs typeface="Courier"/>
                <a:sym typeface="Courier"/>
              </a:rPr>
              <a:t># set the potassium conductance</a:t>
            </a:r>
            <a:endParaRPr sz="1400">
              <a:solidFill>
                <a:srgbClr val="4F9192"/>
              </a:solidFill>
              <a:latin typeface="Courier"/>
              <a:ea typeface="Courier"/>
              <a:cs typeface="Courier"/>
              <a:sym typeface="Courier"/>
            </a:endParaRPr>
          </a:p>
          <a:p>
            <a:pPr indent="0" lvl="0" marL="0" marR="0" rtl="0" algn="l">
              <a:spcBef>
                <a:spcPts val="0"/>
              </a:spcBef>
              <a:spcAft>
                <a:spcPts val="0"/>
              </a:spcAft>
              <a:buNone/>
            </a:pPr>
            <a:br>
              <a:rPr lang="en-US" sz="1400">
                <a:solidFill>
                  <a:schemeClr val="dk1"/>
                </a:solidFill>
                <a:latin typeface="Courier"/>
                <a:ea typeface="Courier"/>
                <a:cs typeface="Courier"/>
                <a:sym typeface="Courier"/>
              </a:rPr>
            </a:br>
            <a:r>
              <a:rPr lang="en-US" sz="1400">
                <a:solidFill>
                  <a:srgbClr val="000000"/>
                </a:solidFill>
                <a:latin typeface="Courier"/>
                <a:ea typeface="Courier"/>
                <a:cs typeface="Courier"/>
                <a:sym typeface="Courier"/>
              </a:rPr>
              <a:t>soma</a:t>
            </a:r>
            <a:r>
              <a:rPr lang="en-US" sz="1400">
                <a:solidFill>
                  <a:srgbClr val="797979"/>
                </a:solidFill>
                <a:latin typeface="Courier"/>
                <a:ea typeface="Courier"/>
                <a:cs typeface="Courier"/>
                <a:sym typeface="Courier"/>
              </a:rPr>
              <a:t>.</a:t>
            </a:r>
            <a:r>
              <a:rPr lang="en-US" sz="1400">
                <a:solidFill>
                  <a:srgbClr val="000000"/>
                </a:solidFill>
                <a:latin typeface="Courier"/>
                <a:ea typeface="Courier"/>
                <a:cs typeface="Courier"/>
                <a:sym typeface="Courier"/>
              </a:rPr>
              <a:t>insert(</a:t>
            </a:r>
            <a:r>
              <a:rPr lang="en-US" sz="1400">
                <a:solidFill>
                  <a:srgbClr val="C8352B"/>
                </a:solidFill>
                <a:latin typeface="Courier"/>
                <a:ea typeface="Courier"/>
                <a:cs typeface="Courier"/>
                <a:sym typeface="Courier"/>
              </a:rPr>
              <a:t>'na'</a:t>
            </a:r>
            <a:r>
              <a:rPr lang="en-US" sz="1400">
                <a:solidFill>
                  <a:srgbClr val="000000"/>
                </a:solidFill>
                <a:latin typeface="Courier"/>
                <a:ea typeface="Courier"/>
                <a:cs typeface="Courier"/>
                <a:sym typeface="Courier"/>
              </a:rPr>
              <a:t>) </a:t>
            </a:r>
            <a:r>
              <a:rPr i="1" lang="en-US" sz="1400">
                <a:solidFill>
                  <a:srgbClr val="4F9192"/>
                </a:solidFill>
                <a:latin typeface="Courier"/>
                <a:ea typeface="Courier"/>
                <a:cs typeface="Courier"/>
                <a:sym typeface="Courier"/>
              </a:rPr>
              <a:t># add sodium channel</a:t>
            </a:r>
            <a:endParaRPr sz="1400">
              <a:solidFill>
                <a:srgbClr val="4F9192"/>
              </a:solidFill>
              <a:latin typeface="Courier"/>
              <a:ea typeface="Courier"/>
              <a:cs typeface="Courier"/>
              <a:sym typeface="Courier"/>
            </a:endParaRPr>
          </a:p>
          <a:p>
            <a:pPr indent="0" lvl="0" marL="0" marR="0" rtl="0" algn="l">
              <a:spcBef>
                <a:spcPts val="0"/>
              </a:spcBef>
              <a:spcAft>
                <a:spcPts val="0"/>
              </a:spcAft>
              <a:buNone/>
            </a:pPr>
            <a:r>
              <a:rPr lang="en-US" sz="1400">
                <a:solidFill>
                  <a:srgbClr val="000000"/>
                </a:solidFill>
                <a:latin typeface="Courier"/>
                <a:ea typeface="Courier"/>
                <a:cs typeface="Courier"/>
                <a:sym typeface="Courier"/>
              </a:rPr>
              <a:t>soma</a:t>
            </a:r>
            <a:r>
              <a:rPr lang="en-US" sz="1400">
                <a:solidFill>
                  <a:srgbClr val="797979"/>
                </a:solidFill>
                <a:latin typeface="Courier"/>
                <a:ea typeface="Courier"/>
                <a:cs typeface="Courier"/>
                <a:sym typeface="Courier"/>
              </a:rPr>
              <a:t>.</a:t>
            </a:r>
            <a:r>
              <a:rPr lang="en-US" sz="1400">
                <a:solidFill>
                  <a:srgbClr val="000000"/>
                </a:solidFill>
                <a:latin typeface="Courier"/>
                <a:ea typeface="Courier"/>
                <a:cs typeface="Courier"/>
                <a:sym typeface="Courier"/>
              </a:rPr>
              <a:t>gbar_na </a:t>
            </a:r>
            <a:r>
              <a:rPr lang="en-US" sz="1400">
                <a:solidFill>
                  <a:srgbClr val="797979"/>
                </a:solidFill>
                <a:latin typeface="Courier"/>
                <a:ea typeface="Courier"/>
                <a:cs typeface="Courier"/>
                <a:sym typeface="Courier"/>
              </a:rPr>
              <a:t>=</a:t>
            </a:r>
            <a:r>
              <a:rPr lang="en-US" sz="1400">
                <a:solidFill>
                  <a:srgbClr val="000000"/>
                </a:solidFill>
                <a:latin typeface="Courier"/>
                <a:ea typeface="Courier"/>
                <a:cs typeface="Courier"/>
                <a:sym typeface="Courier"/>
              </a:rPr>
              <a:t> </a:t>
            </a:r>
            <a:r>
              <a:rPr lang="en-US" sz="1400">
                <a:solidFill>
                  <a:srgbClr val="797979"/>
                </a:solidFill>
                <a:latin typeface="Courier"/>
                <a:ea typeface="Courier"/>
                <a:cs typeface="Courier"/>
                <a:sym typeface="Courier"/>
              </a:rPr>
              <a:t>10000</a:t>
            </a:r>
            <a:r>
              <a:rPr lang="en-US" sz="1400">
                <a:solidFill>
                  <a:srgbClr val="000000"/>
                </a:solidFill>
                <a:latin typeface="Courier"/>
                <a:ea typeface="Courier"/>
                <a:cs typeface="Courier"/>
                <a:sym typeface="Courier"/>
              </a:rPr>
              <a:t> </a:t>
            </a:r>
            <a:r>
              <a:rPr i="1" lang="en-US" sz="1400">
                <a:solidFill>
                  <a:srgbClr val="4F9192"/>
                </a:solidFill>
                <a:latin typeface="Courier"/>
                <a:ea typeface="Courier"/>
                <a:cs typeface="Courier"/>
                <a:sym typeface="Courier"/>
              </a:rPr>
              <a:t># set the sodium conductance</a:t>
            </a:r>
            <a:endParaRPr sz="1400">
              <a:solidFill>
                <a:srgbClr val="4F9192"/>
              </a:solidFill>
              <a:latin typeface="Courier"/>
              <a:ea typeface="Courier"/>
              <a:cs typeface="Courier"/>
              <a:sym typeface="Courier"/>
            </a:endParaRPr>
          </a:p>
          <a:p>
            <a:pPr indent="0" lvl="0" marL="0" marR="0" rtl="0" algn="l">
              <a:spcBef>
                <a:spcPts val="0"/>
              </a:spcBef>
              <a:spcAft>
                <a:spcPts val="0"/>
              </a:spcAft>
              <a:buNone/>
            </a:pPr>
            <a:r>
              <a:rPr lang="en-US" sz="1400">
                <a:solidFill>
                  <a:schemeClr val="dk1"/>
                </a:solidFill>
                <a:latin typeface="Courier"/>
                <a:ea typeface="Courier"/>
                <a:cs typeface="Courier"/>
                <a:sym typeface="Courier"/>
              </a:rPr>
              <a:t>h</a:t>
            </a:r>
            <a:r>
              <a:rPr lang="en-US" sz="1400">
                <a:solidFill>
                  <a:srgbClr val="797979"/>
                </a:solidFill>
                <a:latin typeface="Courier"/>
                <a:ea typeface="Courier"/>
                <a:cs typeface="Courier"/>
                <a:sym typeface="Courier"/>
              </a:rPr>
              <a:t>.</a:t>
            </a:r>
            <a:r>
              <a:rPr lang="en-US" sz="1400">
                <a:solidFill>
                  <a:schemeClr val="dk1"/>
                </a:solidFill>
                <a:latin typeface="Courier"/>
                <a:ea typeface="Courier"/>
                <a:cs typeface="Courier"/>
                <a:sym typeface="Courier"/>
              </a:rPr>
              <a:t>celsius </a:t>
            </a:r>
            <a:r>
              <a:rPr lang="en-US" sz="1400">
                <a:solidFill>
                  <a:srgbClr val="797979"/>
                </a:solidFill>
                <a:latin typeface="Courier"/>
                <a:ea typeface="Courier"/>
                <a:cs typeface="Courier"/>
                <a:sym typeface="Courier"/>
              </a:rPr>
              <a:t>=</a:t>
            </a:r>
            <a:r>
              <a:rPr lang="en-US" sz="1400">
                <a:solidFill>
                  <a:schemeClr val="dk1"/>
                </a:solidFill>
                <a:latin typeface="Courier"/>
                <a:ea typeface="Courier"/>
                <a:cs typeface="Courier"/>
                <a:sym typeface="Courier"/>
              </a:rPr>
              <a:t> </a:t>
            </a:r>
            <a:r>
              <a:rPr lang="en-US" sz="1400">
                <a:solidFill>
                  <a:srgbClr val="797979"/>
                </a:solidFill>
                <a:latin typeface="Courier"/>
                <a:ea typeface="Courier"/>
                <a:cs typeface="Courier"/>
                <a:sym typeface="Courier"/>
              </a:rPr>
              <a:t>30</a:t>
            </a:r>
            <a:endParaRPr sz="1400">
              <a:solidFill>
                <a:schemeClr val="dk1"/>
              </a:solidFill>
              <a:latin typeface="Courier"/>
              <a:ea typeface="Courier"/>
              <a:cs typeface="Courier"/>
              <a:sym typeface="Courier"/>
            </a:endParaRPr>
          </a:p>
        </p:txBody>
      </p:sp>
      <p:pic>
        <p:nvPicPr>
          <p:cNvPr id="506" name="Google Shape;506;p43"/>
          <p:cNvPicPr preferRelativeResize="0"/>
          <p:nvPr/>
        </p:nvPicPr>
        <p:blipFill rotWithShape="1">
          <a:blip r:embed="rId3">
            <a:alphaModFix/>
          </a:blip>
          <a:srcRect b="0" l="0" r="0" t="0"/>
          <a:stretch/>
        </p:blipFill>
        <p:spPr>
          <a:xfrm>
            <a:off x="671948" y="3960501"/>
            <a:ext cx="4519058" cy="2824411"/>
          </a:xfrm>
          <a:prstGeom prst="rect">
            <a:avLst/>
          </a:prstGeom>
          <a:noFill/>
          <a:ln>
            <a:noFill/>
          </a:ln>
        </p:spPr>
      </p:pic>
      <p:pic>
        <p:nvPicPr>
          <p:cNvPr id="507" name="Google Shape;507;p43"/>
          <p:cNvPicPr preferRelativeResize="0"/>
          <p:nvPr/>
        </p:nvPicPr>
        <p:blipFill>
          <a:blip r:embed="rId4">
            <a:alphaModFix/>
          </a:blip>
          <a:stretch>
            <a:fillRect/>
          </a:stretch>
        </p:blipFill>
        <p:spPr>
          <a:xfrm>
            <a:off x="7052975" y="3960500"/>
            <a:ext cx="4299569" cy="2824400"/>
          </a:xfrm>
          <a:prstGeom prst="rect">
            <a:avLst/>
          </a:prstGeom>
          <a:noFill/>
          <a:ln>
            <a:noFill/>
          </a:ln>
        </p:spPr>
      </p:pic>
      <p:pic>
        <p:nvPicPr>
          <p:cNvPr id="508" name="Google Shape;508;p43"/>
          <p:cNvPicPr preferRelativeResize="0"/>
          <p:nvPr/>
        </p:nvPicPr>
        <p:blipFill rotWithShape="1">
          <a:blip r:embed="rId5">
            <a:alphaModFix/>
          </a:blip>
          <a:srcRect b="-53448" l="0" r="-7066" t="-49391"/>
          <a:stretch/>
        </p:blipFill>
        <p:spPr>
          <a:xfrm>
            <a:off x="389850" y="2469525"/>
            <a:ext cx="5670128" cy="1429278"/>
          </a:xfrm>
          <a:prstGeom prst="rect">
            <a:avLst/>
          </a:prstGeom>
          <a:noFill/>
          <a:ln>
            <a:noFill/>
          </a:ln>
        </p:spPr>
      </p:pic>
      <p:sp>
        <p:nvSpPr>
          <p:cNvPr id="509" name="Google Shape;509;p43"/>
          <p:cNvSpPr txBox="1"/>
          <p:nvPr/>
        </p:nvSpPr>
        <p:spPr>
          <a:xfrm>
            <a:off x="123828" y="2849264"/>
            <a:ext cx="349800" cy="338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600">
                <a:solidFill>
                  <a:schemeClr val="dk1"/>
                </a:solidFill>
                <a:latin typeface="Century Gothic"/>
                <a:ea typeface="Century Gothic"/>
                <a:cs typeface="Century Gothic"/>
                <a:sym typeface="Century Gothic"/>
              </a:rPr>
              <a:t>R</a:t>
            </a:r>
            <a:r>
              <a:rPr baseline="-25000" lang="en-US" sz="1600">
                <a:solidFill>
                  <a:schemeClr val="dk1"/>
                </a:solidFill>
                <a:latin typeface="Century Gothic"/>
                <a:ea typeface="Century Gothic"/>
                <a:cs typeface="Century Gothic"/>
                <a:sym typeface="Century Gothic"/>
              </a:rPr>
              <a:t>s</a:t>
            </a:r>
            <a:endParaRPr sz="1600">
              <a:solidFill>
                <a:schemeClr val="dk1"/>
              </a:solidFill>
              <a:latin typeface="Century Gothic"/>
              <a:ea typeface="Century Gothic"/>
              <a:cs typeface="Century Gothic"/>
              <a:sym typeface="Century Gothic"/>
            </a:endParaRPr>
          </a:p>
        </p:txBody>
      </p:sp>
      <p:sp>
        <p:nvSpPr>
          <p:cNvPr id="510" name="Google Shape;510;p43"/>
          <p:cNvSpPr txBox="1"/>
          <p:nvPr/>
        </p:nvSpPr>
        <p:spPr>
          <a:xfrm>
            <a:off x="1034539" y="2864029"/>
            <a:ext cx="438000" cy="338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600">
                <a:solidFill>
                  <a:schemeClr val="dk1"/>
                </a:solidFill>
                <a:latin typeface="Century Gothic"/>
                <a:ea typeface="Century Gothic"/>
                <a:cs typeface="Century Gothic"/>
                <a:sym typeface="Century Gothic"/>
              </a:rPr>
              <a:t>R</a:t>
            </a:r>
            <a:r>
              <a:rPr baseline="-25000" lang="en-US" sz="1600">
                <a:solidFill>
                  <a:schemeClr val="dk1"/>
                </a:solidFill>
                <a:latin typeface="Century Gothic"/>
                <a:ea typeface="Century Gothic"/>
                <a:cs typeface="Century Gothic"/>
                <a:sym typeface="Century Gothic"/>
              </a:rPr>
              <a:t>d0</a:t>
            </a:r>
            <a:endParaRPr sz="1600">
              <a:solidFill>
                <a:schemeClr val="dk1"/>
              </a:solidFill>
              <a:latin typeface="Century Gothic"/>
              <a:ea typeface="Century Gothic"/>
              <a:cs typeface="Century Gothic"/>
              <a:sym typeface="Century Gothic"/>
            </a:endParaRPr>
          </a:p>
        </p:txBody>
      </p:sp>
      <p:sp>
        <p:nvSpPr>
          <p:cNvPr id="511" name="Google Shape;511;p43"/>
          <p:cNvSpPr txBox="1"/>
          <p:nvPr/>
        </p:nvSpPr>
        <p:spPr>
          <a:xfrm>
            <a:off x="4852093" y="2862487"/>
            <a:ext cx="438000" cy="338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600">
                <a:solidFill>
                  <a:schemeClr val="dk1"/>
                </a:solidFill>
                <a:latin typeface="Century Gothic"/>
                <a:ea typeface="Century Gothic"/>
                <a:cs typeface="Century Gothic"/>
                <a:sym typeface="Century Gothic"/>
              </a:rPr>
              <a:t>R</a:t>
            </a:r>
            <a:r>
              <a:rPr baseline="-25000" lang="en-US" sz="1600">
                <a:solidFill>
                  <a:schemeClr val="dk1"/>
                </a:solidFill>
                <a:latin typeface="Century Gothic"/>
                <a:ea typeface="Century Gothic"/>
                <a:cs typeface="Century Gothic"/>
                <a:sym typeface="Century Gothic"/>
              </a:rPr>
              <a:t>d3</a:t>
            </a:r>
            <a:endParaRPr sz="1600">
              <a:solidFill>
                <a:schemeClr val="dk1"/>
              </a:solidFill>
              <a:latin typeface="Century Gothic"/>
              <a:ea typeface="Century Gothic"/>
              <a:cs typeface="Century Gothic"/>
              <a:sym typeface="Century Gothic"/>
            </a:endParaRPr>
          </a:p>
        </p:txBody>
      </p:sp>
      <p:sp>
        <p:nvSpPr>
          <p:cNvPr id="512" name="Google Shape;512;p43"/>
          <p:cNvSpPr/>
          <p:nvPr/>
        </p:nvSpPr>
        <p:spPr>
          <a:xfrm>
            <a:off x="853114" y="2601686"/>
            <a:ext cx="619500" cy="2607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513" name="Google Shape;513;p43"/>
          <p:cNvSpPr/>
          <p:nvPr/>
        </p:nvSpPr>
        <p:spPr>
          <a:xfrm>
            <a:off x="853113" y="3213691"/>
            <a:ext cx="503400" cy="2607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0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8" name="Shape 518"/>
        <p:cNvGrpSpPr/>
        <p:nvPr/>
      </p:nvGrpSpPr>
      <p:grpSpPr>
        <a:xfrm>
          <a:off x="0" y="0"/>
          <a:ext cx="0" cy="0"/>
          <a:chOff x="0" y="0"/>
          <a:chExt cx="0" cy="0"/>
        </a:xfrm>
      </p:grpSpPr>
      <p:sp>
        <p:nvSpPr>
          <p:cNvPr id="519" name="Google Shape;519;p44"/>
          <p:cNvSpPr txBox="1"/>
          <p:nvPr>
            <p:ph type="title"/>
          </p:nvPr>
        </p:nvSpPr>
        <p:spPr>
          <a:xfrm>
            <a:off x="277100" y="22250"/>
            <a:ext cx="11825100" cy="8763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168DBA"/>
              </a:buClr>
              <a:buSzPts val="3200"/>
              <a:buFont typeface="Century Gothic"/>
              <a:buNone/>
            </a:pPr>
            <a:r>
              <a:rPr lang="en-US" sz="3200"/>
              <a:t>Ball and Stick model - backward propagation of synapse</a:t>
            </a:r>
            <a:endParaRPr/>
          </a:p>
        </p:txBody>
      </p:sp>
      <p:sp>
        <p:nvSpPr>
          <p:cNvPr id="520" name="Google Shape;520;p44"/>
          <p:cNvSpPr/>
          <p:nvPr/>
        </p:nvSpPr>
        <p:spPr>
          <a:xfrm rot="5400000">
            <a:off x="1204653" y="1424562"/>
            <a:ext cx="901800" cy="1041300"/>
          </a:xfrm>
          <a:prstGeom prst="can">
            <a:avLst>
              <a:gd fmla="val 25000" name="adj"/>
            </a:avLst>
          </a:prstGeom>
          <a:solidFill>
            <a:schemeClr val="accent3"/>
          </a:solidFill>
          <a:ln cap="rnd" cmpd="sng" w="15875">
            <a:solidFill>
              <a:srgbClr val="1B406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521" name="Google Shape;521;p44"/>
          <p:cNvSpPr/>
          <p:nvPr/>
        </p:nvSpPr>
        <p:spPr>
          <a:xfrm rot="5400000">
            <a:off x="3630352" y="300613"/>
            <a:ext cx="177900" cy="3289200"/>
          </a:xfrm>
          <a:prstGeom prst="can">
            <a:avLst>
              <a:gd fmla="val 25000" name="adj"/>
            </a:avLst>
          </a:prstGeom>
          <a:solidFill>
            <a:schemeClr val="accent3"/>
          </a:solidFill>
          <a:ln cap="rnd" cmpd="sng" w="15875">
            <a:solidFill>
              <a:srgbClr val="1B406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522" name="Google Shape;522;p44"/>
          <p:cNvSpPr txBox="1"/>
          <p:nvPr/>
        </p:nvSpPr>
        <p:spPr>
          <a:xfrm>
            <a:off x="1134799" y="1081600"/>
            <a:ext cx="9399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entury Gothic"/>
                <a:ea typeface="Century Gothic"/>
                <a:cs typeface="Century Gothic"/>
                <a:sym typeface="Century Gothic"/>
              </a:rPr>
              <a:t>Soma</a:t>
            </a:r>
            <a:endParaRPr/>
          </a:p>
        </p:txBody>
      </p:sp>
      <p:sp>
        <p:nvSpPr>
          <p:cNvPr id="523" name="Google Shape;523;p44"/>
          <p:cNvSpPr/>
          <p:nvPr/>
        </p:nvSpPr>
        <p:spPr>
          <a:xfrm>
            <a:off x="2992248" y="2021225"/>
            <a:ext cx="12660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entury Gothic"/>
                <a:ea typeface="Century Gothic"/>
                <a:cs typeface="Century Gothic"/>
                <a:sym typeface="Century Gothic"/>
              </a:rPr>
              <a:t>Dendrite </a:t>
            </a:r>
            <a:endParaRPr/>
          </a:p>
        </p:txBody>
      </p:sp>
      <p:sp>
        <p:nvSpPr>
          <p:cNvPr id="524" name="Google Shape;524;p44"/>
          <p:cNvSpPr/>
          <p:nvPr/>
        </p:nvSpPr>
        <p:spPr>
          <a:xfrm>
            <a:off x="6158222" y="638467"/>
            <a:ext cx="6096000" cy="2677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br>
              <a:rPr lang="en-US" sz="1400">
                <a:solidFill>
                  <a:schemeClr val="dk1"/>
                </a:solidFill>
                <a:latin typeface="Courier"/>
                <a:ea typeface="Courier"/>
                <a:cs typeface="Courier"/>
                <a:sym typeface="Courier"/>
              </a:rPr>
            </a:br>
            <a:r>
              <a:rPr lang="en-US">
                <a:solidFill>
                  <a:schemeClr val="dk1"/>
                </a:solidFill>
                <a:latin typeface="Courier"/>
                <a:ea typeface="Courier"/>
                <a:cs typeface="Courier"/>
                <a:sym typeface="Courier"/>
              </a:rPr>
              <a:t>go back to the synapse simulation and change the location of the synapse to the soma.</a:t>
            </a:r>
            <a:endParaRPr>
              <a:solidFill>
                <a:schemeClr val="dk1"/>
              </a:solidFill>
              <a:latin typeface="Courier"/>
              <a:ea typeface="Courier"/>
              <a:cs typeface="Courier"/>
              <a:sym typeface="Courier"/>
            </a:endParaRPr>
          </a:p>
          <a:p>
            <a:pPr indent="0" lvl="0" marL="0" marR="0" rtl="0" algn="l">
              <a:spcBef>
                <a:spcPts val="0"/>
              </a:spcBef>
              <a:spcAft>
                <a:spcPts val="0"/>
              </a:spcAft>
              <a:buNone/>
            </a:pPr>
            <a:r>
              <a:rPr lang="en-US">
                <a:solidFill>
                  <a:schemeClr val="dk1"/>
                </a:solidFill>
                <a:latin typeface="Courier"/>
                <a:ea typeface="Courier"/>
                <a:cs typeface="Courier"/>
                <a:sym typeface="Courier"/>
              </a:rPr>
              <a:t>(slides 19-20), change:</a:t>
            </a:r>
            <a:endParaRPr>
              <a:solidFill>
                <a:schemeClr val="dk1"/>
              </a:solidFill>
              <a:latin typeface="Courier"/>
              <a:ea typeface="Courier"/>
              <a:cs typeface="Courier"/>
              <a:sym typeface="Courier"/>
            </a:endParaRPr>
          </a:p>
          <a:p>
            <a:pPr indent="457200" lvl="0" marL="0" marR="0" rtl="0" algn="l">
              <a:spcBef>
                <a:spcPts val="0"/>
              </a:spcBef>
              <a:spcAft>
                <a:spcPts val="0"/>
              </a:spcAft>
              <a:buNone/>
            </a:pPr>
            <a:r>
              <a:rPr lang="en-US">
                <a:solidFill>
                  <a:schemeClr val="dk1"/>
                </a:solidFill>
                <a:latin typeface="Courier"/>
                <a:ea typeface="Courier"/>
                <a:cs typeface="Courier"/>
                <a:sym typeface="Courier"/>
              </a:rPr>
              <a:t> </a:t>
            </a:r>
            <a:r>
              <a:rPr i="1" lang="en-US">
                <a:solidFill>
                  <a:schemeClr val="dk1"/>
                </a:solidFill>
                <a:latin typeface="Courier"/>
                <a:ea typeface="Courier"/>
                <a:cs typeface="Courier"/>
                <a:sym typeface="Courier"/>
              </a:rPr>
              <a:t>synapse = h.Exp2Syn(dend(1))</a:t>
            </a:r>
            <a:endParaRPr i="1">
              <a:solidFill>
                <a:schemeClr val="dk1"/>
              </a:solidFill>
              <a:latin typeface="Courier"/>
              <a:ea typeface="Courier"/>
              <a:cs typeface="Courier"/>
              <a:sym typeface="Courier"/>
            </a:endParaRPr>
          </a:p>
          <a:p>
            <a:pPr indent="0" lvl="0" marL="0" marR="0" rtl="0" algn="l">
              <a:spcBef>
                <a:spcPts val="0"/>
              </a:spcBef>
              <a:spcAft>
                <a:spcPts val="0"/>
              </a:spcAft>
              <a:buNone/>
            </a:pPr>
            <a:r>
              <a:rPr i="1" lang="en-US">
                <a:solidFill>
                  <a:schemeClr val="dk1"/>
                </a:solidFill>
                <a:latin typeface="Courier"/>
                <a:ea typeface="Courier"/>
                <a:cs typeface="Courier"/>
                <a:sym typeface="Courier"/>
              </a:rPr>
              <a:t>to:</a:t>
            </a:r>
            <a:endParaRPr i="1">
              <a:solidFill>
                <a:schemeClr val="dk1"/>
              </a:solidFill>
              <a:latin typeface="Courier"/>
              <a:ea typeface="Courier"/>
              <a:cs typeface="Courier"/>
              <a:sym typeface="Courier"/>
            </a:endParaRPr>
          </a:p>
          <a:p>
            <a:pPr indent="0" lvl="0" marL="0" marR="0" rtl="0" algn="l">
              <a:spcBef>
                <a:spcPts val="0"/>
              </a:spcBef>
              <a:spcAft>
                <a:spcPts val="0"/>
              </a:spcAft>
              <a:buNone/>
            </a:pPr>
            <a:r>
              <a:rPr i="1" lang="en-US">
                <a:solidFill>
                  <a:schemeClr val="dk1"/>
                </a:solidFill>
                <a:latin typeface="Courier"/>
                <a:ea typeface="Courier"/>
                <a:cs typeface="Courier"/>
                <a:sym typeface="Courier"/>
              </a:rPr>
              <a:t>	synapse = h.Exp2Syn(soma(0.5))</a:t>
            </a:r>
            <a:endParaRPr i="1">
              <a:solidFill>
                <a:schemeClr val="dk1"/>
              </a:solidFill>
              <a:latin typeface="Courier"/>
              <a:ea typeface="Courier"/>
              <a:cs typeface="Courier"/>
              <a:sym typeface="Courier"/>
            </a:endParaRPr>
          </a:p>
          <a:p>
            <a:pPr indent="0" lvl="0" marL="0" marR="0" rtl="0" algn="l">
              <a:spcBef>
                <a:spcPts val="0"/>
              </a:spcBef>
              <a:spcAft>
                <a:spcPts val="0"/>
              </a:spcAft>
              <a:buNone/>
            </a:pPr>
            <a:r>
              <a:rPr i="1" lang="en-US">
                <a:solidFill>
                  <a:schemeClr val="dk1"/>
                </a:solidFill>
                <a:latin typeface="Courier"/>
                <a:ea typeface="Courier"/>
                <a:cs typeface="Courier"/>
                <a:sym typeface="Courier"/>
              </a:rPr>
              <a:t>and run.</a:t>
            </a:r>
            <a:endParaRPr i="1">
              <a:solidFill>
                <a:schemeClr val="dk1"/>
              </a:solidFill>
              <a:latin typeface="Courier"/>
              <a:ea typeface="Courier"/>
              <a:cs typeface="Courier"/>
              <a:sym typeface="Courier"/>
            </a:endParaRPr>
          </a:p>
          <a:p>
            <a:pPr indent="0" lvl="0" marL="0" marR="0" rtl="0" algn="l">
              <a:spcBef>
                <a:spcPts val="0"/>
              </a:spcBef>
              <a:spcAft>
                <a:spcPts val="0"/>
              </a:spcAft>
              <a:buNone/>
            </a:pPr>
            <a:r>
              <a:t/>
            </a:r>
            <a:endParaRPr i="1">
              <a:solidFill>
                <a:schemeClr val="dk1"/>
              </a:solidFill>
              <a:latin typeface="Courier"/>
              <a:ea typeface="Courier"/>
              <a:cs typeface="Courier"/>
              <a:sym typeface="Courier"/>
            </a:endParaRPr>
          </a:p>
          <a:p>
            <a:pPr indent="0" lvl="0" marL="0" marR="0" rtl="0" algn="l">
              <a:spcBef>
                <a:spcPts val="0"/>
              </a:spcBef>
              <a:spcAft>
                <a:spcPts val="0"/>
              </a:spcAft>
              <a:buNone/>
            </a:pPr>
            <a:r>
              <a:rPr i="1" lang="en-US">
                <a:solidFill>
                  <a:schemeClr val="dk1"/>
                </a:solidFill>
                <a:latin typeface="Courier"/>
                <a:ea typeface="Courier"/>
                <a:cs typeface="Courier"/>
                <a:sym typeface="Courier"/>
              </a:rPr>
              <a:t>what is the difference from back/forward attenuation?</a:t>
            </a:r>
            <a:endParaRPr i="1">
              <a:solidFill>
                <a:schemeClr val="dk1"/>
              </a:solidFill>
              <a:latin typeface="Courier"/>
              <a:ea typeface="Courier"/>
              <a:cs typeface="Courier"/>
              <a:sym typeface="Courier"/>
            </a:endParaRPr>
          </a:p>
          <a:p>
            <a:pPr indent="0" lvl="0" marL="0" marR="0" rtl="0" algn="l">
              <a:spcBef>
                <a:spcPts val="0"/>
              </a:spcBef>
              <a:spcAft>
                <a:spcPts val="0"/>
              </a:spcAft>
              <a:buClr>
                <a:srgbClr val="000000"/>
              </a:buClr>
              <a:buFont typeface="Arial"/>
              <a:buNone/>
            </a:pPr>
            <a:r>
              <a:rPr i="1" lang="en-US">
                <a:solidFill>
                  <a:schemeClr val="dk1"/>
                </a:solidFill>
                <a:latin typeface="Courier"/>
                <a:ea typeface="Courier"/>
                <a:cs typeface="Courier"/>
                <a:sym typeface="Courier"/>
              </a:rPr>
              <a:t>why?</a:t>
            </a:r>
            <a:endParaRPr i="1">
              <a:solidFill>
                <a:schemeClr val="dk1"/>
              </a:solidFill>
              <a:latin typeface="Courier"/>
              <a:ea typeface="Courier"/>
              <a:cs typeface="Courier"/>
              <a:sym typeface="Courier"/>
            </a:endParaRPr>
          </a:p>
        </p:txBody>
      </p:sp>
      <p:pic>
        <p:nvPicPr>
          <p:cNvPr id="525" name="Google Shape;525;p44"/>
          <p:cNvPicPr preferRelativeResize="0"/>
          <p:nvPr/>
        </p:nvPicPr>
        <p:blipFill>
          <a:blip r:embed="rId3">
            <a:alphaModFix/>
          </a:blip>
          <a:stretch>
            <a:fillRect/>
          </a:stretch>
        </p:blipFill>
        <p:spPr>
          <a:xfrm>
            <a:off x="4957450" y="3975000"/>
            <a:ext cx="4299569" cy="2824400"/>
          </a:xfrm>
          <a:prstGeom prst="rect">
            <a:avLst/>
          </a:prstGeom>
          <a:noFill/>
          <a:ln>
            <a:noFill/>
          </a:ln>
        </p:spPr>
      </p:pic>
      <p:pic>
        <p:nvPicPr>
          <p:cNvPr id="526" name="Google Shape;526;p44"/>
          <p:cNvPicPr preferRelativeResize="0"/>
          <p:nvPr/>
        </p:nvPicPr>
        <p:blipFill rotWithShape="1">
          <a:blip r:embed="rId4">
            <a:alphaModFix/>
          </a:blip>
          <a:srcRect b="-53448" l="0" r="-7066" t="-49391"/>
          <a:stretch/>
        </p:blipFill>
        <p:spPr>
          <a:xfrm>
            <a:off x="466050" y="2469525"/>
            <a:ext cx="5670128" cy="1429278"/>
          </a:xfrm>
          <a:prstGeom prst="rect">
            <a:avLst/>
          </a:prstGeom>
          <a:noFill/>
          <a:ln>
            <a:noFill/>
          </a:ln>
        </p:spPr>
      </p:pic>
      <p:sp>
        <p:nvSpPr>
          <p:cNvPr id="527" name="Google Shape;527;p44"/>
          <p:cNvSpPr txBox="1"/>
          <p:nvPr/>
        </p:nvSpPr>
        <p:spPr>
          <a:xfrm>
            <a:off x="107575" y="2862475"/>
            <a:ext cx="438000" cy="338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600">
                <a:solidFill>
                  <a:schemeClr val="dk1"/>
                </a:solidFill>
                <a:latin typeface="Century Gothic"/>
                <a:ea typeface="Century Gothic"/>
                <a:cs typeface="Century Gothic"/>
                <a:sym typeface="Century Gothic"/>
              </a:rPr>
              <a:t>R</a:t>
            </a:r>
            <a:r>
              <a:rPr baseline="-25000" lang="en-US" sz="1600">
                <a:solidFill>
                  <a:schemeClr val="dk1"/>
                </a:solidFill>
                <a:latin typeface="Century Gothic"/>
                <a:ea typeface="Century Gothic"/>
                <a:cs typeface="Century Gothic"/>
                <a:sym typeface="Century Gothic"/>
              </a:rPr>
              <a:t>s</a:t>
            </a:r>
            <a:endParaRPr sz="1600">
              <a:solidFill>
                <a:schemeClr val="dk1"/>
              </a:solidFill>
              <a:latin typeface="Century Gothic"/>
              <a:ea typeface="Century Gothic"/>
              <a:cs typeface="Century Gothic"/>
              <a:sym typeface="Century Gothic"/>
            </a:endParaRPr>
          </a:p>
        </p:txBody>
      </p:sp>
      <p:sp>
        <p:nvSpPr>
          <p:cNvPr id="528" name="Google Shape;528;p44"/>
          <p:cNvSpPr txBox="1"/>
          <p:nvPr/>
        </p:nvSpPr>
        <p:spPr>
          <a:xfrm>
            <a:off x="1110739" y="2864029"/>
            <a:ext cx="438000" cy="338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600">
                <a:solidFill>
                  <a:schemeClr val="dk1"/>
                </a:solidFill>
                <a:latin typeface="Century Gothic"/>
                <a:ea typeface="Century Gothic"/>
                <a:cs typeface="Century Gothic"/>
                <a:sym typeface="Century Gothic"/>
              </a:rPr>
              <a:t>R</a:t>
            </a:r>
            <a:r>
              <a:rPr baseline="-25000" lang="en-US" sz="1600">
                <a:solidFill>
                  <a:schemeClr val="dk1"/>
                </a:solidFill>
                <a:latin typeface="Century Gothic"/>
                <a:ea typeface="Century Gothic"/>
                <a:cs typeface="Century Gothic"/>
                <a:sym typeface="Century Gothic"/>
              </a:rPr>
              <a:t>d0</a:t>
            </a:r>
            <a:endParaRPr sz="1600">
              <a:solidFill>
                <a:schemeClr val="dk1"/>
              </a:solidFill>
              <a:latin typeface="Century Gothic"/>
              <a:ea typeface="Century Gothic"/>
              <a:cs typeface="Century Gothic"/>
              <a:sym typeface="Century Gothic"/>
            </a:endParaRPr>
          </a:p>
        </p:txBody>
      </p:sp>
      <p:sp>
        <p:nvSpPr>
          <p:cNvPr id="529" name="Google Shape;529;p44"/>
          <p:cNvSpPr txBox="1"/>
          <p:nvPr/>
        </p:nvSpPr>
        <p:spPr>
          <a:xfrm>
            <a:off x="4928293" y="2862487"/>
            <a:ext cx="438000" cy="338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600">
                <a:solidFill>
                  <a:schemeClr val="dk1"/>
                </a:solidFill>
                <a:latin typeface="Century Gothic"/>
                <a:ea typeface="Century Gothic"/>
                <a:cs typeface="Century Gothic"/>
                <a:sym typeface="Century Gothic"/>
              </a:rPr>
              <a:t>R</a:t>
            </a:r>
            <a:r>
              <a:rPr baseline="-25000" lang="en-US" sz="1600">
                <a:solidFill>
                  <a:schemeClr val="dk1"/>
                </a:solidFill>
                <a:latin typeface="Century Gothic"/>
                <a:ea typeface="Century Gothic"/>
                <a:cs typeface="Century Gothic"/>
                <a:sym typeface="Century Gothic"/>
              </a:rPr>
              <a:t>d3</a:t>
            </a:r>
            <a:endParaRPr sz="1600">
              <a:solidFill>
                <a:schemeClr val="dk1"/>
              </a:solidFill>
              <a:latin typeface="Century Gothic"/>
              <a:ea typeface="Century Gothic"/>
              <a:cs typeface="Century Gothic"/>
              <a:sym typeface="Century Gothic"/>
            </a:endParaRPr>
          </a:p>
        </p:txBody>
      </p:sp>
      <p:sp>
        <p:nvSpPr>
          <p:cNvPr id="530" name="Google Shape;530;p44"/>
          <p:cNvSpPr/>
          <p:nvPr/>
        </p:nvSpPr>
        <p:spPr>
          <a:xfrm>
            <a:off x="853114" y="2601686"/>
            <a:ext cx="619500" cy="2607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531" name="Google Shape;531;p44"/>
          <p:cNvSpPr/>
          <p:nvPr/>
        </p:nvSpPr>
        <p:spPr>
          <a:xfrm>
            <a:off x="929313" y="3213691"/>
            <a:ext cx="503400" cy="2607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pic>
        <p:nvPicPr>
          <p:cNvPr id="532" name="Google Shape;532;p44"/>
          <p:cNvPicPr preferRelativeResize="0"/>
          <p:nvPr/>
        </p:nvPicPr>
        <p:blipFill>
          <a:blip r:embed="rId5">
            <a:alphaModFix/>
          </a:blip>
          <a:stretch>
            <a:fillRect/>
          </a:stretch>
        </p:blipFill>
        <p:spPr>
          <a:xfrm>
            <a:off x="152400" y="4051200"/>
            <a:ext cx="4403731" cy="2748201"/>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6" name="Shape 536"/>
        <p:cNvGrpSpPr/>
        <p:nvPr/>
      </p:nvGrpSpPr>
      <p:grpSpPr>
        <a:xfrm>
          <a:off x="0" y="0"/>
          <a:ext cx="0" cy="0"/>
          <a:chOff x="0" y="0"/>
          <a:chExt cx="0" cy="0"/>
        </a:xfrm>
      </p:grpSpPr>
      <p:sp>
        <p:nvSpPr>
          <p:cNvPr id="537" name="Google Shape;537;p45"/>
          <p:cNvSpPr txBox="1"/>
          <p:nvPr>
            <p:ph type="title"/>
          </p:nvPr>
        </p:nvSpPr>
        <p:spPr>
          <a:xfrm>
            <a:off x="471175" y="1822450"/>
            <a:ext cx="11364300" cy="83220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rgbClr val="168DBA"/>
              </a:buClr>
              <a:buSzPts val="3600"/>
              <a:buFont typeface="Century Gothic"/>
              <a:buNone/>
            </a:pPr>
            <a:r>
              <a:rPr lang="en-US" sz="9600"/>
              <a:t>replication of results from papers</a:t>
            </a:r>
            <a:endParaRPr sz="96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1" name="Shape 541"/>
        <p:cNvGrpSpPr/>
        <p:nvPr/>
      </p:nvGrpSpPr>
      <p:grpSpPr>
        <a:xfrm>
          <a:off x="0" y="0"/>
          <a:ext cx="0" cy="0"/>
          <a:chOff x="0" y="0"/>
          <a:chExt cx="0" cy="0"/>
        </a:xfrm>
      </p:grpSpPr>
      <p:sp>
        <p:nvSpPr>
          <p:cNvPr id="542" name="Google Shape;542;p46"/>
          <p:cNvSpPr txBox="1"/>
          <p:nvPr>
            <p:ph type="title"/>
          </p:nvPr>
        </p:nvSpPr>
        <p:spPr>
          <a:xfrm>
            <a:off x="230922" y="0"/>
            <a:ext cx="4833257" cy="832302"/>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168DBA"/>
              </a:buClr>
              <a:buSzPts val="3600"/>
              <a:buFont typeface="Century Gothic"/>
              <a:buNone/>
            </a:pPr>
            <a:r>
              <a:rPr lang="en-US"/>
              <a:t>Inhibition location </a:t>
            </a:r>
            <a:endParaRPr/>
          </a:p>
        </p:txBody>
      </p:sp>
      <p:grpSp>
        <p:nvGrpSpPr>
          <p:cNvPr id="543" name="Google Shape;543;p46"/>
          <p:cNvGrpSpPr/>
          <p:nvPr/>
        </p:nvGrpSpPr>
        <p:grpSpPr>
          <a:xfrm>
            <a:off x="287519" y="2718707"/>
            <a:ext cx="2558143" cy="3184069"/>
            <a:chOff x="620486" y="1741716"/>
            <a:chExt cx="2558143" cy="3184069"/>
          </a:xfrm>
        </p:grpSpPr>
        <p:pic>
          <p:nvPicPr>
            <p:cNvPr id="544" name="Google Shape;544;p46"/>
            <p:cNvPicPr preferRelativeResize="0"/>
            <p:nvPr/>
          </p:nvPicPr>
          <p:blipFill rotWithShape="1">
            <a:blip r:embed="rId3">
              <a:alphaModFix/>
            </a:blip>
            <a:srcRect b="0" l="0" r="0" t="0"/>
            <a:stretch/>
          </p:blipFill>
          <p:spPr>
            <a:xfrm>
              <a:off x="620486" y="1741716"/>
              <a:ext cx="2394857" cy="3184069"/>
            </a:xfrm>
            <a:prstGeom prst="rect">
              <a:avLst/>
            </a:prstGeom>
            <a:noFill/>
            <a:ln>
              <a:noFill/>
            </a:ln>
          </p:spPr>
        </p:pic>
        <p:sp>
          <p:nvSpPr>
            <p:cNvPr id="545" name="Google Shape;545;p46"/>
            <p:cNvSpPr/>
            <p:nvPr/>
          </p:nvSpPr>
          <p:spPr>
            <a:xfrm>
              <a:off x="2699657" y="1774371"/>
              <a:ext cx="478972" cy="2775858"/>
            </a:xfrm>
            <a:prstGeom prst="rect">
              <a:avLst/>
            </a:prstGeom>
            <a:solidFill>
              <a:schemeClr val="lt1"/>
            </a:solidFill>
            <a:ln cap="rnd" cmpd="sng" w="1587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grpSp>
      <p:grpSp>
        <p:nvGrpSpPr>
          <p:cNvPr id="546" name="Google Shape;546;p46"/>
          <p:cNvGrpSpPr/>
          <p:nvPr/>
        </p:nvGrpSpPr>
        <p:grpSpPr>
          <a:xfrm>
            <a:off x="2704148" y="2539090"/>
            <a:ext cx="2525486" cy="3200401"/>
            <a:chOff x="4833257" y="1393371"/>
            <a:chExt cx="2525486" cy="3200401"/>
          </a:xfrm>
        </p:grpSpPr>
        <p:pic>
          <p:nvPicPr>
            <p:cNvPr id="547" name="Google Shape;547;p46"/>
            <p:cNvPicPr preferRelativeResize="0"/>
            <p:nvPr/>
          </p:nvPicPr>
          <p:blipFill rotWithShape="1">
            <a:blip r:embed="rId4">
              <a:alphaModFix/>
            </a:blip>
            <a:srcRect b="0" l="0" r="0" t="0"/>
            <a:stretch/>
          </p:blipFill>
          <p:spPr>
            <a:xfrm>
              <a:off x="4833257" y="1393371"/>
              <a:ext cx="2416629" cy="3200401"/>
            </a:xfrm>
            <a:prstGeom prst="rect">
              <a:avLst/>
            </a:prstGeom>
            <a:noFill/>
            <a:ln>
              <a:noFill/>
            </a:ln>
          </p:spPr>
        </p:pic>
        <p:sp>
          <p:nvSpPr>
            <p:cNvPr id="548" name="Google Shape;548;p46"/>
            <p:cNvSpPr/>
            <p:nvPr/>
          </p:nvSpPr>
          <p:spPr>
            <a:xfrm>
              <a:off x="6901543" y="1502229"/>
              <a:ext cx="457200" cy="2732314"/>
            </a:xfrm>
            <a:prstGeom prst="rect">
              <a:avLst/>
            </a:prstGeom>
            <a:solidFill>
              <a:schemeClr val="lt1"/>
            </a:solidFill>
            <a:ln cap="rnd" cmpd="sng" w="1587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grpSp>
      <p:sp>
        <p:nvSpPr>
          <p:cNvPr id="549" name="Google Shape;549;p46"/>
          <p:cNvSpPr txBox="1"/>
          <p:nvPr/>
        </p:nvSpPr>
        <p:spPr>
          <a:xfrm>
            <a:off x="880836" y="2264229"/>
            <a:ext cx="2219967"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entury Gothic"/>
                <a:ea typeface="Century Gothic"/>
                <a:cs typeface="Century Gothic"/>
                <a:sym typeface="Century Gothic"/>
              </a:rPr>
              <a:t>Martionti cells (SST+) </a:t>
            </a:r>
            <a:endParaRPr/>
          </a:p>
        </p:txBody>
      </p:sp>
      <p:sp>
        <p:nvSpPr>
          <p:cNvPr id="550" name="Google Shape;550;p46"/>
          <p:cNvSpPr txBox="1"/>
          <p:nvPr/>
        </p:nvSpPr>
        <p:spPr>
          <a:xfrm>
            <a:off x="9197522" y="2602468"/>
            <a:ext cx="1870833"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entury Gothic"/>
                <a:ea typeface="Century Gothic"/>
                <a:cs typeface="Century Gothic"/>
                <a:sym typeface="Century Gothic"/>
              </a:rPr>
              <a:t>Basket cells  (PV+)</a:t>
            </a:r>
            <a:endParaRPr/>
          </a:p>
        </p:txBody>
      </p:sp>
      <p:pic>
        <p:nvPicPr>
          <p:cNvPr id="551" name="Google Shape;551;p46"/>
          <p:cNvPicPr preferRelativeResize="0"/>
          <p:nvPr/>
        </p:nvPicPr>
        <p:blipFill rotWithShape="1">
          <a:blip r:embed="rId5">
            <a:alphaModFix/>
          </a:blip>
          <a:srcRect b="0" l="0" r="0" t="0"/>
          <a:stretch/>
        </p:blipFill>
        <p:spPr>
          <a:xfrm>
            <a:off x="6045745" y="730096"/>
            <a:ext cx="2015490" cy="6127904"/>
          </a:xfrm>
          <a:prstGeom prst="rect">
            <a:avLst/>
          </a:prstGeom>
          <a:noFill/>
          <a:ln>
            <a:noFill/>
          </a:ln>
        </p:spPr>
      </p:pic>
      <p:sp>
        <p:nvSpPr>
          <p:cNvPr id="552" name="Google Shape;552;p46"/>
          <p:cNvSpPr txBox="1"/>
          <p:nvPr/>
        </p:nvSpPr>
        <p:spPr>
          <a:xfrm>
            <a:off x="7374721" y="1382486"/>
            <a:ext cx="1542217"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entury Gothic"/>
                <a:ea typeface="Century Gothic"/>
                <a:cs typeface="Century Gothic"/>
                <a:sym typeface="Century Gothic"/>
              </a:rPr>
              <a:t>Pyramidal cell </a:t>
            </a:r>
            <a:endParaRPr/>
          </a:p>
        </p:txBody>
      </p:sp>
      <p:sp>
        <p:nvSpPr>
          <p:cNvPr id="553" name="Google Shape;553;p46"/>
          <p:cNvSpPr/>
          <p:nvPr/>
        </p:nvSpPr>
        <p:spPr>
          <a:xfrm>
            <a:off x="6226455" y="5203371"/>
            <a:ext cx="1720292" cy="1654629"/>
          </a:xfrm>
          <a:prstGeom prst="ellipse">
            <a:avLst/>
          </a:prstGeom>
          <a:solidFill>
            <a:srgbClr val="ACE0F4">
              <a:alpha val="55686"/>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554" name="Google Shape;554;p46"/>
          <p:cNvSpPr/>
          <p:nvPr/>
        </p:nvSpPr>
        <p:spPr>
          <a:xfrm>
            <a:off x="5815345" y="739837"/>
            <a:ext cx="1720292" cy="1654629"/>
          </a:xfrm>
          <a:prstGeom prst="ellipse">
            <a:avLst/>
          </a:prstGeom>
          <a:solidFill>
            <a:srgbClr val="ACE0F4">
              <a:alpha val="55686"/>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pic>
        <p:nvPicPr>
          <p:cNvPr id="555" name="Google Shape;555;p46"/>
          <p:cNvPicPr preferRelativeResize="0"/>
          <p:nvPr/>
        </p:nvPicPr>
        <p:blipFill rotWithShape="1">
          <a:blip r:embed="rId6">
            <a:alphaModFix/>
          </a:blip>
          <a:srcRect b="0" l="0" r="0" t="0"/>
          <a:stretch/>
        </p:blipFill>
        <p:spPr>
          <a:xfrm>
            <a:off x="9261451" y="3250184"/>
            <a:ext cx="1851985" cy="1707460"/>
          </a:xfrm>
          <a:prstGeom prst="rect">
            <a:avLst/>
          </a:prstGeom>
          <a:noFill/>
          <a:ln>
            <a:noFill/>
          </a:ln>
        </p:spPr>
      </p:pic>
      <p:cxnSp>
        <p:nvCxnSpPr>
          <p:cNvPr id="556" name="Google Shape;556;p46"/>
          <p:cNvCxnSpPr>
            <a:stCxn id="555" idx="2"/>
            <a:endCxn id="553" idx="6"/>
          </p:cNvCxnSpPr>
          <p:nvPr/>
        </p:nvCxnSpPr>
        <p:spPr>
          <a:xfrm flipH="1">
            <a:off x="7946743" y="4957644"/>
            <a:ext cx="2240700" cy="1073100"/>
          </a:xfrm>
          <a:prstGeom prst="straightConnector1">
            <a:avLst/>
          </a:prstGeom>
          <a:noFill/>
          <a:ln cap="flat" cmpd="sng" w="19050">
            <a:solidFill>
              <a:srgbClr val="FF0000"/>
            </a:solidFill>
            <a:prstDash val="solid"/>
            <a:round/>
            <a:headEnd len="sm" w="sm" type="none"/>
            <a:tailEnd len="med" w="med" type="oval"/>
          </a:ln>
        </p:spPr>
      </p:cxnSp>
      <p:cxnSp>
        <p:nvCxnSpPr>
          <p:cNvPr id="557" name="Google Shape;557;p46"/>
          <p:cNvCxnSpPr>
            <a:endCxn id="554" idx="2"/>
          </p:cNvCxnSpPr>
          <p:nvPr/>
        </p:nvCxnSpPr>
        <p:spPr>
          <a:xfrm flipH="1" rot="10800000">
            <a:off x="4045945" y="1567152"/>
            <a:ext cx="1769400" cy="1404600"/>
          </a:xfrm>
          <a:prstGeom prst="straightConnector1">
            <a:avLst/>
          </a:prstGeom>
          <a:noFill/>
          <a:ln cap="rnd" cmpd="sng" w="15875">
            <a:solidFill>
              <a:srgbClr val="FF0000"/>
            </a:solidFill>
            <a:prstDash val="solid"/>
            <a:round/>
            <a:headEnd len="sm" w="sm" type="none"/>
            <a:tailEnd len="med" w="med" type="oval"/>
          </a:ln>
        </p:spPr>
      </p:cxnSp>
      <p:sp>
        <p:nvSpPr>
          <p:cNvPr id="558" name="Google Shape;558;p46"/>
          <p:cNvSpPr txBox="1"/>
          <p:nvPr/>
        </p:nvSpPr>
        <p:spPr>
          <a:xfrm>
            <a:off x="10829350" y="113900"/>
            <a:ext cx="1194600" cy="42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800">
                <a:solidFill>
                  <a:srgbClr val="93C47D"/>
                </a:solidFill>
                <a:latin typeface="Century Gothic"/>
                <a:ea typeface="Century Gothic"/>
                <a:cs typeface="Century Gothic"/>
                <a:sym typeface="Century Gothic"/>
              </a:rPr>
              <a:t>paper 1</a:t>
            </a:r>
            <a:endParaRPr b="1" sz="1800">
              <a:solidFill>
                <a:srgbClr val="93C47D"/>
              </a:solidFill>
              <a:latin typeface="Century Gothic"/>
              <a:ea typeface="Century Gothic"/>
              <a:cs typeface="Century Gothic"/>
              <a:sym typeface="Century Gothic"/>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2" name="Shape 562"/>
        <p:cNvGrpSpPr/>
        <p:nvPr/>
      </p:nvGrpSpPr>
      <p:grpSpPr>
        <a:xfrm>
          <a:off x="0" y="0"/>
          <a:ext cx="0" cy="0"/>
          <a:chOff x="0" y="0"/>
          <a:chExt cx="0" cy="0"/>
        </a:xfrm>
      </p:grpSpPr>
      <p:sp>
        <p:nvSpPr>
          <p:cNvPr id="563" name="Google Shape;563;p47"/>
          <p:cNvSpPr txBox="1"/>
          <p:nvPr>
            <p:ph type="title"/>
          </p:nvPr>
        </p:nvSpPr>
        <p:spPr>
          <a:xfrm>
            <a:off x="176350" y="0"/>
            <a:ext cx="4833257" cy="832302"/>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168DBA"/>
              </a:buClr>
              <a:buSzPts val="3600"/>
              <a:buFont typeface="Century Gothic"/>
              <a:buNone/>
            </a:pPr>
            <a:r>
              <a:rPr lang="en-US"/>
              <a:t>Inhibition location </a:t>
            </a:r>
            <a:endParaRPr/>
          </a:p>
        </p:txBody>
      </p:sp>
      <p:pic>
        <p:nvPicPr>
          <p:cNvPr id="564" name="Google Shape;564;p47"/>
          <p:cNvPicPr preferRelativeResize="0"/>
          <p:nvPr/>
        </p:nvPicPr>
        <p:blipFill rotWithShape="1">
          <a:blip r:embed="rId3">
            <a:alphaModFix/>
          </a:blip>
          <a:srcRect b="0" l="0" r="0" t="0"/>
          <a:stretch/>
        </p:blipFill>
        <p:spPr>
          <a:xfrm>
            <a:off x="4288064" y="925287"/>
            <a:ext cx="4791174" cy="5397501"/>
          </a:xfrm>
          <a:prstGeom prst="rect">
            <a:avLst/>
          </a:prstGeom>
          <a:noFill/>
          <a:ln>
            <a:noFill/>
          </a:ln>
        </p:spPr>
      </p:pic>
      <p:sp>
        <p:nvSpPr>
          <p:cNvPr id="565" name="Google Shape;565;p47"/>
          <p:cNvSpPr txBox="1"/>
          <p:nvPr/>
        </p:nvSpPr>
        <p:spPr>
          <a:xfrm>
            <a:off x="10829350" y="113900"/>
            <a:ext cx="1194600" cy="42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800">
                <a:solidFill>
                  <a:srgbClr val="93C47D"/>
                </a:solidFill>
                <a:latin typeface="Century Gothic"/>
                <a:ea typeface="Century Gothic"/>
                <a:cs typeface="Century Gothic"/>
                <a:sym typeface="Century Gothic"/>
              </a:rPr>
              <a:t>paper 1</a:t>
            </a:r>
            <a:endParaRPr b="1" sz="1800">
              <a:solidFill>
                <a:srgbClr val="93C47D"/>
              </a:solidFill>
              <a:latin typeface="Century Gothic"/>
              <a:ea typeface="Century Gothic"/>
              <a:cs typeface="Century Gothic"/>
              <a:sym typeface="Century Gothic"/>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5" name="Shape 165"/>
        <p:cNvGrpSpPr/>
        <p:nvPr/>
      </p:nvGrpSpPr>
      <p:grpSpPr>
        <a:xfrm>
          <a:off x="0" y="0"/>
          <a:ext cx="0" cy="0"/>
          <a:chOff x="0" y="0"/>
          <a:chExt cx="0" cy="0"/>
        </a:xfrm>
      </p:grpSpPr>
      <p:sp>
        <p:nvSpPr>
          <p:cNvPr id="166" name="Google Shape;166;p21"/>
          <p:cNvSpPr txBox="1"/>
          <p:nvPr>
            <p:ph type="title"/>
          </p:nvPr>
        </p:nvSpPr>
        <p:spPr>
          <a:xfrm>
            <a:off x="203687" y="0"/>
            <a:ext cx="3210000" cy="518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168DBA"/>
              </a:buClr>
              <a:buSzPts val="3240"/>
              <a:buFont typeface="Century Gothic"/>
              <a:buNone/>
            </a:pPr>
            <a:r>
              <a:rPr lang="en-US" sz="3240"/>
              <a:t>Introduction</a:t>
            </a:r>
            <a:endParaRPr/>
          </a:p>
        </p:txBody>
      </p:sp>
      <p:sp>
        <p:nvSpPr>
          <p:cNvPr id="167" name="Google Shape;167;p21"/>
          <p:cNvSpPr txBox="1"/>
          <p:nvPr>
            <p:ph idx="1" type="body"/>
          </p:nvPr>
        </p:nvSpPr>
        <p:spPr>
          <a:xfrm>
            <a:off x="287254" y="1106125"/>
            <a:ext cx="7836900" cy="57519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1000"/>
              </a:spcBef>
              <a:spcAft>
                <a:spcPts val="0"/>
              </a:spcAft>
              <a:buSzPts val="1800"/>
              <a:buNone/>
            </a:pPr>
            <a:r>
              <a:rPr lang="en-US" sz="2400"/>
              <a:t>basic </a:t>
            </a:r>
            <a:r>
              <a:rPr lang="en-US" sz="2400"/>
              <a:t>concepts</a:t>
            </a:r>
            <a:r>
              <a:rPr lang="en-US" sz="2400"/>
              <a:t> of Neuron models:</a:t>
            </a:r>
            <a:endParaRPr sz="2400"/>
          </a:p>
          <a:p>
            <a:pPr indent="-342900" lvl="0" marL="457200" rtl="0" algn="l">
              <a:lnSpc>
                <a:spcPct val="150000"/>
              </a:lnSpc>
              <a:spcBef>
                <a:spcPts val="1000"/>
              </a:spcBef>
              <a:spcAft>
                <a:spcPts val="0"/>
              </a:spcAft>
              <a:buSzPts val="1800"/>
              <a:buChar char="🠶"/>
            </a:pPr>
            <a:r>
              <a:rPr b="1" lang="en-US"/>
              <a:t>Model </a:t>
            </a:r>
            <a:r>
              <a:rPr lang="en-US"/>
              <a:t>- a Neuron object, it can have soma, basal dendrites (dend) and apical dendrite (apic).</a:t>
            </a:r>
            <a:endParaRPr/>
          </a:p>
          <a:p>
            <a:pPr indent="-342900" lvl="0" marL="457200" rtl="0" algn="l">
              <a:lnSpc>
                <a:spcPct val="150000"/>
              </a:lnSpc>
              <a:spcBef>
                <a:spcPts val="0"/>
              </a:spcBef>
              <a:spcAft>
                <a:spcPts val="0"/>
              </a:spcAft>
              <a:buSzPts val="1800"/>
              <a:buChar char="🠶"/>
            </a:pPr>
            <a:r>
              <a:rPr b="1" lang="en-US">
                <a:solidFill>
                  <a:srgbClr val="FF0000"/>
                </a:solidFill>
              </a:rPr>
              <a:t>S</a:t>
            </a:r>
            <a:r>
              <a:rPr b="1" lang="en-US">
                <a:solidFill>
                  <a:srgbClr val="FF0000"/>
                </a:solidFill>
              </a:rPr>
              <a:t>ection</a:t>
            </a:r>
            <a:r>
              <a:rPr lang="en-US"/>
              <a:t> - more of a </a:t>
            </a:r>
            <a:r>
              <a:rPr lang="en-US"/>
              <a:t>morphological</a:t>
            </a:r>
            <a:r>
              <a:rPr lang="en-US"/>
              <a:t> </a:t>
            </a:r>
            <a:r>
              <a:rPr lang="en-US"/>
              <a:t>definition</a:t>
            </a:r>
            <a:r>
              <a:rPr lang="en-US"/>
              <a:t>, a section is </a:t>
            </a:r>
            <a:r>
              <a:rPr lang="en-US"/>
              <a:t>usually a dendrite between 2 bifurcation points.</a:t>
            </a:r>
            <a:endParaRPr/>
          </a:p>
          <a:p>
            <a:pPr indent="-342900" lvl="0" marL="457200" rtl="0" algn="l">
              <a:lnSpc>
                <a:spcPct val="150000"/>
              </a:lnSpc>
              <a:spcBef>
                <a:spcPts val="0"/>
              </a:spcBef>
              <a:spcAft>
                <a:spcPts val="0"/>
              </a:spcAft>
              <a:buSzPts val="1800"/>
              <a:buChar char="🠶"/>
            </a:pPr>
            <a:r>
              <a:rPr b="1" lang="en-US"/>
              <a:t>Segment</a:t>
            </a:r>
            <a:r>
              <a:rPr lang="en-US"/>
              <a:t> - one RC circuit that resemble (approximate) the computation in a peace of membrane.</a:t>
            </a:r>
            <a:endParaRPr/>
          </a:p>
          <a:p>
            <a:pPr indent="-342900" lvl="0" marL="457200" rtl="0" algn="l">
              <a:lnSpc>
                <a:spcPct val="150000"/>
              </a:lnSpc>
              <a:spcBef>
                <a:spcPts val="0"/>
              </a:spcBef>
              <a:spcAft>
                <a:spcPts val="0"/>
              </a:spcAft>
              <a:buSzPts val="1800"/>
              <a:buChar char="🠶"/>
            </a:pPr>
            <a:r>
              <a:rPr b="1" lang="en-US"/>
              <a:t>clamps</a:t>
            </a:r>
            <a:r>
              <a:rPr lang="en-US"/>
              <a:t> - an object that represent an experimental electrode.</a:t>
            </a:r>
            <a:endParaRPr/>
          </a:p>
          <a:p>
            <a:pPr indent="-342900" lvl="0" marL="457200" rtl="0" algn="l">
              <a:lnSpc>
                <a:spcPct val="150000"/>
              </a:lnSpc>
              <a:spcBef>
                <a:spcPts val="0"/>
              </a:spcBef>
              <a:spcAft>
                <a:spcPts val="0"/>
              </a:spcAft>
              <a:buSzPts val="1800"/>
              <a:buChar char="🠶"/>
            </a:pPr>
            <a:r>
              <a:rPr b="1" lang="en-US"/>
              <a:t>Synapses</a:t>
            </a:r>
            <a:r>
              <a:rPr lang="en-US"/>
              <a:t> - object that resemble a single synapse (we will see it later, and how it’s activated in the simulation).</a:t>
            </a:r>
            <a:endParaRPr/>
          </a:p>
          <a:p>
            <a:pPr indent="-342900" lvl="0" marL="457200" rtl="0" algn="l">
              <a:lnSpc>
                <a:spcPct val="150000"/>
              </a:lnSpc>
              <a:spcBef>
                <a:spcPts val="0"/>
              </a:spcBef>
              <a:spcAft>
                <a:spcPts val="0"/>
              </a:spcAft>
              <a:buSzPts val="1800"/>
              <a:buChar char="🠶"/>
            </a:pPr>
            <a:r>
              <a:rPr b="1" lang="en-US"/>
              <a:t>Point Process</a:t>
            </a:r>
            <a:r>
              <a:rPr lang="en-US"/>
              <a:t> - a more general idea, it’s an object that seats on the segment (RC circuit), and simulate a channel or synapse.</a:t>
            </a:r>
            <a:endParaRPr/>
          </a:p>
          <a:p>
            <a:pPr indent="0" lvl="0" marL="0" rtl="0" algn="l">
              <a:lnSpc>
                <a:spcPct val="90000"/>
              </a:lnSpc>
              <a:spcBef>
                <a:spcPts val="1000"/>
              </a:spcBef>
              <a:spcAft>
                <a:spcPts val="0"/>
              </a:spcAft>
              <a:buSzPts val="1800"/>
              <a:buNone/>
            </a:pPr>
            <a:r>
              <a:t/>
            </a:r>
            <a:endParaRPr/>
          </a:p>
        </p:txBody>
      </p:sp>
      <p:sp>
        <p:nvSpPr>
          <p:cNvPr id="168" name="Google Shape;168;p21"/>
          <p:cNvSpPr txBox="1"/>
          <p:nvPr/>
        </p:nvSpPr>
        <p:spPr>
          <a:xfrm>
            <a:off x="8947446" y="0"/>
            <a:ext cx="32208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u="sng">
                <a:solidFill>
                  <a:schemeClr val="hlink"/>
                </a:solidFill>
                <a:latin typeface="Century Gothic"/>
                <a:ea typeface="Century Gothic"/>
                <a:cs typeface="Century Gothic"/>
                <a:sym typeface="Century Gothic"/>
                <a:hlinkClick r:id="rId3"/>
              </a:rPr>
              <a:t>Read More About NEURON</a:t>
            </a:r>
            <a:endParaRPr sz="1800">
              <a:solidFill>
                <a:schemeClr val="dk1"/>
              </a:solidFill>
              <a:latin typeface="Century Gothic"/>
              <a:ea typeface="Century Gothic"/>
              <a:cs typeface="Century Gothic"/>
              <a:sym typeface="Century Gothic"/>
            </a:endParaRPr>
          </a:p>
        </p:txBody>
      </p:sp>
      <p:pic>
        <p:nvPicPr>
          <p:cNvPr id="169" name="Google Shape;169;p21"/>
          <p:cNvPicPr preferRelativeResize="0"/>
          <p:nvPr/>
        </p:nvPicPr>
        <p:blipFill>
          <a:blip r:embed="rId4">
            <a:alphaModFix/>
          </a:blip>
          <a:stretch>
            <a:fillRect/>
          </a:stretch>
        </p:blipFill>
        <p:spPr>
          <a:xfrm>
            <a:off x="8276554" y="521700"/>
            <a:ext cx="3279880" cy="6183900"/>
          </a:xfrm>
          <a:prstGeom prst="rect">
            <a:avLst/>
          </a:prstGeom>
          <a:noFill/>
          <a:ln>
            <a:noFill/>
          </a:ln>
        </p:spPr>
      </p:pic>
      <p:sp>
        <p:nvSpPr>
          <p:cNvPr id="170" name="Google Shape;170;p21"/>
          <p:cNvSpPr/>
          <p:nvPr/>
        </p:nvSpPr>
        <p:spPr>
          <a:xfrm rot="-579851">
            <a:off x="10029239" y="2405647"/>
            <a:ext cx="167984" cy="1210068"/>
          </a:xfrm>
          <a:prstGeom prst="roundRect">
            <a:avLst>
              <a:gd fmla="val 16667" name="adj"/>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0" name="Shape 570"/>
        <p:cNvGrpSpPr/>
        <p:nvPr/>
      </p:nvGrpSpPr>
      <p:grpSpPr>
        <a:xfrm>
          <a:off x="0" y="0"/>
          <a:ext cx="0" cy="0"/>
          <a:chOff x="0" y="0"/>
          <a:chExt cx="0" cy="0"/>
        </a:xfrm>
      </p:grpSpPr>
      <p:pic>
        <p:nvPicPr>
          <p:cNvPr id="571" name="Google Shape;571;p48"/>
          <p:cNvPicPr preferRelativeResize="0"/>
          <p:nvPr/>
        </p:nvPicPr>
        <p:blipFill rotWithShape="1">
          <a:blip r:embed="rId3">
            <a:alphaModFix/>
          </a:blip>
          <a:srcRect b="0" l="0" r="0" t="0"/>
          <a:stretch/>
        </p:blipFill>
        <p:spPr>
          <a:xfrm>
            <a:off x="2632528" y="2440905"/>
            <a:ext cx="6454322" cy="1338943"/>
          </a:xfrm>
          <a:prstGeom prst="rect">
            <a:avLst/>
          </a:prstGeom>
          <a:noFill/>
          <a:ln>
            <a:noFill/>
          </a:ln>
        </p:spPr>
      </p:pic>
      <p:sp>
        <p:nvSpPr>
          <p:cNvPr id="572" name="Google Shape;572;p48"/>
          <p:cNvSpPr txBox="1"/>
          <p:nvPr>
            <p:ph type="title"/>
          </p:nvPr>
        </p:nvSpPr>
        <p:spPr>
          <a:xfrm>
            <a:off x="175729" y="0"/>
            <a:ext cx="4760166" cy="592183"/>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168DBA"/>
              </a:buClr>
              <a:buSzPts val="3600"/>
              <a:buFont typeface="Century Gothic"/>
              <a:buNone/>
            </a:pPr>
            <a:r>
              <a:rPr lang="en-US"/>
              <a:t>Inhibition location</a:t>
            </a:r>
            <a:endParaRPr/>
          </a:p>
        </p:txBody>
      </p:sp>
      <p:pic>
        <p:nvPicPr>
          <p:cNvPr id="573" name="Google Shape;573;p48"/>
          <p:cNvPicPr preferRelativeResize="0"/>
          <p:nvPr/>
        </p:nvPicPr>
        <p:blipFill rotWithShape="1">
          <a:blip r:embed="rId4">
            <a:alphaModFix/>
          </a:blip>
          <a:srcRect b="0" l="0" r="0" t="0"/>
          <a:stretch/>
        </p:blipFill>
        <p:spPr>
          <a:xfrm>
            <a:off x="4567294" y="2539049"/>
            <a:ext cx="1108531" cy="817336"/>
          </a:xfrm>
          <a:prstGeom prst="rect">
            <a:avLst/>
          </a:prstGeom>
          <a:noFill/>
          <a:ln>
            <a:noFill/>
          </a:ln>
        </p:spPr>
      </p:pic>
      <p:pic>
        <p:nvPicPr>
          <p:cNvPr id="574" name="Google Shape;574;p48"/>
          <p:cNvPicPr preferRelativeResize="0"/>
          <p:nvPr/>
        </p:nvPicPr>
        <p:blipFill rotWithShape="1">
          <a:blip r:embed="rId5">
            <a:alphaModFix/>
          </a:blip>
          <a:srcRect b="0" l="0" r="0" t="0"/>
          <a:stretch/>
        </p:blipFill>
        <p:spPr>
          <a:xfrm>
            <a:off x="7814867" y="2430193"/>
            <a:ext cx="794656" cy="1035049"/>
          </a:xfrm>
          <a:prstGeom prst="rect">
            <a:avLst/>
          </a:prstGeom>
          <a:noFill/>
          <a:ln>
            <a:noFill/>
          </a:ln>
        </p:spPr>
      </p:pic>
      <p:pic>
        <p:nvPicPr>
          <p:cNvPr id="575" name="Google Shape;575;p48"/>
          <p:cNvPicPr preferRelativeResize="0"/>
          <p:nvPr/>
        </p:nvPicPr>
        <p:blipFill rotWithShape="1">
          <a:blip r:embed="rId6">
            <a:alphaModFix/>
          </a:blip>
          <a:srcRect b="0" l="0" r="0" t="0"/>
          <a:stretch/>
        </p:blipFill>
        <p:spPr>
          <a:xfrm>
            <a:off x="6431642" y="3496646"/>
            <a:ext cx="2002971" cy="293914"/>
          </a:xfrm>
          <a:prstGeom prst="rect">
            <a:avLst/>
          </a:prstGeom>
          <a:noFill/>
          <a:ln>
            <a:noFill/>
          </a:ln>
        </p:spPr>
      </p:pic>
      <p:pic>
        <p:nvPicPr>
          <p:cNvPr id="576" name="Google Shape;576;p48"/>
          <p:cNvPicPr preferRelativeResize="0"/>
          <p:nvPr/>
        </p:nvPicPr>
        <p:blipFill rotWithShape="1">
          <a:blip r:embed="rId7">
            <a:alphaModFix/>
          </a:blip>
          <a:srcRect b="0" l="0" r="0" t="0"/>
          <a:stretch/>
        </p:blipFill>
        <p:spPr>
          <a:xfrm>
            <a:off x="4058558" y="3534635"/>
            <a:ext cx="2536372" cy="247866"/>
          </a:xfrm>
          <a:prstGeom prst="rect">
            <a:avLst/>
          </a:prstGeom>
          <a:noFill/>
          <a:ln>
            <a:noFill/>
          </a:ln>
        </p:spPr>
      </p:pic>
      <p:sp>
        <p:nvSpPr>
          <p:cNvPr id="577" name="Google Shape;577;p48"/>
          <p:cNvSpPr txBox="1"/>
          <p:nvPr/>
        </p:nvSpPr>
        <p:spPr>
          <a:xfrm>
            <a:off x="10829350" y="113900"/>
            <a:ext cx="1194600" cy="42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800">
                <a:solidFill>
                  <a:srgbClr val="93C47D"/>
                </a:solidFill>
                <a:latin typeface="Century Gothic"/>
                <a:ea typeface="Century Gothic"/>
                <a:cs typeface="Century Gothic"/>
                <a:sym typeface="Century Gothic"/>
              </a:rPr>
              <a:t>paper 1</a:t>
            </a:r>
            <a:endParaRPr b="1" sz="1800">
              <a:solidFill>
                <a:srgbClr val="93C47D"/>
              </a:solidFill>
              <a:latin typeface="Century Gothic"/>
              <a:ea typeface="Century Gothic"/>
              <a:cs typeface="Century Gothic"/>
              <a:sym typeface="Century Gothic"/>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7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7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574"/>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
                                          </p:stCondLst>
                                        </p:cTn>
                                        <p:tgtEl>
                                          <p:spTgt spid="575"/>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7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7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7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7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1" name="Shape 581"/>
        <p:cNvGrpSpPr/>
        <p:nvPr/>
      </p:nvGrpSpPr>
      <p:grpSpPr>
        <a:xfrm>
          <a:off x="0" y="0"/>
          <a:ext cx="0" cy="0"/>
          <a:chOff x="0" y="0"/>
          <a:chExt cx="0" cy="0"/>
        </a:xfrm>
      </p:grpSpPr>
      <p:sp>
        <p:nvSpPr>
          <p:cNvPr id="582" name="Google Shape;582;p49"/>
          <p:cNvSpPr/>
          <p:nvPr/>
        </p:nvSpPr>
        <p:spPr>
          <a:xfrm>
            <a:off x="184526" y="1023431"/>
            <a:ext cx="8245273" cy="600164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1200">
                <a:solidFill>
                  <a:srgbClr val="4F9192"/>
                </a:solidFill>
                <a:latin typeface="Courier"/>
                <a:ea typeface="Courier"/>
                <a:cs typeface="Courier"/>
                <a:sym typeface="Courier"/>
              </a:rPr>
              <a:t>###################</a:t>
            </a:r>
            <a:endParaRPr sz="1200">
              <a:solidFill>
                <a:srgbClr val="4F9192"/>
              </a:solidFill>
              <a:latin typeface="Courier"/>
              <a:ea typeface="Courier"/>
              <a:cs typeface="Courier"/>
              <a:sym typeface="Courier"/>
            </a:endParaRPr>
          </a:p>
          <a:p>
            <a:pPr indent="0" lvl="0" marL="0" marR="0" rtl="0" algn="l">
              <a:spcBef>
                <a:spcPts val="0"/>
              </a:spcBef>
              <a:spcAft>
                <a:spcPts val="0"/>
              </a:spcAft>
              <a:buNone/>
            </a:pPr>
            <a:r>
              <a:rPr i="1" lang="en-US" sz="1200">
                <a:solidFill>
                  <a:srgbClr val="4F9192"/>
                </a:solidFill>
                <a:latin typeface="Courier"/>
                <a:ea typeface="Courier"/>
                <a:cs typeface="Courier"/>
                <a:sym typeface="Courier"/>
              </a:rPr>
              <a:t># # Build Model # #</a:t>
            </a:r>
            <a:endParaRPr sz="1200">
              <a:solidFill>
                <a:srgbClr val="4F9192"/>
              </a:solidFill>
              <a:latin typeface="Courier"/>
              <a:ea typeface="Courier"/>
              <a:cs typeface="Courier"/>
              <a:sym typeface="Courier"/>
            </a:endParaRPr>
          </a:p>
          <a:p>
            <a:pPr indent="0" lvl="0" marL="0" marR="0" rtl="0" algn="l">
              <a:spcBef>
                <a:spcPts val="0"/>
              </a:spcBef>
              <a:spcAft>
                <a:spcPts val="0"/>
              </a:spcAft>
              <a:buNone/>
            </a:pPr>
            <a:r>
              <a:rPr i="1" lang="en-US" sz="1200">
                <a:solidFill>
                  <a:srgbClr val="4F9192"/>
                </a:solidFill>
                <a:latin typeface="Courier"/>
                <a:ea typeface="Courier"/>
                <a:cs typeface="Courier"/>
                <a:sym typeface="Courier"/>
              </a:rPr>
              <a:t>###################</a:t>
            </a:r>
            <a:endParaRPr sz="1200">
              <a:solidFill>
                <a:srgbClr val="4F9192"/>
              </a:solidFill>
              <a:latin typeface="Courier"/>
              <a:ea typeface="Courier"/>
              <a:cs typeface="Courier"/>
              <a:sym typeface="Courier"/>
            </a:endParaRPr>
          </a:p>
          <a:p>
            <a:pPr indent="0" lvl="0" marL="0" marR="0" rtl="0" algn="l">
              <a:spcBef>
                <a:spcPts val="0"/>
              </a:spcBef>
              <a:spcAft>
                <a:spcPts val="0"/>
              </a:spcAft>
              <a:buNone/>
            </a:pPr>
            <a:r>
              <a:rPr lang="en-US" sz="1200">
                <a:solidFill>
                  <a:srgbClr val="000000"/>
                </a:solidFill>
                <a:latin typeface="Courier"/>
                <a:ea typeface="Courier"/>
                <a:cs typeface="Courier"/>
                <a:sym typeface="Courier"/>
              </a:rPr>
              <a:t>v_rest </a:t>
            </a:r>
            <a:r>
              <a:rPr lang="en-US" sz="1200">
                <a:solidFill>
                  <a:srgbClr val="797979"/>
                </a:solidFill>
                <a:latin typeface="Courier"/>
                <a:ea typeface="Courier"/>
                <a:cs typeface="Courier"/>
                <a:sym typeface="Courier"/>
              </a:rPr>
              <a:t>=</a:t>
            </a:r>
            <a:r>
              <a:rPr lang="en-US" sz="1200">
                <a:solidFill>
                  <a:srgbClr val="000000"/>
                </a:solidFill>
                <a:latin typeface="Courier"/>
                <a:ea typeface="Courier"/>
                <a:cs typeface="Courier"/>
                <a:sym typeface="Courier"/>
              </a:rPr>
              <a:t> </a:t>
            </a:r>
            <a:r>
              <a:rPr lang="en-US" sz="1200">
                <a:solidFill>
                  <a:srgbClr val="797979"/>
                </a:solidFill>
                <a:latin typeface="Courier"/>
                <a:ea typeface="Courier"/>
                <a:cs typeface="Courier"/>
                <a:sym typeface="Courier"/>
              </a:rPr>
              <a:t>-60</a:t>
            </a:r>
            <a:r>
              <a:rPr lang="en-US" sz="1200">
                <a:solidFill>
                  <a:srgbClr val="000000"/>
                </a:solidFill>
                <a:latin typeface="Courier"/>
                <a:ea typeface="Courier"/>
                <a:cs typeface="Courier"/>
                <a:sym typeface="Courier"/>
              </a:rPr>
              <a:t> </a:t>
            </a:r>
            <a:r>
              <a:rPr i="1" lang="en-US" sz="1200">
                <a:solidFill>
                  <a:srgbClr val="4F9192"/>
                </a:solidFill>
                <a:latin typeface="Courier"/>
                <a:ea typeface="Courier"/>
                <a:cs typeface="Courier"/>
                <a:sym typeface="Courier"/>
              </a:rPr>
              <a:t># the baseline voltage.</a:t>
            </a:r>
            <a:endParaRPr sz="1200">
              <a:solidFill>
                <a:srgbClr val="4F9192"/>
              </a:solidFill>
              <a:latin typeface="Courier"/>
              <a:ea typeface="Courier"/>
              <a:cs typeface="Courier"/>
              <a:sym typeface="Courier"/>
            </a:endParaRPr>
          </a:p>
          <a:p>
            <a:pPr indent="0" lvl="0" marL="0" marR="0" rtl="0" algn="l">
              <a:spcBef>
                <a:spcPts val="0"/>
              </a:spcBef>
              <a:spcAft>
                <a:spcPts val="0"/>
              </a:spcAft>
              <a:buNone/>
            </a:pPr>
            <a:br>
              <a:rPr lang="en-US" sz="1200">
                <a:solidFill>
                  <a:schemeClr val="dk1"/>
                </a:solidFill>
                <a:latin typeface="Courier"/>
                <a:ea typeface="Courier"/>
                <a:cs typeface="Courier"/>
                <a:sym typeface="Courier"/>
              </a:rPr>
            </a:br>
            <a:r>
              <a:rPr lang="en-US" sz="1200">
                <a:solidFill>
                  <a:schemeClr val="dk1"/>
                </a:solidFill>
                <a:latin typeface="Courier"/>
                <a:ea typeface="Courier"/>
                <a:cs typeface="Courier"/>
                <a:sym typeface="Courier"/>
              </a:rPr>
              <a:t>soma = </a:t>
            </a:r>
            <a:r>
              <a:rPr lang="en-US" sz="1200">
                <a:solidFill>
                  <a:srgbClr val="000000"/>
                </a:solidFill>
                <a:latin typeface="Courier"/>
                <a:ea typeface="Courier"/>
                <a:cs typeface="Courier"/>
                <a:sym typeface="Courier"/>
              </a:rPr>
              <a:t>h.Section(name=</a:t>
            </a:r>
            <a:r>
              <a:rPr lang="en-US" sz="1200">
                <a:solidFill>
                  <a:srgbClr val="C8352B"/>
                </a:solidFill>
                <a:latin typeface="Courier"/>
                <a:ea typeface="Courier"/>
                <a:cs typeface="Courier"/>
                <a:sym typeface="Courier"/>
              </a:rPr>
              <a:t>"soma"</a:t>
            </a:r>
            <a:r>
              <a:rPr lang="en-US" sz="1200">
                <a:solidFill>
                  <a:srgbClr val="000000"/>
                </a:solidFill>
                <a:latin typeface="Courier"/>
                <a:ea typeface="Courier"/>
                <a:cs typeface="Courier"/>
                <a:sym typeface="Courier"/>
              </a:rPr>
              <a:t>)</a:t>
            </a:r>
            <a:endParaRPr sz="1200">
              <a:solidFill>
                <a:srgbClr val="C8352B"/>
              </a:solidFill>
              <a:latin typeface="Courier"/>
              <a:ea typeface="Courier"/>
              <a:cs typeface="Courier"/>
              <a:sym typeface="Courier"/>
            </a:endParaRPr>
          </a:p>
          <a:p>
            <a:pPr indent="0" lvl="0" marL="0" marR="0" rtl="0" algn="l">
              <a:spcBef>
                <a:spcPts val="0"/>
              </a:spcBef>
              <a:spcAft>
                <a:spcPts val="0"/>
              </a:spcAft>
              <a:buNone/>
            </a:pPr>
            <a:r>
              <a:rPr lang="en-US" sz="1200">
                <a:solidFill>
                  <a:schemeClr val="dk1"/>
                </a:solidFill>
                <a:latin typeface="Courier"/>
                <a:ea typeface="Courier"/>
                <a:cs typeface="Courier"/>
                <a:sym typeface="Courier"/>
              </a:rPr>
              <a:t>soma</a:t>
            </a:r>
            <a:r>
              <a:rPr lang="en-US" sz="1200">
                <a:solidFill>
                  <a:srgbClr val="797979"/>
                </a:solidFill>
                <a:latin typeface="Courier"/>
                <a:ea typeface="Courier"/>
                <a:cs typeface="Courier"/>
                <a:sym typeface="Courier"/>
              </a:rPr>
              <a:t>.</a:t>
            </a:r>
            <a:r>
              <a:rPr lang="en-US" sz="1200">
                <a:solidFill>
                  <a:schemeClr val="dk1"/>
                </a:solidFill>
                <a:latin typeface="Courier"/>
                <a:ea typeface="Courier"/>
                <a:cs typeface="Courier"/>
                <a:sym typeface="Courier"/>
              </a:rPr>
              <a:t>L    </a:t>
            </a:r>
            <a:r>
              <a:rPr lang="en-US" sz="1200">
                <a:solidFill>
                  <a:srgbClr val="797979"/>
                </a:solidFill>
                <a:latin typeface="Courier"/>
                <a:ea typeface="Courier"/>
                <a:cs typeface="Courier"/>
                <a:sym typeface="Courier"/>
              </a:rPr>
              <a:t>=</a:t>
            </a:r>
            <a:r>
              <a:rPr lang="en-US" sz="1200">
                <a:solidFill>
                  <a:schemeClr val="dk1"/>
                </a:solidFill>
                <a:latin typeface="Courier"/>
                <a:ea typeface="Courier"/>
                <a:cs typeface="Courier"/>
                <a:sym typeface="Courier"/>
              </a:rPr>
              <a:t> </a:t>
            </a:r>
            <a:r>
              <a:rPr lang="en-US" sz="1200">
                <a:solidFill>
                  <a:srgbClr val="797979"/>
                </a:solidFill>
                <a:latin typeface="Courier"/>
                <a:ea typeface="Courier"/>
                <a:cs typeface="Courier"/>
                <a:sym typeface="Courier"/>
              </a:rPr>
              <a:t>7</a:t>
            </a:r>
            <a:endParaRPr sz="1200">
              <a:solidFill>
                <a:schemeClr val="dk1"/>
              </a:solidFill>
              <a:latin typeface="Courier"/>
              <a:ea typeface="Courier"/>
              <a:cs typeface="Courier"/>
              <a:sym typeface="Courier"/>
            </a:endParaRPr>
          </a:p>
          <a:p>
            <a:pPr indent="0" lvl="0" marL="0" marR="0" rtl="0" algn="l">
              <a:spcBef>
                <a:spcPts val="0"/>
              </a:spcBef>
              <a:spcAft>
                <a:spcPts val="0"/>
              </a:spcAft>
              <a:buNone/>
            </a:pPr>
            <a:r>
              <a:rPr lang="en-US" sz="1200">
                <a:solidFill>
                  <a:schemeClr val="dk1"/>
                </a:solidFill>
                <a:latin typeface="Courier"/>
                <a:ea typeface="Courier"/>
                <a:cs typeface="Courier"/>
                <a:sym typeface="Courier"/>
              </a:rPr>
              <a:t>soma</a:t>
            </a:r>
            <a:r>
              <a:rPr lang="en-US" sz="1200">
                <a:solidFill>
                  <a:srgbClr val="797979"/>
                </a:solidFill>
                <a:latin typeface="Courier"/>
                <a:ea typeface="Courier"/>
                <a:cs typeface="Courier"/>
                <a:sym typeface="Courier"/>
              </a:rPr>
              <a:t>.</a:t>
            </a:r>
            <a:r>
              <a:rPr lang="en-US" sz="1200">
                <a:solidFill>
                  <a:schemeClr val="dk1"/>
                </a:solidFill>
                <a:latin typeface="Courier"/>
                <a:ea typeface="Courier"/>
                <a:cs typeface="Courier"/>
                <a:sym typeface="Courier"/>
              </a:rPr>
              <a:t>diam </a:t>
            </a:r>
            <a:r>
              <a:rPr lang="en-US" sz="1200">
                <a:solidFill>
                  <a:srgbClr val="797979"/>
                </a:solidFill>
                <a:latin typeface="Courier"/>
                <a:ea typeface="Courier"/>
                <a:cs typeface="Courier"/>
                <a:sym typeface="Courier"/>
              </a:rPr>
              <a:t>=</a:t>
            </a:r>
            <a:r>
              <a:rPr lang="en-US" sz="1200">
                <a:solidFill>
                  <a:schemeClr val="dk1"/>
                </a:solidFill>
                <a:latin typeface="Courier"/>
                <a:ea typeface="Courier"/>
                <a:cs typeface="Courier"/>
                <a:sym typeface="Courier"/>
              </a:rPr>
              <a:t> </a:t>
            </a:r>
            <a:r>
              <a:rPr lang="en-US" sz="1200">
                <a:solidFill>
                  <a:srgbClr val="797979"/>
                </a:solidFill>
                <a:latin typeface="Courier"/>
                <a:ea typeface="Courier"/>
                <a:cs typeface="Courier"/>
                <a:sym typeface="Courier"/>
              </a:rPr>
              <a:t>7</a:t>
            </a:r>
            <a:endParaRPr sz="1200">
              <a:solidFill>
                <a:schemeClr val="dk1"/>
              </a:solidFill>
              <a:latin typeface="Courier"/>
              <a:ea typeface="Courier"/>
              <a:cs typeface="Courier"/>
              <a:sym typeface="Courier"/>
            </a:endParaRPr>
          </a:p>
          <a:p>
            <a:pPr indent="0" lvl="0" marL="0" marR="0" rtl="0" algn="l">
              <a:spcBef>
                <a:spcPts val="0"/>
              </a:spcBef>
              <a:spcAft>
                <a:spcPts val="0"/>
              </a:spcAft>
              <a:buNone/>
            </a:pPr>
            <a:r>
              <a:rPr lang="en-US" sz="1200">
                <a:solidFill>
                  <a:schemeClr val="dk1"/>
                </a:solidFill>
                <a:latin typeface="Courier"/>
                <a:ea typeface="Courier"/>
                <a:cs typeface="Courier"/>
                <a:sym typeface="Courier"/>
              </a:rPr>
              <a:t>soma</a:t>
            </a:r>
            <a:r>
              <a:rPr lang="en-US" sz="1200">
                <a:solidFill>
                  <a:srgbClr val="797979"/>
                </a:solidFill>
                <a:latin typeface="Courier"/>
                <a:ea typeface="Courier"/>
                <a:cs typeface="Courier"/>
                <a:sym typeface="Courier"/>
              </a:rPr>
              <a:t>.</a:t>
            </a:r>
            <a:r>
              <a:rPr lang="en-US" sz="1200">
                <a:solidFill>
                  <a:schemeClr val="dk1"/>
                </a:solidFill>
                <a:latin typeface="Courier"/>
                <a:ea typeface="Courier"/>
                <a:cs typeface="Courier"/>
                <a:sym typeface="Courier"/>
              </a:rPr>
              <a:t>Ra   </a:t>
            </a:r>
            <a:r>
              <a:rPr lang="en-US" sz="1200">
                <a:solidFill>
                  <a:srgbClr val="797979"/>
                </a:solidFill>
                <a:latin typeface="Courier"/>
                <a:ea typeface="Courier"/>
                <a:cs typeface="Courier"/>
                <a:sym typeface="Courier"/>
              </a:rPr>
              <a:t>=</a:t>
            </a:r>
            <a:r>
              <a:rPr lang="en-US" sz="1200">
                <a:solidFill>
                  <a:schemeClr val="dk1"/>
                </a:solidFill>
                <a:latin typeface="Courier"/>
                <a:ea typeface="Courier"/>
                <a:cs typeface="Courier"/>
                <a:sym typeface="Courier"/>
              </a:rPr>
              <a:t> </a:t>
            </a:r>
            <a:r>
              <a:rPr lang="en-US" sz="1200">
                <a:solidFill>
                  <a:srgbClr val="797979"/>
                </a:solidFill>
                <a:latin typeface="Courier"/>
                <a:ea typeface="Courier"/>
                <a:cs typeface="Courier"/>
                <a:sym typeface="Courier"/>
              </a:rPr>
              <a:t>100</a:t>
            </a:r>
            <a:endParaRPr sz="1200">
              <a:solidFill>
                <a:schemeClr val="dk1"/>
              </a:solidFill>
              <a:latin typeface="Courier"/>
              <a:ea typeface="Courier"/>
              <a:cs typeface="Courier"/>
              <a:sym typeface="Courier"/>
            </a:endParaRPr>
          </a:p>
          <a:p>
            <a:pPr indent="0" lvl="0" marL="0" marR="0" rtl="0" algn="l">
              <a:spcBef>
                <a:spcPts val="0"/>
              </a:spcBef>
              <a:spcAft>
                <a:spcPts val="0"/>
              </a:spcAft>
              <a:buNone/>
            </a:pPr>
            <a:r>
              <a:rPr lang="en-US" sz="1200">
                <a:solidFill>
                  <a:schemeClr val="dk1"/>
                </a:solidFill>
                <a:latin typeface="Courier"/>
                <a:ea typeface="Courier"/>
                <a:cs typeface="Courier"/>
                <a:sym typeface="Courier"/>
              </a:rPr>
              <a:t>soma</a:t>
            </a:r>
            <a:r>
              <a:rPr lang="en-US" sz="1200">
                <a:solidFill>
                  <a:srgbClr val="797979"/>
                </a:solidFill>
                <a:latin typeface="Courier"/>
                <a:ea typeface="Courier"/>
                <a:cs typeface="Courier"/>
                <a:sym typeface="Courier"/>
              </a:rPr>
              <a:t>.</a:t>
            </a:r>
            <a:r>
              <a:rPr lang="en-US" sz="1200">
                <a:solidFill>
                  <a:schemeClr val="dk1"/>
                </a:solidFill>
                <a:latin typeface="Courier"/>
                <a:ea typeface="Courier"/>
                <a:cs typeface="Courier"/>
                <a:sym typeface="Courier"/>
              </a:rPr>
              <a:t>insert(</a:t>
            </a:r>
            <a:r>
              <a:rPr lang="en-US" sz="1200">
                <a:solidFill>
                  <a:srgbClr val="C8352B"/>
                </a:solidFill>
                <a:latin typeface="Courier"/>
                <a:ea typeface="Courier"/>
                <a:cs typeface="Courier"/>
                <a:sym typeface="Courier"/>
              </a:rPr>
              <a:t>'pas'</a:t>
            </a:r>
            <a:r>
              <a:rPr lang="en-US" sz="1200">
                <a:solidFill>
                  <a:schemeClr val="dk1"/>
                </a:solidFill>
                <a:latin typeface="Courier"/>
                <a:ea typeface="Courier"/>
                <a:cs typeface="Courier"/>
                <a:sym typeface="Courier"/>
              </a:rPr>
              <a:t>)</a:t>
            </a:r>
            <a:endParaRPr/>
          </a:p>
          <a:p>
            <a:pPr indent="0" lvl="0" marL="0" marR="0" rtl="0" algn="l">
              <a:spcBef>
                <a:spcPts val="0"/>
              </a:spcBef>
              <a:spcAft>
                <a:spcPts val="0"/>
              </a:spcAft>
              <a:buNone/>
            </a:pPr>
            <a:r>
              <a:rPr lang="en-US" sz="1200">
                <a:solidFill>
                  <a:schemeClr val="dk1"/>
                </a:solidFill>
                <a:latin typeface="Courier"/>
                <a:ea typeface="Courier"/>
                <a:cs typeface="Courier"/>
                <a:sym typeface="Courier"/>
              </a:rPr>
              <a:t>soma</a:t>
            </a:r>
            <a:r>
              <a:rPr lang="en-US" sz="1200">
                <a:solidFill>
                  <a:srgbClr val="797979"/>
                </a:solidFill>
                <a:latin typeface="Courier"/>
                <a:ea typeface="Courier"/>
                <a:cs typeface="Courier"/>
                <a:sym typeface="Courier"/>
              </a:rPr>
              <a:t>.</a:t>
            </a:r>
            <a:r>
              <a:rPr lang="en-US" sz="1200">
                <a:solidFill>
                  <a:schemeClr val="dk1"/>
                </a:solidFill>
                <a:latin typeface="Courier"/>
                <a:ea typeface="Courier"/>
                <a:cs typeface="Courier"/>
                <a:sym typeface="Courier"/>
              </a:rPr>
              <a:t>g_pas </a:t>
            </a:r>
            <a:r>
              <a:rPr lang="en-US" sz="1200">
                <a:solidFill>
                  <a:srgbClr val="797979"/>
                </a:solidFill>
                <a:latin typeface="Courier"/>
                <a:ea typeface="Courier"/>
                <a:cs typeface="Courier"/>
                <a:sym typeface="Courier"/>
              </a:rPr>
              <a:t>=</a:t>
            </a:r>
            <a:r>
              <a:rPr lang="en-US" sz="1200">
                <a:solidFill>
                  <a:schemeClr val="dk1"/>
                </a:solidFill>
                <a:latin typeface="Courier"/>
                <a:ea typeface="Courier"/>
                <a:cs typeface="Courier"/>
                <a:sym typeface="Courier"/>
              </a:rPr>
              <a:t> </a:t>
            </a:r>
            <a:r>
              <a:rPr lang="en-US" sz="1200">
                <a:solidFill>
                  <a:srgbClr val="797979"/>
                </a:solidFill>
                <a:latin typeface="Courier"/>
                <a:ea typeface="Courier"/>
                <a:cs typeface="Courier"/>
                <a:sym typeface="Courier"/>
              </a:rPr>
              <a:t>1/20000</a:t>
            </a:r>
            <a:endParaRPr sz="1200">
              <a:solidFill>
                <a:schemeClr val="dk1"/>
              </a:solidFill>
              <a:latin typeface="Courier"/>
              <a:ea typeface="Courier"/>
              <a:cs typeface="Courier"/>
              <a:sym typeface="Courier"/>
            </a:endParaRPr>
          </a:p>
          <a:p>
            <a:pPr indent="0" lvl="0" marL="0" marR="0" rtl="0" algn="l">
              <a:spcBef>
                <a:spcPts val="0"/>
              </a:spcBef>
              <a:spcAft>
                <a:spcPts val="0"/>
              </a:spcAft>
              <a:buNone/>
            </a:pPr>
            <a:r>
              <a:rPr lang="en-US" sz="1200">
                <a:solidFill>
                  <a:schemeClr val="dk1"/>
                </a:solidFill>
                <a:latin typeface="Courier"/>
                <a:ea typeface="Courier"/>
                <a:cs typeface="Courier"/>
                <a:sym typeface="Courier"/>
              </a:rPr>
              <a:t>soma</a:t>
            </a:r>
            <a:r>
              <a:rPr lang="en-US" sz="1200">
                <a:solidFill>
                  <a:srgbClr val="797979"/>
                </a:solidFill>
                <a:latin typeface="Courier"/>
                <a:ea typeface="Courier"/>
                <a:cs typeface="Courier"/>
                <a:sym typeface="Courier"/>
              </a:rPr>
              <a:t>.</a:t>
            </a:r>
            <a:r>
              <a:rPr lang="en-US" sz="1200">
                <a:solidFill>
                  <a:schemeClr val="dk1"/>
                </a:solidFill>
                <a:latin typeface="Courier"/>
                <a:ea typeface="Courier"/>
                <a:cs typeface="Courier"/>
                <a:sym typeface="Courier"/>
              </a:rPr>
              <a:t>e_pas </a:t>
            </a:r>
            <a:r>
              <a:rPr lang="en-US" sz="1200">
                <a:solidFill>
                  <a:srgbClr val="797979"/>
                </a:solidFill>
                <a:latin typeface="Courier"/>
                <a:ea typeface="Courier"/>
                <a:cs typeface="Courier"/>
                <a:sym typeface="Courier"/>
              </a:rPr>
              <a:t>=</a:t>
            </a:r>
            <a:r>
              <a:rPr lang="en-US" sz="1200">
                <a:solidFill>
                  <a:schemeClr val="dk1"/>
                </a:solidFill>
                <a:latin typeface="Courier"/>
                <a:ea typeface="Courier"/>
                <a:cs typeface="Courier"/>
                <a:sym typeface="Courier"/>
              </a:rPr>
              <a:t> v_rest</a:t>
            </a:r>
            <a:endParaRPr sz="1200">
              <a:solidFill>
                <a:schemeClr val="dk1"/>
              </a:solidFill>
              <a:latin typeface="Courier"/>
              <a:ea typeface="Courier"/>
              <a:cs typeface="Courier"/>
              <a:sym typeface="Courier"/>
            </a:endParaRPr>
          </a:p>
          <a:p>
            <a:pPr indent="0" lvl="0" marL="0" marR="0" rtl="0" algn="l">
              <a:spcBef>
                <a:spcPts val="0"/>
              </a:spcBef>
              <a:spcAft>
                <a:spcPts val="0"/>
              </a:spcAft>
              <a:buNone/>
            </a:pPr>
            <a:br>
              <a:rPr lang="en-US" sz="1200">
                <a:solidFill>
                  <a:schemeClr val="dk1"/>
                </a:solidFill>
                <a:latin typeface="Courier"/>
                <a:ea typeface="Courier"/>
                <a:cs typeface="Courier"/>
                <a:sym typeface="Courier"/>
              </a:rPr>
            </a:br>
            <a:r>
              <a:rPr lang="en-US" sz="1200">
                <a:solidFill>
                  <a:srgbClr val="000000"/>
                </a:solidFill>
                <a:latin typeface="Courier"/>
                <a:ea typeface="Courier"/>
                <a:cs typeface="Courier"/>
                <a:sym typeface="Courier"/>
              </a:rPr>
              <a:t>soma</a:t>
            </a:r>
            <a:r>
              <a:rPr lang="en-US" sz="1200">
                <a:solidFill>
                  <a:srgbClr val="797979"/>
                </a:solidFill>
                <a:latin typeface="Courier"/>
                <a:ea typeface="Courier"/>
                <a:cs typeface="Courier"/>
                <a:sym typeface="Courier"/>
              </a:rPr>
              <a:t>.</a:t>
            </a:r>
            <a:r>
              <a:rPr lang="en-US" sz="1200">
                <a:solidFill>
                  <a:srgbClr val="000000"/>
                </a:solidFill>
                <a:latin typeface="Courier"/>
                <a:ea typeface="Courier"/>
                <a:cs typeface="Courier"/>
                <a:sym typeface="Courier"/>
              </a:rPr>
              <a:t>insert(</a:t>
            </a:r>
            <a:r>
              <a:rPr lang="en-US" sz="1200">
                <a:solidFill>
                  <a:srgbClr val="C8352B"/>
                </a:solidFill>
                <a:latin typeface="Courier"/>
                <a:ea typeface="Courier"/>
                <a:cs typeface="Courier"/>
                <a:sym typeface="Courier"/>
              </a:rPr>
              <a:t>'na'</a:t>
            </a:r>
            <a:r>
              <a:rPr lang="en-US" sz="1200">
                <a:solidFill>
                  <a:srgbClr val="000000"/>
                </a:solidFill>
                <a:latin typeface="Courier"/>
                <a:ea typeface="Courier"/>
                <a:cs typeface="Courier"/>
                <a:sym typeface="Courier"/>
              </a:rPr>
              <a:t>) </a:t>
            </a:r>
            <a:r>
              <a:rPr i="1" lang="en-US" sz="1200">
                <a:solidFill>
                  <a:srgbClr val="4F9192"/>
                </a:solidFill>
                <a:latin typeface="Courier"/>
                <a:ea typeface="Courier"/>
                <a:cs typeface="Courier"/>
                <a:sym typeface="Courier"/>
              </a:rPr>
              <a:t># insert active conductances to the soma.</a:t>
            </a:r>
            <a:endParaRPr sz="1200">
              <a:solidFill>
                <a:srgbClr val="4F9192"/>
              </a:solidFill>
              <a:latin typeface="Courier"/>
              <a:ea typeface="Courier"/>
              <a:cs typeface="Courier"/>
              <a:sym typeface="Courier"/>
            </a:endParaRPr>
          </a:p>
          <a:p>
            <a:pPr indent="0" lvl="0" marL="0" marR="0" rtl="0" algn="l">
              <a:spcBef>
                <a:spcPts val="0"/>
              </a:spcBef>
              <a:spcAft>
                <a:spcPts val="0"/>
              </a:spcAft>
              <a:buNone/>
            </a:pPr>
            <a:r>
              <a:rPr lang="en-US" sz="1200">
                <a:solidFill>
                  <a:srgbClr val="000000"/>
                </a:solidFill>
                <a:latin typeface="Courier"/>
                <a:ea typeface="Courier"/>
                <a:cs typeface="Courier"/>
                <a:sym typeface="Courier"/>
              </a:rPr>
              <a:t>soma</a:t>
            </a:r>
            <a:r>
              <a:rPr lang="en-US" sz="1200">
                <a:solidFill>
                  <a:srgbClr val="797979"/>
                </a:solidFill>
                <a:latin typeface="Courier"/>
                <a:ea typeface="Courier"/>
                <a:cs typeface="Courier"/>
                <a:sym typeface="Courier"/>
              </a:rPr>
              <a:t>.</a:t>
            </a:r>
            <a:r>
              <a:rPr lang="en-US" sz="1200">
                <a:solidFill>
                  <a:srgbClr val="000000"/>
                </a:solidFill>
                <a:latin typeface="Courier"/>
                <a:ea typeface="Courier"/>
                <a:cs typeface="Courier"/>
                <a:sym typeface="Courier"/>
              </a:rPr>
              <a:t>gbar_na </a:t>
            </a:r>
            <a:r>
              <a:rPr lang="en-US" sz="1200">
                <a:solidFill>
                  <a:srgbClr val="797979"/>
                </a:solidFill>
                <a:latin typeface="Courier"/>
                <a:ea typeface="Courier"/>
                <a:cs typeface="Courier"/>
                <a:sym typeface="Courier"/>
              </a:rPr>
              <a:t>=</a:t>
            </a:r>
            <a:r>
              <a:rPr lang="en-US" sz="1200">
                <a:solidFill>
                  <a:srgbClr val="000000"/>
                </a:solidFill>
                <a:latin typeface="Courier"/>
                <a:ea typeface="Courier"/>
                <a:cs typeface="Courier"/>
                <a:sym typeface="Courier"/>
              </a:rPr>
              <a:t> </a:t>
            </a:r>
            <a:r>
              <a:rPr lang="en-US" sz="1200">
                <a:solidFill>
                  <a:srgbClr val="797979"/>
                </a:solidFill>
                <a:latin typeface="Courier"/>
                <a:ea typeface="Courier"/>
                <a:cs typeface="Courier"/>
                <a:sym typeface="Courier"/>
              </a:rPr>
              <a:t>5000</a:t>
            </a:r>
            <a:r>
              <a:rPr lang="en-US" sz="1200">
                <a:solidFill>
                  <a:srgbClr val="000000"/>
                </a:solidFill>
                <a:latin typeface="Courier"/>
                <a:ea typeface="Courier"/>
                <a:cs typeface="Courier"/>
                <a:sym typeface="Courier"/>
              </a:rPr>
              <a:t> </a:t>
            </a:r>
            <a:r>
              <a:rPr i="1" lang="en-US" sz="1200">
                <a:solidFill>
                  <a:srgbClr val="4F9192"/>
                </a:solidFill>
                <a:latin typeface="Courier"/>
                <a:ea typeface="Courier"/>
                <a:cs typeface="Courier"/>
                <a:sym typeface="Courier"/>
              </a:rPr>
              <a:t># set the Na conductance</a:t>
            </a:r>
            <a:endParaRPr sz="1200">
              <a:solidFill>
                <a:srgbClr val="4F9192"/>
              </a:solidFill>
              <a:latin typeface="Courier"/>
              <a:ea typeface="Courier"/>
              <a:cs typeface="Courier"/>
              <a:sym typeface="Courier"/>
            </a:endParaRPr>
          </a:p>
          <a:p>
            <a:pPr indent="0" lvl="0" marL="0" marR="0" rtl="0" algn="l">
              <a:spcBef>
                <a:spcPts val="0"/>
              </a:spcBef>
              <a:spcAft>
                <a:spcPts val="0"/>
              </a:spcAft>
              <a:buNone/>
            </a:pPr>
            <a:r>
              <a:rPr lang="en-US" sz="1200">
                <a:solidFill>
                  <a:schemeClr val="dk1"/>
                </a:solidFill>
                <a:latin typeface="Courier"/>
                <a:ea typeface="Courier"/>
                <a:cs typeface="Courier"/>
                <a:sym typeface="Courier"/>
              </a:rPr>
              <a:t>soma</a:t>
            </a:r>
            <a:r>
              <a:rPr lang="en-US" sz="1200">
                <a:solidFill>
                  <a:srgbClr val="797979"/>
                </a:solidFill>
                <a:latin typeface="Courier"/>
                <a:ea typeface="Courier"/>
                <a:cs typeface="Courier"/>
                <a:sym typeface="Courier"/>
              </a:rPr>
              <a:t>.</a:t>
            </a:r>
            <a:r>
              <a:rPr lang="en-US" sz="1200">
                <a:solidFill>
                  <a:schemeClr val="dk1"/>
                </a:solidFill>
                <a:latin typeface="Courier"/>
                <a:ea typeface="Courier"/>
                <a:cs typeface="Courier"/>
                <a:sym typeface="Courier"/>
              </a:rPr>
              <a:t>insert(</a:t>
            </a:r>
            <a:r>
              <a:rPr lang="en-US" sz="1200">
                <a:solidFill>
                  <a:srgbClr val="C8352B"/>
                </a:solidFill>
                <a:latin typeface="Courier"/>
                <a:ea typeface="Courier"/>
                <a:cs typeface="Courier"/>
                <a:sym typeface="Courier"/>
              </a:rPr>
              <a:t>'kv'</a:t>
            </a:r>
            <a:r>
              <a:rPr lang="en-US" sz="1200">
                <a:solidFill>
                  <a:schemeClr val="dk1"/>
                </a:solidFill>
                <a:latin typeface="Courier"/>
                <a:ea typeface="Courier"/>
                <a:cs typeface="Courier"/>
                <a:sym typeface="Courier"/>
              </a:rPr>
              <a:t>)</a:t>
            </a:r>
            <a:endParaRPr/>
          </a:p>
          <a:p>
            <a:pPr indent="0" lvl="0" marL="0" marR="0" rtl="0" algn="l">
              <a:spcBef>
                <a:spcPts val="0"/>
              </a:spcBef>
              <a:spcAft>
                <a:spcPts val="0"/>
              </a:spcAft>
              <a:buNone/>
            </a:pPr>
            <a:r>
              <a:rPr lang="en-US" sz="1200">
                <a:solidFill>
                  <a:srgbClr val="000000"/>
                </a:solidFill>
                <a:latin typeface="Courier"/>
                <a:ea typeface="Courier"/>
                <a:cs typeface="Courier"/>
                <a:sym typeface="Courier"/>
              </a:rPr>
              <a:t>soma</a:t>
            </a:r>
            <a:r>
              <a:rPr lang="en-US" sz="1200">
                <a:solidFill>
                  <a:srgbClr val="797979"/>
                </a:solidFill>
                <a:latin typeface="Courier"/>
                <a:ea typeface="Courier"/>
                <a:cs typeface="Courier"/>
                <a:sym typeface="Courier"/>
              </a:rPr>
              <a:t>.</a:t>
            </a:r>
            <a:r>
              <a:rPr lang="en-US" sz="1200">
                <a:solidFill>
                  <a:srgbClr val="000000"/>
                </a:solidFill>
                <a:latin typeface="Courier"/>
                <a:ea typeface="Courier"/>
                <a:cs typeface="Courier"/>
                <a:sym typeface="Courier"/>
              </a:rPr>
              <a:t>gbar_kv </a:t>
            </a:r>
            <a:r>
              <a:rPr lang="en-US" sz="1200">
                <a:solidFill>
                  <a:srgbClr val="797979"/>
                </a:solidFill>
                <a:latin typeface="Courier"/>
                <a:ea typeface="Courier"/>
                <a:cs typeface="Courier"/>
                <a:sym typeface="Courier"/>
              </a:rPr>
              <a:t>=</a:t>
            </a:r>
            <a:r>
              <a:rPr lang="en-US" sz="1200">
                <a:solidFill>
                  <a:srgbClr val="000000"/>
                </a:solidFill>
                <a:latin typeface="Courier"/>
                <a:ea typeface="Courier"/>
                <a:cs typeface="Courier"/>
                <a:sym typeface="Courier"/>
              </a:rPr>
              <a:t> </a:t>
            </a:r>
            <a:r>
              <a:rPr lang="en-US" sz="1200">
                <a:solidFill>
                  <a:srgbClr val="797979"/>
                </a:solidFill>
                <a:latin typeface="Courier"/>
                <a:ea typeface="Courier"/>
                <a:cs typeface="Courier"/>
                <a:sym typeface="Courier"/>
              </a:rPr>
              <a:t>1500</a:t>
            </a:r>
            <a:r>
              <a:rPr lang="en-US" sz="1200">
                <a:solidFill>
                  <a:srgbClr val="000000"/>
                </a:solidFill>
                <a:latin typeface="Courier"/>
                <a:ea typeface="Courier"/>
                <a:cs typeface="Courier"/>
                <a:sym typeface="Courier"/>
              </a:rPr>
              <a:t> </a:t>
            </a:r>
            <a:r>
              <a:rPr i="1" lang="en-US" sz="1200">
                <a:solidFill>
                  <a:srgbClr val="4F9192"/>
                </a:solidFill>
                <a:latin typeface="Courier"/>
                <a:ea typeface="Courier"/>
                <a:cs typeface="Courier"/>
                <a:sym typeface="Courier"/>
              </a:rPr>
              <a:t># set the K conductance</a:t>
            </a:r>
            <a:endParaRPr sz="1200">
              <a:solidFill>
                <a:srgbClr val="4F9192"/>
              </a:solidFill>
              <a:latin typeface="Courier"/>
              <a:ea typeface="Courier"/>
              <a:cs typeface="Courier"/>
              <a:sym typeface="Courier"/>
            </a:endParaRPr>
          </a:p>
          <a:p>
            <a:pPr indent="0" lvl="0" marL="0" marR="0" rtl="0" algn="l">
              <a:spcBef>
                <a:spcPts val="0"/>
              </a:spcBef>
              <a:spcAft>
                <a:spcPts val="0"/>
              </a:spcAft>
              <a:buNone/>
            </a:pPr>
            <a:r>
              <a:rPr lang="en-US" sz="1200">
                <a:solidFill>
                  <a:schemeClr val="dk1"/>
                </a:solidFill>
                <a:latin typeface="Courier"/>
                <a:ea typeface="Courier"/>
                <a:cs typeface="Courier"/>
                <a:sym typeface="Courier"/>
              </a:rPr>
              <a:t>h</a:t>
            </a:r>
            <a:r>
              <a:rPr lang="en-US" sz="1200">
                <a:solidFill>
                  <a:srgbClr val="797979"/>
                </a:solidFill>
                <a:latin typeface="Courier"/>
                <a:ea typeface="Courier"/>
                <a:cs typeface="Courier"/>
                <a:sym typeface="Courier"/>
              </a:rPr>
              <a:t>.</a:t>
            </a:r>
            <a:r>
              <a:rPr lang="en-US" sz="1200">
                <a:solidFill>
                  <a:schemeClr val="dk1"/>
                </a:solidFill>
                <a:latin typeface="Courier"/>
                <a:ea typeface="Courier"/>
                <a:cs typeface="Courier"/>
                <a:sym typeface="Courier"/>
              </a:rPr>
              <a:t>celsius </a:t>
            </a:r>
            <a:r>
              <a:rPr lang="en-US" sz="1200">
                <a:solidFill>
                  <a:srgbClr val="797979"/>
                </a:solidFill>
                <a:latin typeface="Courier"/>
                <a:ea typeface="Courier"/>
                <a:cs typeface="Courier"/>
                <a:sym typeface="Courier"/>
              </a:rPr>
              <a:t>=</a:t>
            </a:r>
            <a:r>
              <a:rPr lang="en-US" sz="1200">
                <a:solidFill>
                  <a:schemeClr val="dk1"/>
                </a:solidFill>
                <a:latin typeface="Courier"/>
                <a:ea typeface="Courier"/>
                <a:cs typeface="Courier"/>
                <a:sym typeface="Courier"/>
              </a:rPr>
              <a:t> </a:t>
            </a:r>
            <a:r>
              <a:rPr lang="en-US" sz="1200">
                <a:solidFill>
                  <a:srgbClr val="797979"/>
                </a:solidFill>
                <a:latin typeface="Courier"/>
                <a:ea typeface="Courier"/>
                <a:cs typeface="Courier"/>
                <a:sym typeface="Courier"/>
              </a:rPr>
              <a:t>30</a:t>
            </a:r>
            <a:endParaRPr sz="1200">
              <a:solidFill>
                <a:schemeClr val="dk1"/>
              </a:solidFill>
              <a:latin typeface="Courier"/>
              <a:ea typeface="Courier"/>
              <a:cs typeface="Courier"/>
              <a:sym typeface="Courier"/>
            </a:endParaRPr>
          </a:p>
          <a:p>
            <a:pPr indent="0" lvl="0" marL="0" marR="0" rtl="0" algn="l">
              <a:spcBef>
                <a:spcPts val="0"/>
              </a:spcBef>
              <a:spcAft>
                <a:spcPts val="0"/>
              </a:spcAft>
              <a:buNone/>
            </a:pPr>
            <a:br>
              <a:rPr lang="en-US" sz="1200">
                <a:solidFill>
                  <a:schemeClr val="dk1"/>
                </a:solidFill>
                <a:latin typeface="Courier"/>
                <a:ea typeface="Courier"/>
                <a:cs typeface="Courier"/>
                <a:sym typeface="Courier"/>
              </a:rPr>
            </a:br>
            <a:r>
              <a:rPr lang="en-US" sz="1200">
                <a:solidFill>
                  <a:schemeClr val="dk1"/>
                </a:solidFill>
                <a:latin typeface="Courier"/>
                <a:ea typeface="Courier"/>
                <a:cs typeface="Courier"/>
                <a:sym typeface="Courier"/>
              </a:rPr>
              <a:t>dend = </a:t>
            </a:r>
            <a:r>
              <a:rPr lang="en-US" sz="1200">
                <a:solidFill>
                  <a:srgbClr val="000000"/>
                </a:solidFill>
                <a:latin typeface="Courier"/>
                <a:ea typeface="Courier"/>
                <a:cs typeface="Courier"/>
                <a:sym typeface="Courier"/>
              </a:rPr>
              <a:t>h.Section(name=</a:t>
            </a:r>
            <a:r>
              <a:rPr lang="en-US" sz="1200">
                <a:solidFill>
                  <a:srgbClr val="C8352B"/>
                </a:solidFill>
                <a:latin typeface="Courier"/>
                <a:ea typeface="Courier"/>
                <a:cs typeface="Courier"/>
                <a:sym typeface="Courier"/>
              </a:rPr>
              <a:t>"dend"</a:t>
            </a:r>
            <a:r>
              <a:rPr lang="en-US" sz="1200">
                <a:solidFill>
                  <a:srgbClr val="000000"/>
                </a:solidFill>
                <a:latin typeface="Courier"/>
                <a:ea typeface="Courier"/>
                <a:cs typeface="Courier"/>
                <a:sym typeface="Courier"/>
              </a:rPr>
              <a:t>)</a:t>
            </a:r>
            <a:endParaRPr sz="1200">
              <a:solidFill>
                <a:srgbClr val="C8352B"/>
              </a:solidFill>
              <a:latin typeface="Courier"/>
              <a:ea typeface="Courier"/>
              <a:cs typeface="Courier"/>
              <a:sym typeface="Courier"/>
            </a:endParaRPr>
          </a:p>
          <a:p>
            <a:pPr indent="0" lvl="0" marL="0" marR="0" rtl="0" algn="l">
              <a:spcBef>
                <a:spcPts val="0"/>
              </a:spcBef>
              <a:spcAft>
                <a:spcPts val="0"/>
              </a:spcAft>
              <a:buNone/>
            </a:pPr>
            <a:r>
              <a:rPr lang="en-US" sz="1200">
                <a:solidFill>
                  <a:schemeClr val="dk1"/>
                </a:solidFill>
                <a:latin typeface="Courier"/>
                <a:ea typeface="Courier"/>
                <a:cs typeface="Courier"/>
                <a:sym typeface="Courier"/>
              </a:rPr>
              <a:t>dend</a:t>
            </a:r>
            <a:r>
              <a:rPr lang="en-US" sz="1200">
                <a:solidFill>
                  <a:srgbClr val="797979"/>
                </a:solidFill>
                <a:latin typeface="Courier"/>
                <a:ea typeface="Courier"/>
                <a:cs typeface="Courier"/>
                <a:sym typeface="Courier"/>
              </a:rPr>
              <a:t>.</a:t>
            </a:r>
            <a:r>
              <a:rPr lang="en-US" sz="1200">
                <a:solidFill>
                  <a:schemeClr val="dk1"/>
                </a:solidFill>
                <a:latin typeface="Courier"/>
                <a:ea typeface="Courier"/>
                <a:cs typeface="Courier"/>
                <a:sym typeface="Courier"/>
              </a:rPr>
              <a:t>L    </a:t>
            </a:r>
            <a:r>
              <a:rPr lang="en-US" sz="1200">
                <a:solidFill>
                  <a:srgbClr val="797979"/>
                </a:solidFill>
                <a:latin typeface="Courier"/>
                <a:ea typeface="Courier"/>
                <a:cs typeface="Courier"/>
                <a:sym typeface="Courier"/>
              </a:rPr>
              <a:t>=</a:t>
            </a:r>
            <a:r>
              <a:rPr lang="en-US" sz="1200">
                <a:solidFill>
                  <a:schemeClr val="dk1"/>
                </a:solidFill>
                <a:latin typeface="Courier"/>
                <a:ea typeface="Courier"/>
                <a:cs typeface="Courier"/>
                <a:sym typeface="Courier"/>
              </a:rPr>
              <a:t> </a:t>
            </a:r>
            <a:r>
              <a:rPr lang="en-US" sz="1200">
                <a:solidFill>
                  <a:srgbClr val="797979"/>
                </a:solidFill>
                <a:latin typeface="Courier"/>
                <a:ea typeface="Courier"/>
                <a:cs typeface="Courier"/>
                <a:sym typeface="Courier"/>
              </a:rPr>
              <a:t>700</a:t>
            </a:r>
            <a:r>
              <a:rPr lang="en-US" sz="1200">
                <a:solidFill>
                  <a:schemeClr val="dk1"/>
                </a:solidFill>
                <a:latin typeface="Courier"/>
                <a:ea typeface="Courier"/>
                <a:cs typeface="Courier"/>
                <a:sym typeface="Courier"/>
              </a:rPr>
              <a:t>  </a:t>
            </a:r>
            <a:endParaRPr/>
          </a:p>
          <a:p>
            <a:pPr indent="0" lvl="0" marL="0" marR="0" rtl="0" algn="l">
              <a:spcBef>
                <a:spcPts val="0"/>
              </a:spcBef>
              <a:spcAft>
                <a:spcPts val="0"/>
              </a:spcAft>
              <a:buNone/>
            </a:pPr>
            <a:r>
              <a:rPr lang="en-US" sz="1200">
                <a:solidFill>
                  <a:schemeClr val="dk1"/>
                </a:solidFill>
                <a:latin typeface="Courier"/>
                <a:ea typeface="Courier"/>
                <a:cs typeface="Courier"/>
                <a:sym typeface="Courier"/>
              </a:rPr>
              <a:t>dend</a:t>
            </a:r>
            <a:r>
              <a:rPr lang="en-US" sz="1200">
                <a:solidFill>
                  <a:srgbClr val="797979"/>
                </a:solidFill>
                <a:latin typeface="Courier"/>
                <a:ea typeface="Courier"/>
                <a:cs typeface="Courier"/>
                <a:sym typeface="Courier"/>
              </a:rPr>
              <a:t>.</a:t>
            </a:r>
            <a:r>
              <a:rPr lang="en-US" sz="1200">
                <a:solidFill>
                  <a:schemeClr val="dk1"/>
                </a:solidFill>
                <a:latin typeface="Courier"/>
                <a:ea typeface="Courier"/>
                <a:cs typeface="Courier"/>
                <a:sym typeface="Courier"/>
              </a:rPr>
              <a:t>diam </a:t>
            </a:r>
            <a:r>
              <a:rPr lang="en-US" sz="1200">
                <a:solidFill>
                  <a:srgbClr val="797979"/>
                </a:solidFill>
                <a:latin typeface="Courier"/>
                <a:ea typeface="Courier"/>
                <a:cs typeface="Courier"/>
                <a:sym typeface="Courier"/>
              </a:rPr>
              <a:t>=</a:t>
            </a:r>
            <a:r>
              <a:rPr lang="en-US" sz="1200">
                <a:solidFill>
                  <a:schemeClr val="dk1"/>
                </a:solidFill>
                <a:latin typeface="Courier"/>
                <a:ea typeface="Courier"/>
                <a:cs typeface="Courier"/>
                <a:sym typeface="Courier"/>
              </a:rPr>
              <a:t> </a:t>
            </a:r>
            <a:r>
              <a:rPr lang="en-US" sz="1200">
                <a:solidFill>
                  <a:srgbClr val="797979"/>
                </a:solidFill>
                <a:latin typeface="Courier"/>
                <a:ea typeface="Courier"/>
                <a:cs typeface="Courier"/>
                <a:sym typeface="Courier"/>
              </a:rPr>
              <a:t>1</a:t>
            </a:r>
            <a:r>
              <a:rPr lang="en-US" sz="1200">
                <a:solidFill>
                  <a:schemeClr val="dk1"/>
                </a:solidFill>
                <a:latin typeface="Courier"/>
                <a:ea typeface="Courier"/>
                <a:cs typeface="Courier"/>
                <a:sym typeface="Courier"/>
              </a:rPr>
              <a:t>    </a:t>
            </a:r>
            <a:endParaRPr/>
          </a:p>
          <a:p>
            <a:pPr indent="0" lvl="0" marL="0" marR="0" rtl="0" algn="l">
              <a:spcBef>
                <a:spcPts val="0"/>
              </a:spcBef>
              <a:spcAft>
                <a:spcPts val="0"/>
              </a:spcAft>
              <a:buNone/>
            </a:pPr>
            <a:r>
              <a:rPr lang="en-US" sz="1200">
                <a:solidFill>
                  <a:schemeClr val="dk1"/>
                </a:solidFill>
                <a:latin typeface="Courier"/>
                <a:ea typeface="Courier"/>
                <a:cs typeface="Courier"/>
                <a:sym typeface="Courier"/>
              </a:rPr>
              <a:t>dend</a:t>
            </a:r>
            <a:r>
              <a:rPr lang="en-US" sz="1200">
                <a:solidFill>
                  <a:srgbClr val="797979"/>
                </a:solidFill>
                <a:latin typeface="Courier"/>
                <a:ea typeface="Courier"/>
                <a:cs typeface="Courier"/>
                <a:sym typeface="Courier"/>
              </a:rPr>
              <a:t>.</a:t>
            </a:r>
            <a:r>
              <a:rPr lang="en-US" sz="1200">
                <a:solidFill>
                  <a:schemeClr val="dk1"/>
                </a:solidFill>
                <a:latin typeface="Courier"/>
                <a:ea typeface="Courier"/>
                <a:cs typeface="Courier"/>
                <a:sym typeface="Courier"/>
              </a:rPr>
              <a:t>Ra   </a:t>
            </a:r>
            <a:r>
              <a:rPr lang="en-US" sz="1200">
                <a:solidFill>
                  <a:srgbClr val="797979"/>
                </a:solidFill>
                <a:latin typeface="Courier"/>
                <a:ea typeface="Courier"/>
                <a:cs typeface="Courier"/>
                <a:sym typeface="Courier"/>
              </a:rPr>
              <a:t>=</a:t>
            </a:r>
            <a:r>
              <a:rPr lang="en-US" sz="1200">
                <a:solidFill>
                  <a:schemeClr val="dk1"/>
                </a:solidFill>
                <a:latin typeface="Courier"/>
                <a:ea typeface="Courier"/>
                <a:cs typeface="Courier"/>
                <a:sym typeface="Courier"/>
              </a:rPr>
              <a:t> </a:t>
            </a:r>
            <a:r>
              <a:rPr lang="en-US" sz="1200">
                <a:solidFill>
                  <a:srgbClr val="797979"/>
                </a:solidFill>
                <a:latin typeface="Courier"/>
                <a:ea typeface="Courier"/>
                <a:cs typeface="Courier"/>
                <a:sym typeface="Courier"/>
              </a:rPr>
              <a:t>100</a:t>
            </a:r>
            <a:r>
              <a:rPr lang="en-US" sz="1200">
                <a:solidFill>
                  <a:schemeClr val="dk1"/>
                </a:solidFill>
                <a:latin typeface="Courier"/>
                <a:ea typeface="Courier"/>
                <a:cs typeface="Courier"/>
                <a:sym typeface="Courier"/>
              </a:rPr>
              <a:t> </a:t>
            </a:r>
            <a:endParaRPr/>
          </a:p>
          <a:p>
            <a:pPr indent="0" lvl="0" marL="0" marR="0" rtl="0" algn="l">
              <a:spcBef>
                <a:spcPts val="0"/>
              </a:spcBef>
              <a:spcAft>
                <a:spcPts val="0"/>
              </a:spcAft>
              <a:buNone/>
            </a:pPr>
            <a:r>
              <a:rPr lang="en-US" sz="1200">
                <a:solidFill>
                  <a:schemeClr val="dk1"/>
                </a:solidFill>
                <a:latin typeface="Courier"/>
                <a:ea typeface="Courier"/>
                <a:cs typeface="Courier"/>
                <a:sym typeface="Courier"/>
              </a:rPr>
              <a:t>dend</a:t>
            </a:r>
            <a:r>
              <a:rPr lang="en-US" sz="1200">
                <a:solidFill>
                  <a:srgbClr val="797979"/>
                </a:solidFill>
                <a:latin typeface="Courier"/>
                <a:ea typeface="Courier"/>
                <a:cs typeface="Courier"/>
                <a:sym typeface="Courier"/>
              </a:rPr>
              <a:t>.</a:t>
            </a:r>
            <a:r>
              <a:rPr lang="en-US" sz="1200">
                <a:solidFill>
                  <a:schemeClr val="dk1"/>
                </a:solidFill>
                <a:latin typeface="Courier"/>
                <a:ea typeface="Courier"/>
                <a:cs typeface="Courier"/>
                <a:sym typeface="Courier"/>
              </a:rPr>
              <a:t>insert(</a:t>
            </a:r>
            <a:r>
              <a:rPr lang="en-US" sz="1200">
                <a:solidFill>
                  <a:srgbClr val="C8352B"/>
                </a:solidFill>
                <a:latin typeface="Courier"/>
                <a:ea typeface="Courier"/>
                <a:cs typeface="Courier"/>
                <a:sym typeface="Courier"/>
              </a:rPr>
              <a:t>'pas'</a:t>
            </a:r>
            <a:r>
              <a:rPr lang="en-US" sz="1200">
                <a:solidFill>
                  <a:schemeClr val="dk1"/>
                </a:solidFill>
                <a:latin typeface="Courier"/>
                <a:ea typeface="Courier"/>
                <a:cs typeface="Courier"/>
                <a:sym typeface="Courier"/>
              </a:rPr>
              <a:t>)</a:t>
            </a:r>
            <a:endParaRPr/>
          </a:p>
          <a:p>
            <a:pPr indent="0" lvl="0" marL="0" marR="0" rtl="0" algn="l">
              <a:spcBef>
                <a:spcPts val="0"/>
              </a:spcBef>
              <a:spcAft>
                <a:spcPts val="0"/>
              </a:spcAft>
              <a:buNone/>
            </a:pPr>
            <a:r>
              <a:rPr lang="en-US" sz="1200">
                <a:solidFill>
                  <a:schemeClr val="dk1"/>
                </a:solidFill>
                <a:latin typeface="Courier"/>
                <a:ea typeface="Courier"/>
                <a:cs typeface="Courier"/>
                <a:sym typeface="Courier"/>
              </a:rPr>
              <a:t>dend</a:t>
            </a:r>
            <a:r>
              <a:rPr lang="en-US" sz="1200">
                <a:solidFill>
                  <a:srgbClr val="797979"/>
                </a:solidFill>
                <a:latin typeface="Courier"/>
                <a:ea typeface="Courier"/>
                <a:cs typeface="Courier"/>
                <a:sym typeface="Courier"/>
              </a:rPr>
              <a:t>.</a:t>
            </a:r>
            <a:r>
              <a:rPr lang="en-US" sz="1200">
                <a:solidFill>
                  <a:schemeClr val="dk1"/>
                </a:solidFill>
                <a:latin typeface="Courier"/>
                <a:ea typeface="Courier"/>
                <a:cs typeface="Courier"/>
                <a:sym typeface="Courier"/>
              </a:rPr>
              <a:t>e_pas </a:t>
            </a:r>
            <a:r>
              <a:rPr lang="en-US" sz="1200">
                <a:solidFill>
                  <a:srgbClr val="797979"/>
                </a:solidFill>
                <a:latin typeface="Courier"/>
                <a:ea typeface="Courier"/>
                <a:cs typeface="Courier"/>
                <a:sym typeface="Courier"/>
              </a:rPr>
              <a:t>=</a:t>
            </a:r>
            <a:r>
              <a:rPr lang="en-US" sz="1200">
                <a:solidFill>
                  <a:schemeClr val="dk1"/>
                </a:solidFill>
                <a:latin typeface="Courier"/>
                <a:ea typeface="Courier"/>
                <a:cs typeface="Courier"/>
                <a:sym typeface="Courier"/>
              </a:rPr>
              <a:t> v_rest</a:t>
            </a:r>
            <a:endParaRPr sz="1200">
              <a:solidFill>
                <a:schemeClr val="dk1"/>
              </a:solidFill>
              <a:latin typeface="Courier"/>
              <a:ea typeface="Courier"/>
              <a:cs typeface="Courier"/>
              <a:sym typeface="Courier"/>
            </a:endParaRPr>
          </a:p>
          <a:p>
            <a:pPr indent="0" lvl="0" marL="0" marR="0" rtl="0" algn="l">
              <a:spcBef>
                <a:spcPts val="0"/>
              </a:spcBef>
              <a:spcAft>
                <a:spcPts val="0"/>
              </a:spcAft>
              <a:buNone/>
            </a:pPr>
            <a:r>
              <a:rPr lang="en-US" sz="1200">
                <a:solidFill>
                  <a:schemeClr val="dk1"/>
                </a:solidFill>
                <a:latin typeface="Courier"/>
                <a:ea typeface="Courier"/>
                <a:cs typeface="Courier"/>
                <a:sym typeface="Courier"/>
              </a:rPr>
              <a:t>dend</a:t>
            </a:r>
            <a:r>
              <a:rPr lang="en-US" sz="1200">
                <a:solidFill>
                  <a:srgbClr val="797979"/>
                </a:solidFill>
                <a:latin typeface="Courier"/>
                <a:ea typeface="Courier"/>
                <a:cs typeface="Courier"/>
                <a:sym typeface="Courier"/>
              </a:rPr>
              <a:t>.</a:t>
            </a:r>
            <a:r>
              <a:rPr lang="en-US" sz="1200">
                <a:solidFill>
                  <a:schemeClr val="dk1"/>
                </a:solidFill>
                <a:latin typeface="Courier"/>
                <a:ea typeface="Courier"/>
                <a:cs typeface="Courier"/>
                <a:sym typeface="Courier"/>
              </a:rPr>
              <a:t>g_pas </a:t>
            </a:r>
            <a:r>
              <a:rPr lang="en-US" sz="1200">
                <a:solidFill>
                  <a:srgbClr val="797979"/>
                </a:solidFill>
                <a:latin typeface="Courier"/>
                <a:ea typeface="Courier"/>
                <a:cs typeface="Courier"/>
                <a:sym typeface="Courier"/>
              </a:rPr>
              <a:t>=</a:t>
            </a:r>
            <a:r>
              <a:rPr lang="en-US" sz="1200">
                <a:solidFill>
                  <a:schemeClr val="dk1"/>
                </a:solidFill>
                <a:latin typeface="Courier"/>
                <a:ea typeface="Courier"/>
                <a:cs typeface="Courier"/>
                <a:sym typeface="Courier"/>
              </a:rPr>
              <a:t> </a:t>
            </a:r>
            <a:r>
              <a:rPr lang="en-US" sz="1200">
                <a:solidFill>
                  <a:srgbClr val="797979"/>
                </a:solidFill>
                <a:latin typeface="Courier"/>
                <a:ea typeface="Courier"/>
                <a:cs typeface="Courier"/>
                <a:sym typeface="Courier"/>
              </a:rPr>
              <a:t>1/20000</a:t>
            </a:r>
            <a:endParaRPr sz="1200">
              <a:solidFill>
                <a:schemeClr val="dk1"/>
              </a:solidFill>
              <a:latin typeface="Courier"/>
              <a:ea typeface="Courier"/>
              <a:cs typeface="Courier"/>
              <a:sym typeface="Courier"/>
            </a:endParaRPr>
          </a:p>
          <a:p>
            <a:pPr indent="0" lvl="0" marL="0" marR="0" rtl="0" algn="l">
              <a:spcBef>
                <a:spcPts val="0"/>
              </a:spcBef>
              <a:spcAft>
                <a:spcPts val="0"/>
              </a:spcAft>
              <a:buNone/>
            </a:pPr>
            <a:br>
              <a:rPr lang="en-US" sz="1200">
                <a:solidFill>
                  <a:schemeClr val="dk1"/>
                </a:solidFill>
                <a:latin typeface="Courier"/>
                <a:ea typeface="Courier"/>
                <a:cs typeface="Courier"/>
                <a:sym typeface="Courier"/>
              </a:rPr>
            </a:br>
            <a:r>
              <a:rPr lang="en-US" sz="1200">
                <a:solidFill>
                  <a:srgbClr val="000000"/>
                </a:solidFill>
                <a:latin typeface="Courier"/>
                <a:ea typeface="Courier"/>
                <a:cs typeface="Courier"/>
                <a:sym typeface="Courier"/>
              </a:rPr>
              <a:t>dend</a:t>
            </a:r>
            <a:r>
              <a:rPr lang="en-US" sz="1200">
                <a:solidFill>
                  <a:srgbClr val="797979"/>
                </a:solidFill>
                <a:latin typeface="Courier"/>
                <a:ea typeface="Courier"/>
                <a:cs typeface="Courier"/>
                <a:sym typeface="Courier"/>
              </a:rPr>
              <a:t>.</a:t>
            </a:r>
            <a:r>
              <a:rPr lang="en-US" sz="1200">
                <a:solidFill>
                  <a:srgbClr val="000000"/>
                </a:solidFill>
                <a:latin typeface="Courier"/>
                <a:ea typeface="Courier"/>
                <a:cs typeface="Courier"/>
                <a:sym typeface="Courier"/>
              </a:rPr>
              <a:t>connect(soma, </a:t>
            </a:r>
            <a:r>
              <a:rPr lang="en-US" sz="1200">
                <a:solidFill>
                  <a:srgbClr val="797979"/>
                </a:solidFill>
                <a:latin typeface="Courier"/>
                <a:ea typeface="Courier"/>
                <a:cs typeface="Courier"/>
                <a:sym typeface="Courier"/>
              </a:rPr>
              <a:t>1</a:t>
            </a:r>
            <a:r>
              <a:rPr lang="en-US" sz="1200">
                <a:solidFill>
                  <a:srgbClr val="000000"/>
                </a:solidFill>
                <a:latin typeface="Courier"/>
                <a:ea typeface="Courier"/>
                <a:cs typeface="Courier"/>
                <a:sym typeface="Courier"/>
              </a:rPr>
              <a:t>, </a:t>
            </a:r>
            <a:r>
              <a:rPr lang="en-US" sz="1200">
                <a:solidFill>
                  <a:srgbClr val="797979"/>
                </a:solidFill>
                <a:latin typeface="Courier"/>
                <a:ea typeface="Courier"/>
                <a:cs typeface="Courier"/>
                <a:sym typeface="Courier"/>
              </a:rPr>
              <a:t>0</a:t>
            </a:r>
            <a:r>
              <a:rPr lang="en-US" sz="1200">
                <a:solidFill>
                  <a:srgbClr val="000000"/>
                </a:solidFill>
                <a:latin typeface="Courier"/>
                <a:ea typeface="Courier"/>
                <a:cs typeface="Courier"/>
                <a:sym typeface="Courier"/>
              </a:rPr>
              <a:t>)  </a:t>
            </a:r>
            <a:r>
              <a:rPr i="1" lang="en-US" sz="1200">
                <a:solidFill>
                  <a:srgbClr val="4F9192"/>
                </a:solidFill>
                <a:latin typeface="Courier"/>
                <a:ea typeface="Courier"/>
                <a:cs typeface="Courier"/>
                <a:sym typeface="Courier"/>
              </a:rPr>
              <a:t>#connect the end of the soma to the start of the dendrite</a:t>
            </a:r>
            <a:endParaRPr sz="1200">
              <a:solidFill>
                <a:srgbClr val="4F9192"/>
              </a:solidFill>
              <a:latin typeface="Courier"/>
              <a:ea typeface="Courier"/>
              <a:cs typeface="Courier"/>
              <a:sym typeface="Courier"/>
            </a:endParaRPr>
          </a:p>
          <a:p>
            <a:pPr indent="0" lvl="0" marL="0" marR="0" rtl="0" algn="l">
              <a:spcBef>
                <a:spcPts val="0"/>
              </a:spcBef>
              <a:spcAft>
                <a:spcPts val="0"/>
              </a:spcAft>
              <a:buNone/>
            </a:pPr>
            <a:br>
              <a:rPr lang="en-US" sz="1200">
                <a:solidFill>
                  <a:schemeClr val="dk1"/>
                </a:solidFill>
                <a:latin typeface="Courier"/>
                <a:ea typeface="Courier"/>
                <a:cs typeface="Courier"/>
                <a:sym typeface="Courier"/>
              </a:rPr>
            </a:br>
            <a:r>
              <a:rPr i="1" lang="en-US" sz="1200">
                <a:solidFill>
                  <a:srgbClr val="4F9192"/>
                </a:solidFill>
                <a:latin typeface="Courier"/>
                <a:ea typeface="Courier"/>
                <a:cs typeface="Courier"/>
                <a:sym typeface="Courier"/>
              </a:rPr>
              <a:t>##@@  set number of segement!!!!</a:t>
            </a:r>
            <a:endParaRPr sz="1200">
              <a:solidFill>
                <a:srgbClr val="4F9192"/>
              </a:solidFill>
              <a:latin typeface="Courier"/>
              <a:ea typeface="Courier"/>
              <a:cs typeface="Courier"/>
              <a:sym typeface="Courier"/>
            </a:endParaRPr>
          </a:p>
          <a:p>
            <a:pPr indent="0" lvl="0" marL="0" marR="0" rtl="0" algn="l">
              <a:spcBef>
                <a:spcPts val="0"/>
              </a:spcBef>
              <a:spcAft>
                <a:spcPts val="0"/>
              </a:spcAft>
              <a:buNone/>
            </a:pPr>
            <a:r>
              <a:rPr lang="en-US" sz="1200">
                <a:solidFill>
                  <a:srgbClr val="000000"/>
                </a:solidFill>
                <a:latin typeface="Courier"/>
                <a:ea typeface="Courier"/>
                <a:cs typeface="Courier"/>
                <a:sym typeface="Courier"/>
              </a:rPr>
              <a:t>h(</a:t>
            </a:r>
            <a:r>
              <a:rPr lang="en-US" sz="1200">
                <a:solidFill>
                  <a:srgbClr val="C8352B"/>
                </a:solidFill>
                <a:latin typeface="Courier"/>
                <a:ea typeface="Courier"/>
                <a:cs typeface="Courier"/>
                <a:sym typeface="Courier"/>
              </a:rPr>
              <a:t>"forall { nseg = int((L/(0.1*lambda_f(100))+0.9)/2)*2 + 1  }"</a:t>
            </a:r>
            <a:r>
              <a:rPr lang="en-US" sz="1200">
                <a:solidFill>
                  <a:srgbClr val="000000"/>
                </a:solidFill>
                <a:latin typeface="Courier"/>
                <a:ea typeface="Courier"/>
                <a:cs typeface="Courier"/>
                <a:sym typeface="Courier"/>
              </a:rPr>
              <a:t>)</a:t>
            </a:r>
            <a:endParaRPr sz="1200">
              <a:solidFill>
                <a:srgbClr val="C8352B"/>
              </a:solidFill>
              <a:latin typeface="Courier"/>
              <a:ea typeface="Courier"/>
              <a:cs typeface="Courier"/>
              <a:sym typeface="Courier"/>
            </a:endParaRPr>
          </a:p>
        </p:txBody>
      </p:sp>
      <p:sp>
        <p:nvSpPr>
          <p:cNvPr id="583" name="Google Shape;583;p49"/>
          <p:cNvSpPr txBox="1"/>
          <p:nvPr>
            <p:ph type="title"/>
          </p:nvPr>
        </p:nvSpPr>
        <p:spPr>
          <a:xfrm>
            <a:off x="185058" y="92985"/>
            <a:ext cx="4833257" cy="832302"/>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168DBA"/>
              </a:buClr>
              <a:buSzPts val="3600"/>
              <a:buFont typeface="Century Gothic"/>
              <a:buNone/>
            </a:pPr>
            <a:r>
              <a:rPr lang="en-US"/>
              <a:t>Inhibition location: </a:t>
            </a:r>
            <a:endParaRPr/>
          </a:p>
        </p:txBody>
      </p:sp>
      <p:pic>
        <p:nvPicPr>
          <p:cNvPr id="584" name="Google Shape;584;p49"/>
          <p:cNvPicPr preferRelativeResize="0"/>
          <p:nvPr/>
        </p:nvPicPr>
        <p:blipFill rotWithShape="1">
          <a:blip r:embed="rId3">
            <a:alphaModFix/>
          </a:blip>
          <a:srcRect b="0" l="0" r="0" t="0"/>
          <a:stretch/>
        </p:blipFill>
        <p:spPr>
          <a:xfrm>
            <a:off x="5737678" y="671908"/>
            <a:ext cx="6454322" cy="1338943"/>
          </a:xfrm>
          <a:prstGeom prst="rect">
            <a:avLst/>
          </a:prstGeom>
          <a:noFill/>
          <a:ln>
            <a:noFill/>
          </a:ln>
        </p:spPr>
      </p:pic>
      <p:pic>
        <p:nvPicPr>
          <p:cNvPr id="585" name="Google Shape;585;p49"/>
          <p:cNvPicPr preferRelativeResize="0"/>
          <p:nvPr/>
        </p:nvPicPr>
        <p:blipFill rotWithShape="1">
          <a:blip r:embed="rId4">
            <a:alphaModFix/>
          </a:blip>
          <a:srcRect b="0" l="0" r="0" t="0"/>
          <a:stretch/>
        </p:blipFill>
        <p:spPr>
          <a:xfrm>
            <a:off x="9536792" y="1724996"/>
            <a:ext cx="2002971" cy="293914"/>
          </a:xfrm>
          <a:prstGeom prst="rect">
            <a:avLst/>
          </a:prstGeom>
          <a:noFill/>
          <a:ln>
            <a:noFill/>
          </a:ln>
        </p:spPr>
      </p:pic>
      <p:pic>
        <p:nvPicPr>
          <p:cNvPr id="586" name="Google Shape;586;p49"/>
          <p:cNvPicPr preferRelativeResize="0"/>
          <p:nvPr/>
        </p:nvPicPr>
        <p:blipFill rotWithShape="1">
          <a:blip r:embed="rId5">
            <a:alphaModFix/>
          </a:blip>
          <a:srcRect b="0" l="0" r="0" t="0"/>
          <a:stretch/>
        </p:blipFill>
        <p:spPr>
          <a:xfrm>
            <a:off x="7163708" y="1762985"/>
            <a:ext cx="2536372" cy="247866"/>
          </a:xfrm>
          <a:prstGeom prst="rect">
            <a:avLst/>
          </a:prstGeom>
          <a:noFill/>
          <a:ln>
            <a:noFill/>
          </a:ln>
        </p:spPr>
      </p:pic>
      <p:grpSp>
        <p:nvGrpSpPr>
          <p:cNvPr id="587" name="Google Shape;587;p49"/>
          <p:cNvGrpSpPr/>
          <p:nvPr/>
        </p:nvGrpSpPr>
        <p:grpSpPr>
          <a:xfrm>
            <a:off x="9142814" y="760389"/>
            <a:ext cx="1226482" cy="1037818"/>
            <a:chOff x="9142814" y="760389"/>
            <a:chExt cx="1226482" cy="1037818"/>
          </a:xfrm>
        </p:grpSpPr>
        <p:sp>
          <p:nvSpPr>
            <p:cNvPr id="588" name="Google Shape;588;p49"/>
            <p:cNvSpPr/>
            <p:nvPr/>
          </p:nvSpPr>
          <p:spPr>
            <a:xfrm>
              <a:off x="9142814" y="760389"/>
              <a:ext cx="1143000" cy="803058"/>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589" name="Google Shape;589;p49"/>
            <p:cNvSpPr/>
            <p:nvPr/>
          </p:nvSpPr>
          <p:spPr>
            <a:xfrm>
              <a:off x="9272015" y="1570457"/>
              <a:ext cx="1097281" cy="129171"/>
            </a:xfrm>
            <a:prstGeom prst="rect">
              <a:avLst/>
            </a:prstGeom>
            <a:solidFill>
              <a:schemeClr val="dk1"/>
            </a:solidFill>
            <a:ln cap="rnd" cmpd="sng" w="158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590" name="Google Shape;590;p49"/>
            <p:cNvSpPr/>
            <p:nvPr/>
          </p:nvSpPr>
          <p:spPr>
            <a:xfrm>
              <a:off x="9536792" y="1714284"/>
              <a:ext cx="355044" cy="83923"/>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grpSp>
      <p:sp>
        <p:nvSpPr>
          <p:cNvPr id="591" name="Google Shape;591;p49"/>
          <p:cNvSpPr txBox="1"/>
          <p:nvPr/>
        </p:nvSpPr>
        <p:spPr>
          <a:xfrm>
            <a:off x="10829350" y="113900"/>
            <a:ext cx="1194600" cy="42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800">
                <a:solidFill>
                  <a:srgbClr val="93C47D"/>
                </a:solidFill>
                <a:latin typeface="Century Gothic"/>
                <a:ea typeface="Century Gothic"/>
                <a:cs typeface="Century Gothic"/>
                <a:sym typeface="Century Gothic"/>
              </a:rPr>
              <a:t>paper 1</a:t>
            </a:r>
            <a:endParaRPr b="1" sz="1800">
              <a:solidFill>
                <a:srgbClr val="93C47D"/>
              </a:solidFill>
              <a:latin typeface="Century Gothic"/>
              <a:ea typeface="Century Gothic"/>
              <a:cs typeface="Century Gothic"/>
              <a:sym typeface="Century Gothic"/>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8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582"/>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587"/>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5" name="Shape 595"/>
        <p:cNvGrpSpPr/>
        <p:nvPr/>
      </p:nvGrpSpPr>
      <p:grpSpPr>
        <a:xfrm>
          <a:off x="0" y="0"/>
          <a:ext cx="0" cy="0"/>
          <a:chOff x="0" y="0"/>
          <a:chExt cx="0" cy="0"/>
        </a:xfrm>
      </p:grpSpPr>
      <p:sp>
        <p:nvSpPr>
          <p:cNvPr id="596" name="Google Shape;596;p50"/>
          <p:cNvSpPr txBox="1"/>
          <p:nvPr>
            <p:ph type="title"/>
          </p:nvPr>
        </p:nvSpPr>
        <p:spPr>
          <a:xfrm>
            <a:off x="185058" y="92985"/>
            <a:ext cx="4833257" cy="832302"/>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168DBA"/>
              </a:buClr>
              <a:buSzPts val="3600"/>
              <a:buFont typeface="Century Gothic"/>
              <a:buNone/>
            </a:pPr>
            <a:r>
              <a:rPr lang="en-US"/>
              <a:t>Inhibition location: </a:t>
            </a:r>
            <a:endParaRPr/>
          </a:p>
        </p:txBody>
      </p:sp>
      <p:sp>
        <p:nvSpPr>
          <p:cNvPr id="597" name="Google Shape;597;p50"/>
          <p:cNvSpPr/>
          <p:nvPr/>
        </p:nvSpPr>
        <p:spPr>
          <a:xfrm>
            <a:off x="185058" y="764024"/>
            <a:ext cx="15417724" cy="586314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500">
              <a:solidFill>
                <a:srgbClr val="4F9192"/>
              </a:solidFill>
              <a:latin typeface="Courier"/>
              <a:ea typeface="Courier"/>
              <a:cs typeface="Courier"/>
              <a:sym typeface="Courier"/>
            </a:endParaRPr>
          </a:p>
          <a:p>
            <a:pPr indent="0" lvl="0" marL="0" marR="0" rtl="0" algn="l">
              <a:spcBef>
                <a:spcPts val="0"/>
              </a:spcBef>
              <a:spcAft>
                <a:spcPts val="0"/>
              </a:spcAft>
              <a:buNone/>
            </a:pPr>
            <a:r>
              <a:t/>
            </a:r>
            <a:endParaRPr i="1" sz="1500">
              <a:solidFill>
                <a:srgbClr val="4F9192"/>
              </a:solidFill>
              <a:latin typeface="Courier"/>
              <a:ea typeface="Courier"/>
              <a:cs typeface="Courier"/>
              <a:sym typeface="Courier"/>
            </a:endParaRPr>
          </a:p>
          <a:p>
            <a:pPr indent="0" lvl="0" marL="0" marR="0" rtl="0" algn="l">
              <a:spcBef>
                <a:spcPts val="0"/>
              </a:spcBef>
              <a:spcAft>
                <a:spcPts val="0"/>
              </a:spcAft>
              <a:buNone/>
            </a:pPr>
            <a:r>
              <a:rPr i="1" lang="en-US" sz="1500">
                <a:solidFill>
                  <a:srgbClr val="4F9192"/>
                </a:solidFill>
                <a:latin typeface="Courier"/>
                <a:ea typeface="Courier"/>
                <a:cs typeface="Courier"/>
                <a:sym typeface="Courier"/>
              </a:rPr>
              <a:t>#Now we create 20 AMPA_NMDA synapses:</a:t>
            </a:r>
            <a:endParaRPr sz="1500">
              <a:solidFill>
                <a:srgbClr val="4F9192"/>
              </a:solidFill>
              <a:latin typeface="Courier"/>
              <a:ea typeface="Courier"/>
              <a:cs typeface="Courier"/>
              <a:sym typeface="Courier"/>
            </a:endParaRPr>
          </a:p>
          <a:p>
            <a:pPr indent="0" lvl="0" marL="0" marR="0" rtl="0" algn="l">
              <a:spcBef>
                <a:spcPts val="0"/>
              </a:spcBef>
              <a:spcAft>
                <a:spcPts val="0"/>
              </a:spcAft>
              <a:buNone/>
            </a:pPr>
            <a:r>
              <a:rPr lang="en-US" sz="1500">
                <a:solidFill>
                  <a:schemeClr val="dk1"/>
                </a:solidFill>
                <a:latin typeface="Courier"/>
                <a:ea typeface="Courier"/>
                <a:cs typeface="Courier"/>
                <a:sym typeface="Courier"/>
              </a:rPr>
              <a:t>hotspot_NMDA_synapses </a:t>
            </a:r>
            <a:r>
              <a:rPr lang="en-US" sz="1500">
                <a:solidFill>
                  <a:srgbClr val="797979"/>
                </a:solidFill>
                <a:latin typeface="Courier"/>
                <a:ea typeface="Courier"/>
                <a:cs typeface="Courier"/>
                <a:sym typeface="Courier"/>
              </a:rPr>
              <a:t>=</a:t>
            </a:r>
            <a:r>
              <a:rPr lang="en-US" sz="1500">
                <a:solidFill>
                  <a:schemeClr val="dk1"/>
                </a:solidFill>
                <a:latin typeface="Courier"/>
                <a:ea typeface="Courier"/>
                <a:cs typeface="Courier"/>
                <a:sym typeface="Courier"/>
              </a:rPr>
              <a:t> []</a:t>
            </a:r>
            <a:endParaRPr/>
          </a:p>
          <a:p>
            <a:pPr indent="0" lvl="0" marL="0" marR="0" rtl="0" algn="l">
              <a:spcBef>
                <a:spcPts val="0"/>
              </a:spcBef>
              <a:spcAft>
                <a:spcPts val="0"/>
              </a:spcAft>
              <a:buNone/>
            </a:pPr>
            <a:r>
              <a:rPr lang="en-US" sz="1500">
                <a:solidFill>
                  <a:schemeClr val="dk1"/>
                </a:solidFill>
                <a:latin typeface="Courier"/>
                <a:ea typeface="Courier"/>
                <a:cs typeface="Courier"/>
                <a:sym typeface="Courier"/>
              </a:rPr>
              <a:t>hotspot_NMDA_netcons  </a:t>
            </a:r>
            <a:r>
              <a:rPr lang="en-US" sz="1500">
                <a:solidFill>
                  <a:srgbClr val="797979"/>
                </a:solidFill>
                <a:latin typeface="Courier"/>
                <a:ea typeface="Courier"/>
                <a:cs typeface="Courier"/>
                <a:sym typeface="Courier"/>
              </a:rPr>
              <a:t>=</a:t>
            </a:r>
            <a:r>
              <a:rPr lang="en-US" sz="1500">
                <a:solidFill>
                  <a:schemeClr val="dk1"/>
                </a:solidFill>
                <a:latin typeface="Courier"/>
                <a:ea typeface="Courier"/>
                <a:cs typeface="Courier"/>
                <a:sym typeface="Courier"/>
              </a:rPr>
              <a:t> []</a:t>
            </a:r>
            <a:endParaRPr/>
          </a:p>
          <a:p>
            <a:pPr indent="0" lvl="0" marL="0" marR="0" rtl="0" algn="l">
              <a:spcBef>
                <a:spcPts val="0"/>
              </a:spcBef>
              <a:spcAft>
                <a:spcPts val="0"/>
              </a:spcAft>
              <a:buNone/>
            </a:pPr>
            <a:r>
              <a:rPr lang="en-US" sz="1500">
                <a:solidFill>
                  <a:schemeClr val="dk1"/>
                </a:solidFill>
                <a:latin typeface="Courier"/>
                <a:ea typeface="Courier"/>
                <a:cs typeface="Courier"/>
                <a:sym typeface="Courier"/>
              </a:rPr>
              <a:t>hotspot_NMDA_netstims </a:t>
            </a:r>
            <a:r>
              <a:rPr lang="en-US" sz="1500">
                <a:solidFill>
                  <a:srgbClr val="797979"/>
                </a:solidFill>
                <a:latin typeface="Courier"/>
                <a:ea typeface="Courier"/>
                <a:cs typeface="Courier"/>
                <a:sym typeface="Courier"/>
              </a:rPr>
              <a:t>=</a:t>
            </a:r>
            <a:r>
              <a:rPr lang="en-US" sz="1500">
                <a:solidFill>
                  <a:schemeClr val="dk1"/>
                </a:solidFill>
                <a:latin typeface="Courier"/>
                <a:ea typeface="Courier"/>
                <a:cs typeface="Courier"/>
                <a:sym typeface="Courier"/>
              </a:rPr>
              <a:t> []</a:t>
            </a:r>
            <a:endParaRPr/>
          </a:p>
          <a:p>
            <a:pPr indent="0" lvl="0" marL="0" marR="0" rtl="0" algn="l">
              <a:spcBef>
                <a:spcPts val="0"/>
              </a:spcBef>
              <a:spcAft>
                <a:spcPts val="0"/>
              </a:spcAft>
              <a:buNone/>
            </a:pPr>
            <a:r>
              <a:rPr b="1" lang="en-US" sz="1500">
                <a:solidFill>
                  <a:srgbClr val="008F00"/>
                </a:solidFill>
                <a:latin typeface="Courier"/>
                <a:ea typeface="Courier"/>
                <a:cs typeface="Courier"/>
                <a:sym typeface="Courier"/>
              </a:rPr>
              <a:t>for</a:t>
            </a:r>
            <a:r>
              <a:rPr lang="en-US" sz="1500">
                <a:solidFill>
                  <a:srgbClr val="000000"/>
                </a:solidFill>
                <a:latin typeface="Courier"/>
                <a:ea typeface="Courier"/>
                <a:cs typeface="Courier"/>
                <a:sym typeface="Courier"/>
              </a:rPr>
              <a:t> j </a:t>
            </a:r>
            <a:r>
              <a:rPr b="1" lang="en-US" sz="1500">
                <a:solidFill>
                  <a:srgbClr val="BB49FF"/>
                </a:solidFill>
                <a:latin typeface="Courier"/>
                <a:ea typeface="Courier"/>
                <a:cs typeface="Courier"/>
                <a:sym typeface="Courier"/>
              </a:rPr>
              <a:t>in</a:t>
            </a:r>
            <a:r>
              <a:rPr lang="en-US" sz="1500">
                <a:solidFill>
                  <a:srgbClr val="000000"/>
                </a:solidFill>
                <a:latin typeface="Courier"/>
                <a:ea typeface="Courier"/>
                <a:cs typeface="Courier"/>
                <a:sym typeface="Courier"/>
              </a:rPr>
              <a:t> </a:t>
            </a:r>
            <a:r>
              <a:rPr lang="en-US" sz="1500">
                <a:solidFill>
                  <a:srgbClr val="008F00"/>
                </a:solidFill>
                <a:latin typeface="Courier"/>
                <a:ea typeface="Courier"/>
                <a:cs typeface="Courier"/>
                <a:sym typeface="Courier"/>
              </a:rPr>
              <a:t>range</a:t>
            </a:r>
            <a:r>
              <a:rPr lang="en-US" sz="1500">
                <a:solidFill>
                  <a:srgbClr val="000000"/>
                </a:solidFill>
                <a:latin typeface="Courier"/>
                <a:ea typeface="Courier"/>
                <a:cs typeface="Courier"/>
                <a:sym typeface="Courier"/>
              </a:rPr>
              <a:t>(</a:t>
            </a:r>
            <a:r>
              <a:rPr lang="en-US" sz="1500">
                <a:solidFill>
                  <a:srgbClr val="797979"/>
                </a:solidFill>
                <a:latin typeface="Courier"/>
                <a:ea typeface="Courier"/>
                <a:cs typeface="Courier"/>
                <a:sym typeface="Courier"/>
              </a:rPr>
              <a:t>20</a:t>
            </a:r>
            <a:r>
              <a:rPr lang="en-US" sz="1500">
                <a:solidFill>
                  <a:srgbClr val="000000"/>
                </a:solidFill>
                <a:latin typeface="Courier"/>
                <a:ea typeface="Courier"/>
                <a:cs typeface="Courier"/>
                <a:sym typeface="Courier"/>
              </a:rPr>
              <a:t>):</a:t>
            </a:r>
            <a:endParaRPr sz="1500">
              <a:solidFill>
                <a:srgbClr val="008F00"/>
              </a:solidFill>
              <a:latin typeface="Courier"/>
              <a:ea typeface="Courier"/>
              <a:cs typeface="Courier"/>
              <a:sym typeface="Courier"/>
            </a:endParaRPr>
          </a:p>
          <a:p>
            <a:pPr indent="0" lvl="0" marL="0" marR="0" rtl="0" algn="l">
              <a:spcBef>
                <a:spcPts val="0"/>
              </a:spcBef>
              <a:spcAft>
                <a:spcPts val="0"/>
              </a:spcAft>
              <a:buNone/>
            </a:pPr>
            <a:r>
              <a:rPr lang="en-US" sz="1500">
                <a:solidFill>
                  <a:schemeClr val="dk1"/>
                </a:solidFill>
                <a:latin typeface="Courier"/>
                <a:ea typeface="Courier"/>
                <a:cs typeface="Courier"/>
                <a:sym typeface="Courier"/>
              </a:rPr>
              <a:t>    hotspot_NMDA_synapses</a:t>
            </a:r>
            <a:r>
              <a:rPr lang="en-US" sz="1500">
                <a:solidFill>
                  <a:srgbClr val="797979"/>
                </a:solidFill>
                <a:latin typeface="Courier"/>
                <a:ea typeface="Courier"/>
                <a:cs typeface="Courier"/>
                <a:sym typeface="Courier"/>
              </a:rPr>
              <a:t>.</a:t>
            </a:r>
            <a:r>
              <a:rPr lang="en-US" sz="1500">
                <a:solidFill>
                  <a:schemeClr val="dk1"/>
                </a:solidFill>
                <a:latin typeface="Courier"/>
                <a:ea typeface="Courier"/>
                <a:cs typeface="Courier"/>
                <a:sym typeface="Courier"/>
              </a:rPr>
              <a:t>append(h</a:t>
            </a:r>
            <a:r>
              <a:rPr lang="en-US" sz="1500">
                <a:solidFill>
                  <a:srgbClr val="797979"/>
                </a:solidFill>
                <a:latin typeface="Courier"/>
                <a:ea typeface="Courier"/>
                <a:cs typeface="Courier"/>
                <a:sym typeface="Courier"/>
              </a:rPr>
              <a:t>.</a:t>
            </a:r>
            <a:r>
              <a:rPr lang="en-US" sz="1500">
                <a:solidFill>
                  <a:schemeClr val="dk1"/>
                </a:solidFill>
                <a:latin typeface="Courier"/>
                <a:ea typeface="Courier"/>
                <a:cs typeface="Courier"/>
                <a:sym typeface="Courier"/>
              </a:rPr>
              <a:t>ProbAMPANMDA2_RATIO(dend(</a:t>
            </a:r>
            <a:r>
              <a:rPr lang="en-US" sz="1500">
                <a:solidFill>
                  <a:srgbClr val="797979"/>
                </a:solidFill>
                <a:latin typeface="Courier"/>
                <a:ea typeface="Courier"/>
                <a:cs typeface="Courier"/>
                <a:sym typeface="Courier"/>
              </a:rPr>
              <a:t>0.6</a:t>
            </a:r>
            <a:r>
              <a:rPr lang="en-US" sz="1500">
                <a:solidFill>
                  <a:schemeClr val="dk1"/>
                </a:solidFill>
                <a:latin typeface="Courier"/>
                <a:ea typeface="Courier"/>
                <a:cs typeface="Courier"/>
                <a:sym typeface="Courier"/>
              </a:rPr>
              <a:t>)))</a:t>
            </a:r>
            <a:endParaRPr/>
          </a:p>
          <a:p>
            <a:pPr indent="0" lvl="0" marL="0" marR="0" rtl="0" algn="l">
              <a:spcBef>
                <a:spcPts val="0"/>
              </a:spcBef>
              <a:spcAft>
                <a:spcPts val="0"/>
              </a:spcAft>
              <a:buNone/>
            </a:pPr>
            <a:r>
              <a:rPr lang="en-US" sz="1500">
                <a:solidFill>
                  <a:schemeClr val="dk1"/>
                </a:solidFill>
                <a:latin typeface="Courier"/>
                <a:ea typeface="Courier"/>
                <a:cs typeface="Courier"/>
                <a:sym typeface="Courier"/>
              </a:rPr>
              <a:t>    hotspot_NMDA_netstims</a:t>
            </a:r>
            <a:r>
              <a:rPr lang="en-US" sz="1500">
                <a:solidFill>
                  <a:srgbClr val="797979"/>
                </a:solidFill>
                <a:latin typeface="Courier"/>
                <a:ea typeface="Courier"/>
                <a:cs typeface="Courier"/>
                <a:sym typeface="Courier"/>
              </a:rPr>
              <a:t>.</a:t>
            </a:r>
            <a:r>
              <a:rPr lang="en-US" sz="1500">
                <a:solidFill>
                  <a:schemeClr val="dk1"/>
                </a:solidFill>
                <a:latin typeface="Courier"/>
                <a:ea typeface="Courier"/>
                <a:cs typeface="Courier"/>
                <a:sym typeface="Courier"/>
              </a:rPr>
              <a:t>append(h</a:t>
            </a:r>
            <a:r>
              <a:rPr lang="en-US" sz="1500">
                <a:solidFill>
                  <a:srgbClr val="797979"/>
                </a:solidFill>
                <a:latin typeface="Courier"/>
                <a:ea typeface="Courier"/>
                <a:cs typeface="Courier"/>
                <a:sym typeface="Courier"/>
              </a:rPr>
              <a:t>.</a:t>
            </a:r>
            <a:r>
              <a:rPr lang="en-US" sz="1500">
                <a:solidFill>
                  <a:schemeClr val="dk1"/>
                </a:solidFill>
                <a:latin typeface="Courier"/>
                <a:ea typeface="Courier"/>
                <a:cs typeface="Courier"/>
                <a:sym typeface="Courier"/>
              </a:rPr>
              <a:t>NetStim())</a:t>
            </a:r>
            <a:endParaRPr/>
          </a:p>
          <a:p>
            <a:pPr indent="0" lvl="0" marL="0" marR="0" rtl="0" algn="l">
              <a:spcBef>
                <a:spcPts val="0"/>
              </a:spcBef>
              <a:spcAft>
                <a:spcPts val="0"/>
              </a:spcAft>
              <a:buNone/>
            </a:pPr>
            <a:r>
              <a:rPr lang="en-US" sz="1500">
                <a:solidFill>
                  <a:schemeClr val="dk1"/>
                </a:solidFill>
                <a:latin typeface="Courier"/>
                <a:ea typeface="Courier"/>
                <a:cs typeface="Courier"/>
                <a:sym typeface="Courier"/>
              </a:rPr>
              <a:t>    hotspot_NMDA_netcons</a:t>
            </a:r>
            <a:r>
              <a:rPr lang="en-US" sz="1500">
                <a:solidFill>
                  <a:srgbClr val="797979"/>
                </a:solidFill>
                <a:latin typeface="Courier"/>
                <a:ea typeface="Courier"/>
                <a:cs typeface="Courier"/>
                <a:sym typeface="Courier"/>
              </a:rPr>
              <a:t>.</a:t>
            </a:r>
            <a:r>
              <a:rPr lang="en-US" sz="1500">
                <a:solidFill>
                  <a:schemeClr val="dk1"/>
                </a:solidFill>
                <a:latin typeface="Courier"/>
                <a:ea typeface="Courier"/>
                <a:cs typeface="Courier"/>
                <a:sym typeface="Courier"/>
              </a:rPr>
              <a:t>append(h</a:t>
            </a:r>
            <a:r>
              <a:rPr lang="en-US" sz="1500">
                <a:solidFill>
                  <a:srgbClr val="797979"/>
                </a:solidFill>
                <a:latin typeface="Courier"/>
                <a:ea typeface="Courier"/>
                <a:cs typeface="Courier"/>
                <a:sym typeface="Courier"/>
              </a:rPr>
              <a:t>.</a:t>
            </a:r>
            <a:r>
              <a:rPr lang="en-US" sz="1500">
                <a:solidFill>
                  <a:schemeClr val="dk1"/>
                </a:solidFill>
                <a:latin typeface="Courier"/>
                <a:ea typeface="Courier"/>
                <a:cs typeface="Courier"/>
                <a:sym typeface="Courier"/>
              </a:rPr>
              <a:t>NetCon(hotspot_NMDA_netstims[j], hotspot_NMDA_synapses[j]))</a:t>
            </a:r>
            <a:endParaRPr/>
          </a:p>
          <a:p>
            <a:pPr indent="0" lvl="0" marL="0" marR="0" rtl="0" algn="l">
              <a:spcBef>
                <a:spcPts val="0"/>
              </a:spcBef>
              <a:spcAft>
                <a:spcPts val="0"/>
              </a:spcAft>
              <a:buNone/>
            </a:pPr>
            <a:br>
              <a:rPr lang="en-US" sz="1500">
                <a:solidFill>
                  <a:schemeClr val="dk1"/>
                </a:solidFill>
                <a:latin typeface="Courier"/>
                <a:ea typeface="Courier"/>
                <a:cs typeface="Courier"/>
                <a:sym typeface="Courier"/>
              </a:rPr>
            </a:br>
            <a:r>
              <a:rPr lang="en-US" sz="1500">
                <a:solidFill>
                  <a:schemeClr val="dk1"/>
                </a:solidFill>
                <a:latin typeface="Courier"/>
                <a:ea typeface="Courier"/>
                <a:cs typeface="Courier"/>
                <a:sym typeface="Courier"/>
              </a:rPr>
              <a:t>    hotspot_NMDA_synapses[j].tau_r_AMPA = 0.33 </a:t>
            </a:r>
            <a:r>
              <a:rPr i="1" lang="en-US" sz="1500">
                <a:solidFill>
                  <a:srgbClr val="4F9192"/>
                </a:solidFill>
                <a:latin typeface="Courier"/>
                <a:ea typeface="Courier"/>
                <a:cs typeface="Courier"/>
                <a:sym typeface="Courier"/>
              </a:rPr>
              <a:t># AMPA rise time</a:t>
            </a:r>
            <a:endParaRPr/>
          </a:p>
          <a:p>
            <a:pPr indent="0" lvl="0" marL="0" marR="0" rtl="0" algn="l">
              <a:spcBef>
                <a:spcPts val="0"/>
              </a:spcBef>
              <a:spcAft>
                <a:spcPts val="0"/>
              </a:spcAft>
              <a:buNone/>
            </a:pPr>
            <a:r>
              <a:rPr lang="en-US" sz="1500">
                <a:solidFill>
                  <a:schemeClr val="dk1"/>
                </a:solidFill>
                <a:latin typeface="Courier"/>
                <a:ea typeface="Courier"/>
                <a:cs typeface="Courier"/>
                <a:sym typeface="Courier"/>
              </a:rPr>
              <a:t>    hotspot_NMDA_synapses[j].tau_d_AMPA = 1    </a:t>
            </a:r>
            <a:r>
              <a:rPr i="1" lang="en-US" sz="1500">
                <a:solidFill>
                  <a:srgbClr val="4F9192"/>
                </a:solidFill>
                <a:latin typeface="Courier"/>
                <a:ea typeface="Courier"/>
                <a:cs typeface="Courier"/>
                <a:sym typeface="Courier"/>
              </a:rPr>
              <a:t># AMPA decay time</a:t>
            </a:r>
            <a:endParaRPr/>
          </a:p>
          <a:p>
            <a:pPr indent="0" lvl="0" marL="0" marR="0" rtl="0" algn="l">
              <a:spcBef>
                <a:spcPts val="0"/>
              </a:spcBef>
              <a:spcAft>
                <a:spcPts val="0"/>
              </a:spcAft>
              <a:buNone/>
            </a:pPr>
            <a:r>
              <a:rPr lang="en-US" sz="1500">
                <a:solidFill>
                  <a:schemeClr val="dk1"/>
                </a:solidFill>
                <a:latin typeface="Courier"/>
                <a:ea typeface="Courier"/>
                <a:cs typeface="Courier"/>
                <a:sym typeface="Courier"/>
              </a:rPr>
              <a:t>    hotspot_NMDA_synapses[j].e=0</a:t>
            </a:r>
            <a:endParaRPr/>
          </a:p>
          <a:p>
            <a:pPr indent="0" lvl="0" marL="0" marR="0" rtl="0" algn="l">
              <a:spcBef>
                <a:spcPts val="0"/>
              </a:spcBef>
              <a:spcAft>
                <a:spcPts val="0"/>
              </a:spcAft>
              <a:buNone/>
            </a:pPr>
            <a:r>
              <a:rPr lang="en-US" sz="1500">
                <a:solidFill>
                  <a:schemeClr val="dk1"/>
                </a:solidFill>
                <a:latin typeface="Courier"/>
                <a:ea typeface="Courier"/>
                <a:cs typeface="Courier"/>
                <a:sym typeface="Courier"/>
              </a:rPr>
              <a:t>    hotspot_NMDA_synapses[j].tau_r_NMDA = 0.23 </a:t>
            </a:r>
            <a:r>
              <a:rPr i="1" lang="en-US" sz="1500">
                <a:solidFill>
                  <a:srgbClr val="4F9192"/>
                </a:solidFill>
                <a:latin typeface="Courier"/>
                <a:ea typeface="Courier"/>
                <a:cs typeface="Courier"/>
                <a:sym typeface="Courier"/>
              </a:rPr>
              <a:t># NMDA rise time</a:t>
            </a:r>
            <a:endParaRPr/>
          </a:p>
          <a:p>
            <a:pPr indent="0" lvl="0" marL="0" marR="0" rtl="0" algn="l">
              <a:spcBef>
                <a:spcPts val="0"/>
              </a:spcBef>
              <a:spcAft>
                <a:spcPts val="0"/>
              </a:spcAft>
              <a:buNone/>
            </a:pPr>
            <a:r>
              <a:rPr lang="en-US" sz="1500">
                <a:solidFill>
                  <a:schemeClr val="dk1"/>
                </a:solidFill>
                <a:latin typeface="Courier"/>
                <a:ea typeface="Courier"/>
                <a:cs typeface="Courier"/>
                <a:sym typeface="Courier"/>
              </a:rPr>
              <a:t>    hotspot_NMDA_synapses[j].tau_d_NMDA = 55   </a:t>
            </a:r>
            <a:r>
              <a:rPr i="1" lang="en-US" sz="1500">
                <a:solidFill>
                  <a:srgbClr val="4F9192"/>
                </a:solidFill>
                <a:latin typeface="Courier"/>
                <a:ea typeface="Courier"/>
                <a:cs typeface="Courier"/>
                <a:sym typeface="Courier"/>
              </a:rPr>
              <a:t># NMDA decay time</a:t>
            </a:r>
            <a:endParaRPr/>
          </a:p>
          <a:p>
            <a:pPr indent="0" lvl="0" marL="0" marR="0" rtl="0" algn="l">
              <a:spcBef>
                <a:spcPts val="0"/>
              </a:spcBef>
              <a:spcAft>
                <a:spcPts val="0"/>
              </a:spcAft>
              <a:buNone/>
            </a:pPr>
            <a:r>
              <a:rPr lang="en-US" sz="1500">
                <a:solidFill>
                  <a:schemeClr val="dk1"/>
                </a:solidFill>
                <a:latin typeface="Courier"/>
                <a:ea typeface="Courier"/>
                <a:cs typeface="Courier"/>
                <a:sym typeface="Courier"/>
              </a:rPr>
              <a:t>    </a:t>
            </a:r>
            <a:endParaRPr/>
          </a:p>
          <a:p>
            <a:pPr indent="0" lvl="0" marL="0" marR="0" rtl="0" algn="l">
              <a:spcBef>
                <a:spcPts val="0"/>
              </a:spcBef>
              <a:spcAft>
                <a:spcPts val="0"/>
              </a:spcAft>
              <a:buNone/>
            </a:pPr>
            <a:r>
              <a:rPr lang="en-US" sz="1500">
                <a:solidFill>
                  <a:schemeClr val="dk1"/>
                </a:solidFill>
                <a:latin typeface="Courier"/>
                <a:ea typeface="Courier"/>
                <a:cs typeface="Courier"/>
                <a:sym typeface="Courier"/>
              </a:rPr>
              <a:t>    hotspot_NMDA_netcons[j].weight[0]= 0.5  </a:t>
            </a:r>
            <a:r>
              <a:rPr i="1" lang="en-US" sz="1500">
                <a:solidFill>
                  <a:srgbClr val="4F9192"/>
                </a:solidFill>
                <a:latin typeface="Courier"/>
                <a:ea typeface="Courier"/>
                <a:cs typeface="Courier"/>
                <a:sym typeface="Courier"/>
              </a:rPr>
              <a:t># strength of the synapse – !The conductance!</a:t>
            </a:r>
            <a:endParaRPr/>
          </a:p>
          <a:p>
            <a:pPr indent="0" lvl="0" marL="0" marR="0" rtl="0" algn="l">
              <a:spcBef>
                <a:spcPts val="0"/>
              </a:spcBef>
              <a:spcAft>
                <a:spcPts val="0"/>
              </a:spcAft>
              <a:buNone/>
            </a:pPr>
            <a:r>
              <a:rPr i="1" lang="en-US" sz="1500">
                <a:solidFill>
                  <a:srgbClr val="4F9192"/>
                </a:solidFill>
                <a:latin typeface="Courier"/>
                <a:ea typeface="Courier"/>
                <a:cs typeface="Courier"/>
                <a:sym typeface="Courier"/>
              </a:rPr>
              <a:t>    </a:t>
            </a:r>
            <a:endParaRPr/>
          </a:p>
          <a:p>
            <a:pPr indent="0" lvl="0" marL="0" marR="0" rtl="0" algn="l">
              <a:spcBef>
                <a:spcPts val="0"/>
              </a:spcBef>
              <a:spcAft>
                <a:spcPts val="0"/>
              </a:spcAft>
              <a:buNone/>
            </a:pPr>
            <a:r>
              <a:rPr lang="en-US" sz="1500">
                <a:solidFill>
                  <a:schemeClr val="dk1"/>
                </a:solidFill>
                <a:latin typeface="Courier"/>
                <a:ea typeface="Courier"/>
                <a:cs typeface="Courier"/>
                <a:sym typeface="Courier"/>
              </a:rPr>
              <a:t>    hotspot_NMDA_netstims[j]</a:t>
            </a:r>
            <a:r>
              <a:rPr lang="en-US" sz="1500">
                <a:solidFill>
                  <a:srgbClr val="797979"/>
                </a:solidFill>
                <a:latin typeface="Courier"/>
                <a:ea typeface="Courier"/>
                <a:cs typeface="Courier"/>
                <a:sym typeface="Courier"/>
              </a:rPr>
              <a:t>.</a:t>
            </a:r>
            <a:r>
              <a:rPr lang="en-US" sz="1500">
                <a:solidFill>
                  <a:schemeClr val="dk1"/>
                </a:solidFill>
                <a:latin typeface="Courier"/>
                <a:ea typeface="Courier"/>
                <a:cs typeface="Courier"/>
                <a:sym typeface="Courier"/>
              </a:rPr>
              <a:t>number   </a:t>
            </a:r>
            <a:r>
              <a:rPr lang="en-US" sz="1500">
                <a:solidFill>
                  <a:srgbClr val="797979"/>
                </a:solidFill>
                <a:latin typeface="Courier"/>
                <a:ea typeface="Courier"/>
                <a:cs typeface="Courier"/>
                <a:sym typeface="Courier"/>
              </a:rPr>
              <a:t>=</a:t>
            </a:r>
            <a:r>
              <a:rPr lang="en-US" sz="1500">
                <a:solidFill>
                  <a:schemeClr val="dk1"/>
                </a:solidFill>
                <a:latin typeface="Courier"/>
                <a:ea typeface="Courier"/>
                <a:cs typeface="Courier"/>
                <a:sym typeface="Courier"/>
              </a:rPr>
              <a:t> </a:t>
            </a:r>
            <a:r>
              <a:rPr lang="en-US" sz="1500">
                <a:solidFill>
                  <a:srgbClr val="797979"/>
                </a:solidFill>
                <a:latin typeface="Courier"/>
                <a:ea typeface="Courier"/>
                <a:cs typeface="Courier"/>
                <a:sym typeface="Courier"/>
              </a:rPr>
              <a:t>9e9</a:t>
            </a:r>
            <a:r>
              <a:rPr lang="en-US" sz="1500">
                <a:solidFill>
                  <a:schemeClr val="dk1"/>
                </a:solidFill>
                <a:latin typeface="Courier"/>
                <a:ea typeface="Courier"/>
                <a:cs typeface="Courier"/>
                <a:sym typeface="Courier"/>
              </a:rPr>
              <a:t> </a:t>
            </a:r>
            <a:r>
              <a:rPr i="1" lang="en-US" sz="1500">
                <a:solidFill>
                  <a:srgbClr val="4F9192"/>
                </a:solidFill>
                <a:latin typeface="Courier"/>
                <a:ea typeface="Courier"/>
                <a:cs typeface="Courier"/>
                <a:sym typeface="Courier"/>
              </a:rPr>
              <a:t># number of synaptic activation</a:t>
            </a:r>
            <a:endParaRPr sz="1500">
              <a:solidFill>
                <a:schemeClr val="dk1"/>
              </a:solidFill>
              <a:latin typeface="Courier"/>
              <a:ea typeface="Courier"/>
              <a:cs typeface="Courier"/>
              <a:sym typeface="Courier"/>
            </a:endParaRPr>
          </a:p>
          <a:p>
            <a:pPr indent="0" lvl="0" marL="0" marR="0" rtl="0" algn="l">
              <a:spcBef>
                <a:spcPts val="0"/>
              </a:spcBef>
              <a:spcAft>
                <a:spcPts val="0"/>
              </a:spcAft>
              <a:buNone/>
            </a:pPr>
            <a:r>
              <a:rPr lang="en-US" sz="1500">
                <a:solidFill>
                  <a:schemeClr val="dk1"/>
                </a:solidFill>
                <a:latin typeface="Courier"/>
                <a:ea typeface="Courier"/>
                <a:cs typeface="Courier"/>
                <a:sym typeface="Courier"/>
              </a:rPr>
              <a:t>    hotspot_NMDA_netstims[j]</a:t>
            </a:r>
            <a:r>
              <a:rPr lang="en-US" sz="1500">
                <a:solidFill>
                  <a:srgbClr val="797979"/>
                </a:solidFill>
                <a:latin typeface="Courier"/>
                <a:ea typeface="Courier"/>
                <a:cs typeface="Courier"/>
                <a:sym typeface="Courier"/>
              </a:rPr>
              <a:t>.</a:t>
            </a:r>
            <a:r>
              <a:rPr lang="en-US" sz="1500">
                <a:solidFill>
                  <a:schemeClr val="dk1"/>
                </a:solidFill>
                <a:latin typeface="Courier"/>
                <a:ea typeface="Courier"/>
                <a:cs typeface="Courier"/>
                <a:sym typeface="Courier"/>
              </a:rPr>
              <a:t>noise    </a:t>
            </a:r>
            <a:r>
              <a:rPr lang="en-US" sz="1500">
                <a:solidFill>
                  <a:srgbClr val="797979"/>
                </a:solidFill>
                <a:latin typeface="Courier"/>
                <a:ea typeface="Courier"/>
                <a:cs typeface="Courier"/>
                <a:sym typeface="Courier"/>
              </a:rPr>
              <a:t>=</a:t>
            </a:r>
            <a:r>
              <a:rPr lang="en-US" sz="1500">
                <a:solidFill>
                  <a:schemeClr val="dk1"/>
                </a:solidFill>
                <a:latin typeface="Courier"/>
                <a:ea typeface="Courier"/>
                <a:cs typeface="Courier"/>
                <a:sym typeface="Courier"/>
              </a:rPr>
              <a:t> </a:t>
            </a:r>
            <a:r>
              <a:rPr lang="en-US" sz="1500">
                <a:solidFill>
                  <a:srgbClr val="797979"/>
                </a:solidFill>
                <a:latin typeface="Courier"/>
                <a:ea typeface="Courier"/>
                <a:cs typeface="Courier"/>
                <a:sym typeface="Courier"/>
              </a:rPr>
              <a:t>1</a:t>
            </a:r>
            <a:r>
              <a:rPr lang="en-US" sz="1500">
                <a:solidFill>
                  <a:schemeClr val="dk1"/>
                </a:solidFill>
                <a:latin typeface="Courier"/>
                <a:ea typeface="Courier"/>
                <a:cs typeface="Courier"/>
                <a:sym typeface="Courier"/>
              </a:rPr>
              <a:t>   </a:t>
            </a:r>
            <a:r>
              <a:rPr i="1" lang="en-US" sz="1500">
                <a:solidFill>
                  <a:srgbClr val="4F9192"/>
                </a:solidFill>
                <a:latin typeface="Courier"/>
                <a:ea typeface="Courier"/>
                <a:cs typeface="Courier"/>
                <a:sym typeface="Courier"/>
              </a:rPr>
              <a:t># randomness</a:t>
            </a:r>
            <a:endParaRPr sz="1500">
              <a:solidFill>
                <a:schemeClr val="dk1"/>
              </a:solidFill>
              <a:latin typeface="Courier"/>
              <a:ea typeface="Courier"/>
              <a:cs typeface="Courier"/>
              <a:sym typeface="Courier"/>
            </a:endParaRPr>
          </a:p>
          <a:p>
            <a:pPr indent="0" lvl="0" marL="0" marR="0" rtl="0" algn="l">
              <a:spcBef>
                <a:spcPts val="0"/>
              </a:spcBef>
              <a:spcAft>
                <a:spcPts val="0"/>
              </a:spcAft>
              <a:buNone/>
            </a:pPr>
            <a:r>
              <a:rPr lang="en-US" sz="1500">
                <a:solidFill>
                  <a:srgbClr val="000000"/>
                </a:solidFill>
                <a:latin typeface="Courier"/>
                <a:ea typeface="Courier"/>
                <a:cs typeface="Courier"/>
                <a:sym typeface="Courier"/>
              </a:rPr>
              <a:t>    hotspot_NMDA_netstims[j]</a:t>
            </a:r>
            <a:r>
              <a:rPr lang="en-US" sz="1500">
                <a:solidFill>
                  <a:srgbClr val="797979"/>
                </a:solidFill>
                <a:latin typeface="Courier"/>
                <a:ea typeface="Courier"/>
                <a:cs typeface="Courier"/>
                <a:sym typeface="Courier"/>
              </a:rPr>
              <a:t>.</a:t>
            </a:r>
            <a:r>
              <a:rPr lang="en-US" sz="1500">
                <a:solidFill>
                  <a:srgbClr val="000000"/>
                </a:solidFill>
                <a:latin typeface="Courier"/>
                <a:ea typeface="Courier"/>
                <a:cs typeface="Courier"/>
                <a:sym typeface="Courier"/>
              </a:rPr>
              <a:t>interval </a:t>
            </a:r>
            <a:r>
              <a:rPr lang="en-US" sz="1500">
                <a:solidFill>
                  <a:srgbClr val="797979"/>
                </a:solidFill>
                <a:latin typeface="Courier"/>
                <a:ea typeface="Courier"/>
                <a:cs typeface="Courier"/>
                <a:sym typeface="Courier"/>
              </a:rPr>
              <a:t>=</a:t>
            </a:r>
            <a:r>
              <a:rPr lang="en-US" sz="1500">
                <a:solidFill>
                  <a:srgbClr val="000000"/>
                </a:solidFill>
                <a:latin typeface="Courier"/>
                <a:ea typeface="Courier"/>
                <a:cs typeface="Courier"/>
                <a:sym typeface="Courier"/>
              </a:rPr>
              <a:t> </a:t>
            </a:r>
            <a:r>
              <a:rPr lang="en-US" sz="1500">
                <a:solidFill>
                  <a:srgbClr val="797979"/>
                </a:solidFill>
                <a:latin typeface="Courier"/>
                <a:ea typeface="Courier"/>
                <a:cs typeface="Courier"/>
                <a:sym typeface="Courier"/>
              </a:rPr>
              <a:t>50</a:t>
            </a:r>
            <a:r>
              <a:rPr lang="en-US" sz="1500">
                <a:solidFill>
                  <a:srgbClr val="000000"/>
                </a:solidFill>
                <a:latin typeface="Courier"/>
                <a:ea typeface="Courier"/>
                <a:cs typeface="Courier"/>
                <a:sym typeface="Courier"/>
              </a:rPr>
              <a:t>  </a:t>
            </a:r>
            <a:r>
              <a:rPr i="1" lang="en-US" sz="1500">
                <a:solidFill>
                  <a:srgbClr val="4F9192"/>
                </a:solidFill>
                <a:latin typeface="Courier"/>
                <a:ea typeface="Courier"/>
                <a:cs typeface="Courier"/>
                <a:sym typeface="Courier"/>
              </a:rPr>
              <a:t># mean time between spikes |50 ms = 20 Hz|</a:t>
            </a:r>
            <a:endParaRPr/>
          </a:p>
          <a:p>
            <a:pPr indent="0" lvl="0" marL="0" marR="0" rtl="0" algn="l">
              <a:spcBef>
                <a:spcPts val="0"/>
              </a:spcBef>
              <a:spcAft>
                <a:spcPts val="0"/>
              </a:spcAft>
              <a:buNone/>
            </a:pPr>
            <a:r>
              <a:t/>
            </a:r>
            <a:endParaRPr i="1" sz="1500">
              <a:solidFill>
                <a:srgbClr val="4F9192"/>
              </a:solidFill>
              <a:latin typeface="Courier"/>
              <a:ea typeface="Courier"/>
              <a:cs typeface="Courier"/>
              <a:sym typeface="Courier"/>
            </a:endParaRPr>
          </a:p>
          <a:p>
            <a:pPr indent="0" lvl="0" marL="0" marR="0" rtl="0" algn="l">
              <a:spcBef>
                <a:spcPts val="0"/>
              </a:spcBef>
              <a:spcAft>
                <a:spcPts val="0"/>
              </a:spcAft>
              <a:buNone/>
            </a:pPr>
            <a:r>
              <a:t/>
            </a:r>
            <a:endParaRPr i="1" sz="1500">
              <a:solidFill>
                <a:srgbClr val="4F9192"/>
              </a:solidFill>
              <a:latin typeface="Courier"/>
              <a:ea typeface="Courier"/>
              <a:cs typeface="Courier"/>
              <a:sym typeface="Courier"/>
            </a:endParaRPr>
          </a:p>
          <a:p>
            <a:pPr indent="0" lvl="0" marL="0" marR="0" rtl="0" algn="l">
              <a:spcBef>
                <a:spcPts val="0"/>
              </a:spcBef>
              <a:spcAft>
                <a:spcPts val="0"/>
              </a:spcAft>
              <a:buNone/>
            </a:pPr>
            <a:r>
              <a:t/>
            </a:r>
            <a:endParaRPr sz="1500">
              <a:solidFill>
                <a:srgbClr val="4F9192"/>
              </a:solidFill>
              <a:latin typeface="Courier"/>
              <a:ea typeface="Courier"/>
              <a:cs typeface="Courier"/>
              <a:sym typeface="Courier"/>
            </a:endParaRPr>
          </a:p>
        </p:txBody>
      </p:sp>
      <p:pic>
        <p:nvPicPr>
          <p:cNvPr id="598" name="Google Shape;598;p50"/>
          <p:cNvPicPr preferRelativeResize="0"/>
          <p:nvPr/>
        </p:nvPicPr>
        <p:blipFill rotWithShape="1">
          <a:blip r:embed="rId3">
            <a:alphaModFix/>
          </a:blip>
          <a:srcRect b="0" l="0" r="0" t="0"/>
          <a:stretch/>
        </p:blipFill>
        <p:spPr>
          <a:xfrm>
            <a:off x="5737678" y="671908"/>
            <a:ext cx="6454322" cy="1338943"/>
          </a:xfrm>
          <a:prstGeom prst="rect">
            <a:avLst/>
          </a:prstGeom>
          <a:noFill/>
          <a:ln>
            <a:noFill/>
          </a:ln>
        </p:spPr>
      </p:pic>
      <p:pic>
        <p:nvPicPr>
          <p:cNvPr id="599" name="Google Shape;599;p50"/>
          <p:cNvPicPr preferRelativeResize="0"/>
          <p:nvPr/>
        </p:nvPicPr>
        <p:blipFill rotWithShape="1">
          <a:blip r:embed="rId4">
            <a:alphaModFix/>
          </a:blip>
          <a:srcRect b="0" l="0" r="0" t="0"/>
          <a:stretch/>
        </p:blipFill>
        <p:spPr>
          <a:xfrm>
            <a:off x="9536792" y="1724996"/>
            <a:ext cx="2002971" cy="293914"/>
          </a:xfrm>
          <a:prstGeom prst="rect">
            <a:avLst/>
          </a:prstGeom>
          <a:noFill/>
          <a:ln>
            <a:noFill/>
          </a:ln>
        </p:spPr>
      </p:pic>
      <p:pic>
        <p:nvPicPr>
          <p:cNvPr id="600" name="Google Shape;600;p50"/>
          <p:cNvPicPr preferRelativeResize="0"/>
          <p:nvPr/>
        </p:nvPicPr>
        <p:blipFill rotWithShape="1">
          <a:blip r:embed="rId5">
            <a:alphaModFix/>
          </a:blip>
          <a:srcRect b="0" l="0" r="0" t="0"/>
          <a:stretch/>
        </p:blipFill>
        <p:spPr>
          <a:xfrm>
            <a:off x="7163708" y="1762985"/>
            <a:ext cx="2536372" cy="247866"/>
          </a:xfrm>
          <a:prstGeom prst="rect">
            <a:avLst/>
          </a:prstGeom>
          <a:noFill/>
          <a:ln>
            <a:noFill/>
          </a:ln>
        </p:spPr>
      </p:pic>
      <p:sp>
        <p:nvSpPr>
          <p:cNvPr id="601" name="Google Shape;601;p50"/>
          <p:cNvSpPr txBox="1"/>
          <p:nvPr/>
        </p:nvSpPr>
        <p:spPr>
          <a:xfrm>
            <a:off x="10829350" y="113900"/>
            <a:ext cx="1194600" cy="42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800">
                <a:solidFill>
                  <a:srgbClr val="93C47D"/>
                </a:solidFill>
                <a:latin typeface="Century Gothic"/>
                <a:ea typeface="Century Gothic"/>
                <a:cs typeface="Century Gothic"/>
                <a:sym typeface="Century Gothic"/>
              </a:rPr>
              <a:t>paper 1</a:t>
            </a:r>
            <a:endParaRPr b="1" sz="1800">
              <a:solidFill>
                <a:srgbClr val="93C47D"/>
              </a:solidFill>
              <a:latin typeface="Century Gothic"/>
              <a:ea typeface="Century Gothic"/>
              <a:cs typeface="Century Gothic"/>
              <a:sym typeface="Century Gothic"/>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59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5" name="Shape 605"/>
        <p:cNvGrpSpPr/>
        <p:nvPr/>
      </p:nvGrpSpPr>
      <p:grpSpPr>
        <a:xfrm>
          <a:off x="0" y="0"/>
          <a:ext cx="0" cy="0"/>
          <a:chOff x="0" y="0"/>
          <a:chExt cx="0" cy="0"/>
        </a:xfrm>
      </p:grpSpPr>
      <p:sp>
        <p:nvSpPr>
          <p:cNvPr id="606" name="Google Shape;606;p51"/>
          <p:cNvSpPr/>
          <p:nvPr/>
        </p:nvSpPr>
        <p:spPr>
          <a:xfrm>
            <a:off x="367823" y="1176067"/>
            <a:ext cx="11346849" cy="563231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1500">
                <a:solidFill>
                  <a:srgbClr val="4F9192"/>
                </a:solidFill>
                <a:latin typeface="Courier"/>
                <a:ea typeface="Courier"/>
                <a:cs typeface="Courier"/>
                <a:sym typeface="Courier"/>
              </a:rPr>
              <a:t>#########################</a:t>
            </a:r>
            <a:endParaRPr sz="1500">
              <a:solidFill>
                <a:srgbClr val="4F9192"/>
              </a:solidFill>
              <a:latin typeface="Courier"/>
              <a:ea typeface="Courier"/>
              <a:cs typeface="Courier"/>
              <a:sym typeface="Courier"/>
            </a:endParaRPr>
          </a:p>
          <a:p>
            <a:pPr indent="0" lvl="0" marL="0" marR="0" rtl="0" algn="l">
              <a:spcBef>
                <a:spcPts val="0"/>
              </a:spcBef>
              <a:spcAft>
                <a:spcPts val="0"/>
              </a:spcAft>
              <a:buNone/>
            </a:pPr>
            <a:r>
              <a:rPr i="1" lang="en-US" sz="1500">
                <a:solidFill>
                  <a:srgbClr val="4F9192"/>
                </a:solidFill>
                <a:latin typeface="Courier"/>
                <a:ea typeface="Courier"/>
                <a:cs typeface="Courier"/>
                <a:sym typeface="Courier"/>
              </a:rPr>
              <a:t># # Set up experiment # #</a:t>
            </a:r>
            <a:endParaRPr sz="1500">
              <a:solidFill>
                <a:srgbClr val="4F9192"/>
              </a:solidFill>
              <a:latin typeface="Courier"/>
              <a:ea typeface="Courier"/>
              <a:cs typeface="Courier"/>
              <a:sym typeface="Courier"/>
            </a:endParaRPr>
          </a:p>
          <a:p>
            <a:pPr indent="0" lvl="0" marL="0" marR="0" rtl="0" algn="l">
              <a:spcBef>
                <a:spcPts val="0"/>
              </a:spcBef>
              <a:spcAft>
                <a:spcPts val="0"/>
              </a:spcAft>
              <a:buNone/>
            </a:pPr>
            <a:r>
              <a:rPr i="1" lang="en-US" sz="1500">
                <a:solidFill>
                  <a:srgbClr val="4F9192"/>
                </a:solidFill>
                <a:latin typeface="Courier"/>
                <a:ea typeface="Courier"/>
                <a:cs typeface="Courier"/>
                <a:sym typeface="Courier"/>
              </a:rPr>
              <a:t>#########################</a:t>
            </a:r>
            <a:endParaRPr sz="1500">
              <a:solidFill>
                <a:srgbClr val="4F9192"/>
              </a:solidFill>
              <a:latin typeface="Courier"/>
              <a:ea typeface="Courier"/>
              <a:cs typeface="Courier"/>
              <a:sym typeface="Courier"/>
            </a:endParaRPr>
          </a:p>
          <a:p>
            <a:pPr indent="0" lvl="0" marL="0" marR="0" rtl="0" algn="l">
              <a:spcBef>
                <a:spcPts val="0"/>
              </a:spcBef>
              <a:spcAft>
                <a:spcPts val="0"/>
              </a:spcAft>
              <a:buNone/>
            </a:pPr>
            <a:r>
              <a:t/>
            </a:r>
            <a:endParaRPr sz="1500">
              <a:solidFill>
                <a:schemeClr val="dk1"/>
              </a:solidFill>
              <a:latin typeface="Courier"/>
              <a:ea typeface="Courier"/>
              <a:cs typeface="Courier"/>
              <a:sym typeface="Courier"/>
            </a:endParaRPr>
          </a:p>
          <a:p>
            <a:pPr indent="0" lvl="0" marL="0" marR="0" rtl="0" algn="l">
              <a:spcBef>
                <a:spcPts val="0"/>
              </a:spcBef>
              <a:spcAft>
                <a:spcPts val="0"/>
              </a:spcAft>
              <a:buNone/>
            </a:pPr>
            <a:r>
              <a:rPr i="1" lang="en-US" sz="1500">
                <a:solidFill>
                  <a:srgbClr val="4F9192"/>
                </a:solidFill>
                <a:latin typeface="Courier"/>
                <a:ea typeface="Courier"/>
                <a:cs typeface="Courier"/>
                <a:sym typeface="Courier"/>
              </a:rPr>
              <a:t>#create one inhibitory synapse at location 0.2</a:t>
            </a:r>
            <a:endParaRPr sz="1500">
              <a:solidFill>
                <a:srgbClr val="4F9192"/>
              </a:solidFill>
              <a:latin typeface="Courier"/>
              <a:ea typeface="Courier"/>
              <a:cs typeface="Courier"/>
              <a:sym typeface="Courier"/>
            </a:endParaRPr>
          </a:p>
          <a:p>
            <a:pPr indent="0" lvl="0" marL="0" marR="0" rtl="0" algn="l">
              <a:spcBef>
                <a:spcPts val="0"/>
              </a:spcBef>
              <a:spcAft>
                <a:spcPts val="0"/>
              </a:spcAft>
              <a:buNone/>
            </a:pPr>
            <a:r>
              <a:rPr lang="en-US" sz="1500">
                <a:solidFill>
                  <a:schemeClr val="dk1"/>
                </a:solidFill>
                <a:latin typeface="Courier"/>
                <a:ea typeface="Courier"/>
                <a:cs typeface="Courier"/>
                <a:sym typeface="Courier"/>
              </a:rPr>
              <a:t>on_path_inhibition </a:t>
            </a:r>
            <a:r>
              <a:rPr lang="en-US" sz="1500">
                <a:solidFill>
                  <a:srgbClr val="797979"/>
                </a:solidFill>
                <a:latin typeface="Courier"/>
                <a:ea typeface="Courier"/>
                <a:cs typeface="Courier"/>
                <a:sym typeface="Courier"/>
              </a:rPr>
              <a:t>=</a:t>
            </a:r>
            <a:r>
              <a:rPr lang="en-US" sz="1500">
                <a:solidFill>
                  <a:schemeClr val="dk1"/>
                </a:solidFill>
                <a:latin typeface="Courier"/>
                <a:ea typeface="Courier"/>
                <a:cs typeface="Courier"/>
                <a:sym typeface="Courier"/>
              </a:rPr>
              <a:t> h</a:t>
            </a:r>
            <a:r>
              <a:rPr lang="en-US" sz="1500">
                <a:solidFill>
                  <a:srgbClr val="797979"/>
                </a:solidFill>
                <a:latin typeface="Courier"/>
                <a:ea typeface="Courier"/>
                <a:cs typeface="Courier"/>
                <a:sym typeface="Courier"/>
              </a:rPr>
              <a:t>.</a:t>
            </a:r>
            <a:r>
              <a:rPr lang="en-US" sz="1500">
                <a:solidFill>
                  <a:schemeClr val="dk1"/>
                </a:solidFill>
                <a:latin typeface="Courier"/>
                <a:ea typeface="Courier"/>
                <a:cs typeface="Courier"/>
                <a:sym typeface="Courier"/>
              </a:rPr>
              <a:t>Exp2Syn(dend(</a:t>
            </a:r>
            <a:r>
              <a:rPr lang="en-US" sz="1500">
                <a:solidFill>
                  <a:srgbClr val="797979"/>
                </a:solidFill>
                <a:latin typeface="Courier"/>
                <a:ea typeface="Courier"/>
                <a:cs typeface="Courier"/>
                <a:sym typeface="Courier"/>
              </a:rPr>
              <a:t>0.2</a:t>
            </a:r>
            <a:r>
              <a:rPr lang="en-US" sz="1500">
                <a:solidFill>
                  <a:schemeClr val="dk1"/>
                </a:solidFill>
                <a:latin typeface="Courier"/>
                <a:ea typeface="Courier"/>
                <a:cs typeface="Courier"/>
                <a:sym typeface="Courier"/>
              </a:rPr>
              <a:t>)) </a:t>
            </a:r>
            <a:endParaRPr/>
          </a:p>
          <a:p>
            <a:pPr indent="0" lvl="0" marL="0" marR="0" rtl="0" algn="l">
              <a:spcBef>
                <a:spcPts val="0"/>
              </a:spcBef>
              <a:spcAft>
                <a:spcPts val="0"/>
              </a:spcAft>
              <a:buNone/>
            </a:pPr>
            <a:r>
              <a:rPr lang="en-US" sz="1500">
                <a:solidFill>
                  <a:schemeClr val="dk1"/>
                </a:solidFill>
                <a:latin typeface="Courier"/>
                <a:ea typeface="Courier"/>
                <a:cs typeface="Courier"/>
                <a:sym typeface="Courier"/>
              </a:rPr>
              <a:t>on_path_inhibition</a:t>
            </a:r>
            <a:r>
              <a:rPr lang="en-US" sz="1500">
                <a:solidFill>
                  <a:srgbClr val="797979"/>
                </a:solidFill>
                <a:latin typeface="Courier"/>
                <a:ea typeface="Courier"/>
                <a:cs typeface="Courier"/>
                <a:sym typeface="Courier"/>
              </a:rPr>
              <a:t>.</a:t>
            </a:r>
            <a:r>
              <a:rPr lang="en-US" sz="1500">
                <a:solidFill>
                  <a:schemeClr val="dk1"/>
                </a:solidFill>
                <a:latin typeface="Courier"/>
                <a:ea typeface="Courier"/>
                <a:cs typeface="Courier"/>
                <a:sym typeface="Courier"/>
              </a:rPr>
              <a:t>tau1 </a:t>
            </a:r>
            <a:r>
              <a:rPr lang="en-US" sz="1500">
                <a:solidFill>
                  <a:srgbClr val="797979"/>
                </a:solidFill>
                <a:latin typeface="Courier"/>
                <a:ea typeface="Courier"/>
                <a:cs typeface="Courier"/>
                <a:sym typeface="Courier"/>
              </a:rPr>
              <a:t>=</a:t>
            </a:r>
            <a:r>
              <a:rPr lang="en-US" sz="1500">
                <a:solidFill>
                  <a:schemeClr val="dk1"/>
                </a:solidFill>
                <a:latin typeface="Courier"/>
                <a:ea typeface="Courier"/>
                <a:cs typeface="Courier"/>
                <a:sym typeface="Courier"/>
              </a:rPr>
              <a:t> </a:t>
            </a:r>
            <a:r>
              <a:rPr lang="en-US" sz="1500">
                <a:solidFill>
                  <a:srgbClr val="797979"/>
                </a:solidFill>
                <a:latin typeface="Courier"/>
                <a:ea typeface="Courier"/>
                <a:cs typeface="Courier"/>
                <a:sym typeface="Courier"/>
              </a:rPr>
              <a:t>0.01</a:t>
            </a:r>
            <a:endParaRPr sz="1500">
              <a:solidFill>
                <a:schemeClr val="dk1"/>
              </a:solidFill>
              <a:latin typeface="Courier"/>
              <a:ea typeface="Courier"/>
              <a:cs typeface="Courier"/>
              <a:sym typeface="Courier"/>
            </a:endParaRPr>
          </a:p>
          <a:p>
            <a:pPr indent="0" lvl="0" marL="0" marR="0" rtl="0" algn="l">
              <a:spcBef>
                <a:spcPts val="0"/>
              </a:spcBef>
              <a:spcAft>
                <a:spcPts val="0"/>
              </a:spcAft>
              <a:buNone/>
            </a:pPr>
            <a:r>
              <a:rPr lang="en-US" sz="1500">
                <a:solidFill>
                  <a:schemeClr val="dk1"/>
                </a:solidFill>
                <a:latin typeface="Courier"/>
                <a:ea typeface="Courier"/>
                <a:cs typeface="Courier"/>
                <a:sym typeface="Courier"/>
              </a:rPr>
              <a:t>on_path_inhibition</a:t>
            </a:r>
            <a:r>
              <a:rPr lang="en-US" sz="1500">
                <a:solidFill>
                  <a:srgbClr val="797979"/>
                </a:solidFill>
                <a:latin typeface="Courier"/>
                <a:ea typeface="Courier"/>
                <a:cs typeface="Courier"/>
                <a:sym typeface="Courier"/>
              </a:rPr>
              <a:t>.</a:t>
            </a:r>
            <a:r>
              <a:rPr lang="en-US" sz="1500">
                <a:solidFill>
                  <a:schemeClr val="dk1"/>
                </a:solidFill>
                <a:latin typeface="Courier"/>
                <a:ea typeface="Courier"/>
                <a:cs typeface="Courier"/>
                <a:sym typeface="Courier"/>
              </a:rPr>
              <a:t>tau2 </a:t>
            </a:r>
            <a:r>
              <a:rPr lang="en-US" sz="1500">
                <a:solidFill>
                  <a:srgbClr val="797979"/>
                </a:solidFill>
                <a:latin typeface="Courier"/>
                <a:ea typeface="Courier"/>
                <a:cs typeface="Courier"/>
                <a:sym typeface="Courier"/>
              </a:rPr>
              <a:t>=</a:t>
            </a:r>
            <a:r>
              <a:rPr lang="en-US" sz="1500">
                <a:solidFill>
                  <a:schemeClr val="dk1"/>
                </a:solidFill>
                <a:latin typeface="Courier"/>
                <a:ea typeface="Courier"/>
                <a:cs typeface="Courier"/>
                <a:sym typeface="Courier"/>
              </a:rPr>
              <a:t> </a:t>
            </a:r>
            <a:r>
              <a:rPr lang="en-US" sz="1500">
                <a:solidFill>
                  <a:srgbClr val="797979"/>
                </a:solidFill>
                <a:latin typeface="Courier"/>
                <a:ea typeface="Courier"/>
                <a:cs typeface="Courier"/>
                <a:sym typeface="Courier"/>
              </a:rPr>
              <a:t>9e9</a:t>
            </a:r>
            <a:endParaRPr sz="1500">
              <a:solidFill>
                <a:schemeClr val="dk1"/>
              </a:solidFill>
              <a:latin typeface="Courier"/>
              <a:ea typeface="Courier"/>
              <a:cs typeface="Courier"/>
              <a:sym typeface="Courier"/>
            </a:endParaRPr>
          </a:p>
          <a:p>
            <a:pPr indent="0" lvl="0" marL="0" marR="0" rtl="0" algn="l">
              <a:spcBef>
                <a:spcPts val="0"/>
              </a:spcBef>
              <a:spcAft>
                <a:spcPts val="0"/>
              </a:spcAft>
              <a:buNone/>
            </a:pPr>
            <a:r>
              <a:rPr lang="en-US" sz="1500">
                <a:solidFill>
                  <a:schemeClr val="dk1"/>
                </a:solidFill>
                <a:latin typeface="Courier"/>
                <a:ea typeface="Courier"/>
                <a:cs typeface="Courier"/>
                <a:sym typeface="Courier"/>
              </a:rPr>
              <a:t>on_path_inhibition</a:t>
            </a:r>
            <a:r>
              <a:rPr lang="en-US" sz="1500">
                <a:solidFill>
                  <a:srgbClr val="797979"/>
                </a:solidFill>
                <a:latin typeface="Courier"/>
                <a:ea typeface="Courier"/>
                <a:cs typeface="Courier"/>
                <a:sym typeface="Courier"/>
              </a:rPr>
              <a:t>.</a:t>
            </a:r>
            <a:r>
              <a:rPr lang="en-US" sz="1500">
                <a:solidFill>
                  <a:schemeClr val="dk1"/>
                </a:solidFill>
                <a:latin typeface="Courier"/>
                <a:ea typeface="Courier"/>
                <a:cs typeface="Courier"/>
                <a:sym typeface="Courier"/>
              </a:rPr>
              <a:t>e    </a:t>
            </a:r>
            <a:r>
              <a:rPr lang="en-US" sz="1500">
                <a:solidFill>
                  <a:srgbClr val="797979"/>
                </a:solidFill>
                <a:latin typeface="Courier"/>
                <a:ea typeface="Courier"/>
                <a:cs typeface="Courier"/>
                <a:sym typeface="Courier"/>
              </a:rPr>
              <a:t>=</a:t>
            </a:r>
            <a:r>
              <a:rPr lang="en-US" sz="1500">
                <a:solidFill>
                  <a:schemeClr val="dk1"/>
                </a:solidFill>
                <a:latin typeface="Courier"/>
                <a:ea typeface="Courier"/>
                <a:cs typeface="Courier"/>
                <a:sym typeface="Courier"/>
              </a:rPr>
              <a:t> v_rest </a:t>
            </a:r>
            <a:r>
              <a:rPr i="1" lang="en-US" sz="1500">
                <a:solidFill>
                  <a:srgbClr val="4F9192"/>
                </a:solidFill>
                <a:latin typeface="Courier"/>
                <a:ea typeface="Courier"/>
                <a:cs typeface="Courier"/>
                <a:sym typeface="Courier"/>
              </a:rPr>
              <a:t># This value is what sets the synapse to be inhibitory</a:t>
            </a:r>
            <a:endParaRPr/>
          </a:p>
          <a:p>
            <a:pPr indent="0" lvl="0" marL="0" marR="0" rtl="0" algn="l">
              <a:spcBef>
                <a:spcPts val="0"/>
              </a:spcBef>
              <a:spcAft>
                <a:spcPts val="0"/>
              </a:spcAft>
              <a:buNone/>
            </a:pPr>
            <a:br>
              <a:rPr lang="en-US" sz="1500">
                <a:solidFill>
                  <a:schemeClr val="dk1"/>
                </a:solidFill>
                <a:latin typeface="Courier"/>
                <a:ea typeface="Courier"/>
                <a:cs typeface="Courier"/>
                <a:sym typeface="Courier"/>
              </a:rPr>
            </a:br>
            <a:r>
              <a:rPr i="1" lang="en-US" sz="1500">
                <a:solidFill>
                  <a:srgbClr val="4F9192"/>
                </a:solidFill>
                <a:latin typeface="Courier"/>
                <a:ea typeface="Courier"/>
                <a:cs typeface="Courier"/>
                <a:sym typeface="Courier"/>
              </a:rPr>
              <a:t>#create one inhibitory synapse at location 0.99</a:t>
            </a:r>
            <a:endParaRPr sz="1500">
              <a:solidFill>
                <a:srgbClr val="4F9192"/>
              </a:solidFill>
              <a:latin typeface="Courier"/>
              <a:ea typeface="Courier"/>
              <a:cs typeface="Courier"/>
              <a:sym typeface="Courier"/>
            </a:endParaRPr>
          </a:p>
          <a:p>
            <a:pPr indent="0" lvl="0" marL="0" marR="0" rtl="0" algn="l">
              <a:spcBef>
                <a:spcPts val="0"/>
              </a:spcBef>
              <a:spcAft>
                <a:spcPts val="0"/>
              </a:spcAft>
              <a:buNone/>
            </a:pPr>
            <a:r>
              <a:rPr lang="en-US" sz="1500">
                <a:solidFill>
                  <a:schemeClr val="dk1"/>
                </a:solidFill>
                <a:latin typeface="Courier"/>
                <a:ea typeface="Courier"/>
                <a:cs typeface="Courier"/>
                <a:sym typeface="Courier"/>
              </a:rPr>
              <a:t>off_path_inhibition  </a:t>
            </a:r>
            <a:r>
              <a:rPr lang="en-US" sz="1500">
                <a:solidFill>
                  <a:srgbClr val="797979"/>
                </a:solidFill>
                <a:latin typeface="Courier"/>
                <a:ea typeface="Courier"/>
                <a:cs typeface="Courier"/>
                <a:sym typeface="Courier"/>
              </a:rPr>
              <a:t>=</a:t>
            </a:r>
            <a:r>
              <a:rPr lang="en-US" sz="1500">
                <a:solidFill>
                  <a:schemeClr val="dk1"/>
                </a:solidFill>
                <a:latin typeface="Courier"/>
                <a:ea typeface="Courier"/>
                <a:cs typeface="Courier"/>
                <a:sym typeface="Courier"/>
              </a:rPr>
              <a:t> h</a:t>
            </a:r>
            <a:r>
              <a:rPr lang="en-US" sz="1500">
                <a:solidFill>
                  <a:srgbClr val="797979"/>
                </a:solidFill>
                <a:latin typeface="Courier"/>
                <a:ea typeface="Courier"/>
                <a:cs typeface="Courier"/>
                <a:sym typeface="Courier"/>
              </a:rPr>
              <a:t>.</a:t>
            </a:r>
            <a:r>
              <a:rPr lang="en-US" sz="1500">
                <a:solidFill>
                  <a:schemeClr val="dk1"/>
                </a:solidFill>
                <a:latin typeface="Courier"/>
                <a:ea typeface="Courier"/>
                <a:cs typeface="Courier"/>
                <a:sym typeface="Courier"/>
              </a:rPr>
              <a:t>Exp2Syn(dend(</a:t>
            </a:r>
            <a:r>
              <a:rPr lang="en-US" sz="1500">
                <a:solidFill>
                  <a:srgbClr val="797979"/>
                </a:solidFill>
                <a:latin typeface="Courier"/>
                <a:ea typeface="Courier"/>
                <a:cs typeface="Courier"/>
                <a:sym typeface="Courier"/>
              </a:rPr>
              <a:t>0.99</a:t>
            </a:r>
            <a:r>
              <a:rPr lang="en-US" sz="1500">
                <a:solidFill>
                  <a:schemeClr val="dk1"/>
                </a:solidFill>
                <a:latin typeface="Courier"/>
                <a:ea typeface="Courier"/>
                <a:cs typeface="Courier"/>
                <a:sym typeface="Courier"/>
              </a:rPr>
              <a:t>))</a:t>
            </a:r>
            <a:endParaRPr/>
          </a:p>
          <a:p>
            <a:pPr indent="0" lvl="0" marL="0" marR="0" rtl="0" algn="l">
              <a:spcBef>
                <a:spcPts val="0"/>
              </a:spcBef>
              <a:spcAft>
                <a:spcPts val="0"/>
              </a:spcAft>
              <a:buNone/>
            </a:pPr>
            <a:r>
              <a:rPr lang="en-US" sz="1500">
                <a:solidFill>
                  <a:schemeClr val="dk1"/>
                </a:solidFill>
                <a:latin typeface="Courier"/>
                <a:ea typeface="Courier"/>
                <a:cs typeface="Courier"/>
                <a:sym typeface="Courier"/>
              </a:rPr>
              <a:t>off_path_inhibition</a:t>
            </a:r>
            <a:r>
              <a:rPr lang="en-US" sz="1500">
                <a:solidFill>
                  <a:srgbClr val="797979"/>
                </a:solidFill>
                <a:latin typeface="Courier"/>
                <a:ea typeface="Courier"/>
                <a:cs typeface="Courier"/>
                <a:sym typeface="Courier"/>
              </a:rPr>
              <a:t>.</a:t>
            </a:r>
            <a:r>
              <a:rPr lang="en-US" sz="1500">
                <a:solidFill>
                  <a:schemeClr val="dk1"/>
                </a:solidFill>
                <a:latin typeface="Courier"/>
                <a:ea typeface="Courier"/>
                <a:cs typeface="Courier"/>
                <a:sym typeface="Courier"/>
              </a:rPr>
              <a:t>tau1 </a:t>
            </a:r>
            <a:r>
              <a:rPr lang="en-US" sz="1500">
                <a:solidFill>
                  <a:srgbClr val="797979"/>
                </a:solidFill>
                <a:latin typeface="Courier"/>
                <a:ea typeface="Courier"/>
                <a:cs typeface="Courier"/>
                <a:sym typeface="Courier"/>
              </a:rPr>
              <a:t>=</a:t>
            </a:r>
            <a:r>
              <a:rPr lang="en-US" sz="1500">
                <a:solidFill>
                  <a:schemeClr val="dk1"/>
                </a:solidFill>
                <a:latin typeface="Courier"/>
                <a:ea typeface="Courier"/>
                <a:cs typeface="Courier"/>
                <a:sym typeface="Courier"/>
              </a:rPr>
              <a:t> </a:t>
            </a:r>
            <a:r>
              <a:rPr lang="en-US" sz="1500">
                <a:solidFill>
                  <a:srgbClr val="797979"/>
                </a:solidFill>
                <a:latin typeface="Courier"/>
                <a:ea typeface="Courier"/>
                <a:cs typeface="Courier"/>
                <a:sym typeface="Courier"/>
              </a:rPr>
              <a:t>0.01</a:t>
            </a:r>
            <a:endParaRPr sz="1500">
              <a:solidFill>
                <a:schemeClr val="dk1"/>
              </a:solidFill>
              <a:latin typeface="Courier"/>
              <a:ea typeface="Courier"/>
              <a:cs typeface="Courier"/>
              <a:sym typeface="Courier"/>
            </a:endParaRPr>
          </a:p>
          <a:p>
            <a:pPr indent="0" lvl="0" marL="0" marR="0" rtl="0" algn="l">
              <a:spcBef>
                <a:spcPts val="0"/>
              </a:spcBef>
              <a:spcAft>
                <a:spcPts val="0"/>
              </a:spcAft>
              <a:buNone/>
            </a:pPr>
            <a:r>
              <a:rPr lang="en-US" sz="1500">
                <a:solidFill>
                  <a:schemeClr val="dk1"/>
                </a:solidFill>
                <a:latin typeface="Courier"/>
                <a:ea typeface="Courier"/>
                <a:cs typeface="Courier"/>
                <a:sym typeface="Courier"/>
              </a:rPr>
              <a:t>off_path_inhibition</a:t>
            </a:r>
            <a:r>
              <a:rPr lang="en-US" sz="1500">
                <a:solidFill>
                  <a:srgbClr val="797979"/>
                </a:solidFill>
                <a:latin typeface="Courier"/>
                <a:ea typeface="Courier"/>
                <a:cs typeface="Courier"/>
                <a:sym typeface="Courier"/>
              </a:rPr>
              <a:t>.</a:t>
            </a:r>
            <a:r>
              <a:rPr lang="en-US" sz="1500">
                <a:solidFill>
                  <a:schemeClr val="dk1"/>
                </a:solidFill>
                <a:latin typeface="Courier"/>
                <a:ea typeface="Courier"/>
                <a:cs typeface="Courier"/>
                <a:sym typeface="Courier"/>
              </a:rPr>
              <a:t>tau2 </a:t>
            </a:r>
            <a:r>
              <a:rPr lang="en-US" sz="1500">
                <a:solidFill>
                  <a:srgbClr val="797979"/>
                </a:solidFill>
                <a:latin typeface="Courier"/>
                <a:ea typeface="Courier"/>
                <a:cs typeface="Courier"/>
                <a:sym typeface="Courier"/>
              </a:rPr>
              <a:t>=</a:t>
            </a:r>
            <a:r>
              <a:rPr lang="en-US" sz="1500">
                <a:solidFill>
                  <a:schemeClr val="dk1"/>
                </a:solidFill>
                <a:latin typeface="Courier"/>
                <a:ea typeface="Courier"/>
                <a:cs typeface="Courier"/>
                <a:sym typeface="Courier"/>
              </a:rPr>
              <a:t> </a:t>
            </a:r>
            <a:r>
              <a:rPr lang="en-US" sz="1500">
                <a:solidFill>
                  <a:srgbClr val="797979"/>
                </a:solidFill>
                <a:latin typeface="Courier"/>
                <a:ea typeface="Courier"/>
                <a:cs typeface="Courier"/>
                <a:sym typeface="Courier"/>
              </a:rPr>
              <a:t>9e9</a:t>
            </a:r>
            <a:endParaRPr sz="1500">
              <a:solidFill>
                <a:schemeClr val="dk1"/>
              </a:solidFill>
              <a:latin typeface="Courier"/>
              <a:ea typeface="Courier"/>
              <a:cs typeface="Courier"/>
              <a:sym typeface="Courier"/>
            </a:endParaRPr>
          </a:p>
          <a:p>
            <a:pPr indent="0" lvl="0" marL="0" marR="0" rtl="0" algn="l">
              <a:spcBef>
                <a:spcPts val="0"/>
              </a:spcBef>
              <a:spcAft>
                <a:spcPts val="0"/>
              </a:spcAft>
              <a:buNone/>
            </a:pPr>
            <a:r>
              <a:rPr lang="en-US" sz="1500">
                <a:solidFill>
                  <a:schemeClr val="dk1"/>
                </a:solidFill>
                <a:latin typeface="Courier"/>
                <a:ea typeface="Courier"/>
                <a:cs typeface="Courier"/>
                <a:sym typeface="Courier"/>
              </a:rPr>
              <a:t>off_path_inhibition</a:t>
            </a:r>
            <a:r>
              <a:rPr lang="en-US" sz="1500">
                <a:solidFill>
                  <a:srgbClr val="797979"/>
                </a:solidFill>
                <a:latin typeface="Courier"/>
                <a:ea typeface="Courier"/>
                <a:cs typeface="Courier"/>
                <a:sym typeface="Courier"/>
              </a:rPr>
              <a:t>.</a:t>
            </a:r>
            <a:r>
              <a:rPr lang="en-US" sz="1500">
                <a:solidFill>
                  <a:schemeClr val="dk1"/>
                </a:solidFill>
                <a:latin typeface="Courier"/>
                <a:ea typeface="Courier"/>
                <a:cs typeface="Courier"/>
                <a:sym typeface="Courier"/>
              </a:rPr>
              <a:t>e    </a:t>
            </a:r>
            <a:r>
              <a:rPr lang="en-US" sz="1500">
                <a:solidFill>
                  <a:srgbClr val="797979"/>
                </a:solidFill>
                <a:latin typeface="Courier"/>
                <a:ea typeface="Courier"/>
                <a:cs typeface="Courier"/>
                <a:sym typeface="Courier"/>
              </a:rPr>
              <a:t>=</a:t>
            </a:r>
            <a:r>
              <a:rPr lang="en-US" sz="1500">
                <a:solidFill>
                  <a:schemeClr val="dk1"/>
                </a:solidFill>
                <a:latin typeface="Courier"/>
                <a:ea typeface="Courier"/>
                <a:cs typeface="Courier"/>
                <a:sym typeface="Courier"/>
              </a:rPr>
              <a:t> v_rest</a:t>
            </a:r>
            <a:endParaRPr sz="1500">
              <a:solidFill>
                <a:schemeClr val="dk1"/>
              </a:solidFill>
              <a:latin typeface="Courier"/>
              <a:ea typeface="Courier"/>
              <a:cs typeface="Courier"/>
              <a:sym typeface="Courier"/>
            </a:endParaRPr>
          </a:p>
          <a:p>
            <a:pPr indent="0" lvl="0" marL="0" marR="0" rtl="0" algn="l">
              <a:spcBef>
                <a:spcPts val="0"/>
              </a:spcBef>
              <a:spcAft>
                <a:spcPts val="0"/>
              </a:spcAft>
              <a:buNone/>
            </a:pPr>
            <a:r>
              <a:t/>
            </a:r>
            <a:endParaRPr sz="1500">
              <a:solidFill>
                <a:schemeClr val="dk1"/>
              </a:solidFill>
              <a:latin typeface="Courier"/>
              <a:ea typeface="Courier"/>
              <a:cs typeface="Courier"/>
              <a:sym typeface="Courier"/>
            </a:endParaRPr>
          </a:p>
          <a:p>
            <a:pPr indent="0" lvl="0" marL="0" marR="0" rtl="0" algn="l">
              <a:spcBef>
                <a:spcPts val="0"/>
              </a:spcBef>
              <a:spcAft>
                <a:spcPts val="0"/>
              </a:spcAft>
              <a:buNone/>
            </a:pPr>
            <a:r>
              <a:t/>
            </a:r>
            <a:endParaRPr sz="1500">
              <a:solidFill>
                <a:schemeClr val="dk1"/>
              </a:solidFill>
              <a:latin typeface="Courier"/>
              <a:ea typeface="Courier"/>
              <a:cs typeface="Courier"/>
              <a:sym typeface="Courier"/>
            </a:endParaRPr>
          </a:p>
          <a:p>
            <a:pPr indent="0" lvl="0" marL="0" marR="0" rtl="0" algn="l">
              <a:spcBef>
                <a:spcPts val="0"/>
              </a:spcBef>
              <a:spcAft>
                <a:spcPts val="0"/>
              </a:spcAft>
              <a:buNone/>
            </a:pPr>
            <a:r>
              <a:rPr i="1" lang="en-US" sz="1500">
                <a:solidFill>
                  <a:srgbClr val="4F9192"/>
                </a:solidFill>
                <a:latin typeface="Courier"/>
                <a:ea typeface="Courier"/>
                <a:cs typeface="Courier"/>
                <a:sym typeface="Courier"/>
              </a:rPr>
              <a:t>#create a NetStim that will activate the synapses  at t=1000</a:t>
            </a:r>
            <a:endParaRPr sz="1500">
              <a:solidFill>
                <a:srgbClr val="4F9192"/>
              </a:solidFill>
              <a:latin typeface="Courier"/>
              <a:ea typeface="Courier"/>
              <a:cs typeface="Courier"/>
              <a:sym typeface="Courier"/>
            </a:endParaRPr>
          </a:p>
          <a:p>
            <a:pPr indent="0" lvl="0" marL="0" marR="0" rtl="0" algn="l">
              <a:spcBef>
                <a:spcPts val="0"/>
              </a:spcBef>
              <a:spcAft>
                <a:spcPts val="0"/>
              </a:spcAft>
              <a:buNone/>
            </a:pPr>
            <a:r>
              <a:rPr lang="en-US" sz="1500">
                <a:solidFill>
                  <a:schemeClr val="dk1"/>
                </a:solidFill>
                <a:latin typeface="Courier"/>
                <a:ea typeface="Courier"/>
                <a:cs typeface="Courier"/>
                <a:sym typeface="Courier"/>
              </a:rPr>
              <a:t>inhibition_netstim </a:t>
            </a:r>
            <a:r>
              <a:rPr lang="en-US" sz="1500">
                <a:solidFill>
                  <a:srgbClr val="797979"/>
                </a:solidFill>
                <a:latin typeface="Courier"/>
                <a:ea typeface="Courier"/>
                <a:cs typeface="Courier"/>
                <a:sym typeface="Courier"/>
              </a:rPr>
              <a:t>=</a:t>
            </a:r>
            <a:r>
              <a:rPr lang="en-US" sz="1500">
                <a:solidFill>
                  <a:schemeClr val="dk1"/>
                </a:solidFill>
                <a:latin typeface="Courier"/>
                <a:ea typeface="Courier"/>
                <a:cs typeface="Courier"/>
                <a:sym typeface="Courier"/>
              </a:rPr>
              <a:t> h</a:t>
            </a:r>
            <a:r>
              <a:rPr lang="en-US" sz="1500">
                <a:solidFill>
                  <a:srgbClr val="797979"/>
                </a:solidFill>
                <a:latin typeface="Courier"/>
                <a:ea typeface="Courier"/>
                <a:cs typeface="Courier"/>
                <a:sym typeface="Courier"/>
              </a:rPr>
              <a:t>.</a:t>
            </a:r>
            <a:r>
              <a:rPr lang="en-US" sz="1500">
                <a:solidFill>
                  <a:schemeClr val="dk1"/>
                </a:solidFill>
                <a:latin typeface="Courier"/>
                <a:ea typeface="Courier"/>
                <a:cs typeface="Courier"/>
                <a:sym typeface="Courier"/>
              </a:rPr>
              <a:t>NetStim() </a:t>
            </a:r>
            <a:r>
              <a:rPr i="1" lang="en-US" sz="1500">
                <a:solidFill>
                  <a:srgbClr val="4F9192"/>
                </a:solidFill>
                <a:latin typeface="Courier"/>
                <a:ea typeface="Courier"/>
                <a:cs typeface="Courier"/>
                <a:sym typeface="Courier"/>
              </a:rPr>
              <a:t># the location of the NetStim does not matter</a:t>
            </a:r>
            <a:endParaRPr/>
          </a:p>
          <a:p>
            <a:pPr indent="0" lvl="0" marL="0" marR="0" rtl="0" algn="l">
              <a:spcBef>
                <a:spcPts val="0"/>
              </a:spcBef>
              <a:spcAft>
                <a:spcPts val="0"/>
              </a:spcAft>
              <a:buNone/>
            </a:pPr>
            <a:r>
              <a:rPr lang="en-US" sz="1500">
                <a:solidFill>
                  <a:schemeClr val="dk1"/>
                </a:solidFill>
                <a:latin typeface="Courier"/>
                <a:ea typeface="Courier"/>
                <a:cs typeface="Courier"/>
                <a:sym typeface="Courier"/>
              </a:rPr>
              <a:t>inhibition_netstim</a:t>
            </a:r>
            <a:r>
              <a:rPr lang="en-US" sz="1500">
                <a:solidFill>
                  <a:srgbClr val="797979"/>
                </a:solidFill>
                <a:latin typeface="Courier"/>
                <a:ea typeface="Courier"/>
                <a:cs typeface="Courier"/>
                <a:sym typeface="Courier"/>
              </a:rPr>
              <a:t>.</a:t>
            </a:r>
            <a:r>
              <a:rPr lang="en-US" sz="1500">
                <a:solidFill>
                  <a:schemeClr val="dk1"/>
                </a:solidFill>
                <a:latin typeface="Courier"/>
                <a:ea typeface="Courier"/>
                <a:cs typeface="Courier"/>
                <a:sym typeface="Courier"/>
              </a:rPr>
              <a:t>number </a:t>
            </a:r>
            <a:r>
              <a:rPr lang="en-US" sz="1500">
                <a:solidFill>
                  <a:srgbClr val="797979"/>
                </a:solidFill>
                <a:latin typeface="Courier"/>
                <a:ea typeface="Courier"/>
                <a:cs typeface="Courier"/>
                <a:sym typeface="Courier"/>
              </a:rPr>
              <a:t>=</a:t>
            </a:r>
            <a:r>
              <a:rPr lang="en-US" sz="1500">
                <a:solidFill>
                  <a:schemeClr val="dk1"/>
                </a:solidFill>
                <a:latin typeface="Courier"/>
                <a:ea typeface="Courier"/>
                <a:cs typeface="Courier"/>
                <a:sym typeface="Courier"/>
              </a:rPr>
              <a:t> </a:t>
            </a:r>
            <a:r>
              <a:rPr lang="en-US" sz="1500">
                <a:solidFill>
                  <a:srgbClr val="797979"/>
                </a:solidFill>
                <a:latin typeface="Courier"/>
                <a:ea typeface="Courier"/>
                <a:cs typeface="Courier"/>
                <a:sym typeface="Courier"/>
              </a:rPr>
              <a:t>1</a:t>
            </a:r>
            <a:endParaRPr sz="1500">
              <a:solidFill>
                <a:schemeClr val="dk1"/>
              </a:solidFill>
              <a:latin typeface="Courier"/>
              <a:ea typeface="Courier"/>
              <a:cs typeface="Courier"/>
              <a:sym typeface="Courier"/>
            </a:endParaRPr>
          </a:p>
          <a:p>
            <a:pPr indent="0" lvl="0" marL="0" marR="0" rtl="0" algn="l">
              <a:spcBef>
                <a:spcPts val="0"/>
              </a:spcBef>
              <a:spcAft>
                <a:spcPts val="0"/>
              </a:spcAft>
              <a:buNone/>
            </a:pPr>
            <a:r>
              <a:rPr lang="en-US" sz="1500">
                <a:solidFill>
                  <a:schemeClr val="dk1"/>
                </a:solidFill>
                <a:latin typeface="Courier"/>
                <a:ea typeface="Courier"/>
                <a:cs typeface="Courier"/>
                <a:sym typeface="Courier"/>
              </a:rPr>
              <a:t>inhibition_netstim</a:t>
            </a:r>
            <a:r>
              <a:rPr lang="en-US" sz="1500">
                <a:solidFill>
                  <a:srgbClr val="797979"/>
                </a:solidFill>
                <a:latin typeface="Courier"/>
                <a:ea typeface="Courier"/>
                <a:cs typeface="Courier"/>
                <a:sym typeface="Courier"/>
              </a:rPr>
              <a:t>.</a:t>
            </a:r>
            <a:r>
              <a:rPr lang="en-US" sz="1500">
                <a:solidFill>
                  <a:schemeClr val="dk1"/>
                </a:solidFill>
                <a:latin typeface="Courier"/>
                <a:ea typeface="Courier"/>
                <a:cs typeface="Courier"/>
                <a:sym typeface="Courier"/>
              </a:rPr>
              <a:t>start </a:t>
            </a:r>
            <a:r>
              <a:rPr lang="en-US" sz="1500">
                <a:solidFill>
                  <a:srgbClr val="797979"/>
                </a:solidFill>
                <a:latin typeface="Courier"/>
                <a:ea typeface="Courier"/>
                <a:cs typeface="Courier"/>
                <a:sym typeface="Courier"/>
              </a:rPr>
              <a:t>=</a:t>
            </a:r>
            <a:r>
              <a:rPr lang="en-US" sz="1500">
                <a:solidFill>
                  <a:schemeClr val="dk1"/>
                </a:solidFill>
                <a:latin typeface="Courier"/>
                <a:ea typeface="Courier"/>
                <a:cs typeface="Courier"/>
                <a:sym typeface="Courier"/>
              </a:rPr>
              <a:t> </a:t>
            </a:r>
            <a:r>
              <a:rPr lang="en-US" sz="1500">
                <a:solidFill>
                  <a:srgbClr val="797979"/>
                </a:solidFill>
                <a:latin typeface="Courier"/>
                <a:ea typeface="Courier"/>
                <a:cs typeface="Courier"/>
                <a:sym typeface="Courier"/>
              </a:rPr>
              <a:t>1000</a:t>
            </a:r>
            <a:endParaRPr sz="1500">
              <a:solidFill>
                <a:schemeClr val="dk1"/>
              </a:solidFill>
              <a:latin typeface="Courier"/>
              <a:ea typeface="Courier"/>
              <a:cs typeface="Courier"/>
              <a:sym typeface="Courier"/>
            </a:endParaRPr>
          </a:p>
          <a:p>
            <a:pPr indent="0" lvl="0" marL="0" marR="0" rtl="0" algn="l">
              <a:spcBef>
                <a:spcPts val="0"/>
              </a:spcBef>
              <a:spcAft>
                <a:spcPts val="0"/>
              </a:spcAft>
              <a:buNone/>
            </a:pPr>
            <a:r>
              <a:rPr lang="en-US" sz="1500">
                <a:solidFill>
                  <a:schemeClr val="dk1"/>
                </a:solidFill>
                <a:latin typeface="Courier"/>
                <a:ea typeface="Courier"/>
                <a:cs typeface="Courier"/>
                <a:sym typeface="Courier"/>
              </a:rPr>
              <a:t>inhibition_netstim</a:t>
            </a:r>
            <a:r>
              <a:rPr lang="en-US" sz="1500">
                <a:solidFill>
                  <a:srgbClr val="797979"/>
                </a:solidFill>
                <a:latin typeface="Courier"/>
                <a:ea typeface="Courier"/>
                <a:cs typeface="Courier"/>
                <a:sym typeface="Courier"/>
              </a:rPr>
              <a:t>.</a:t>
            </a:r>
            <a:r>
              <a:rPr lang="en-US" sz="1500">
                <a:solidFill>
                  <a:schemeClr val="dk1"/>
                </a:solidFill>
                <a:latin typeface="Courier"/>
                <a:ea typeface="Courier"/>
                <a:cs typeface="Courier"/>
                <a:sym typeface="Courier"/>
              </a:rPr>
              <a:t>noise </a:t>
            </a:r>
            <a:r>
              <a:rPr lang="en-US" sz="1500">
                <a:solidFill>
                  <a:srgbClr val="797979"/>
                </a:solidFill>
                <a:latin typeface="Courier"/>
                <a:ea typeface="Courier"/>
                <a:cs typeface="Courier"/>
                <a:sym typeface="Courier"/>
              </a:rPr>
              <a:t>=</a:t>
            </a:r>
            <a:r>
              <a:rPr lang="en-US" sz="1500">
                <a:solidFill>
                  <a:schemeClr val="dk1"/>
                </a:solidFill>
                <a:latin typeface="Courier"/>
                <a:ea typeface="Courier"/>
                <a:cs typeface="Courier"/>
                <a:sym typeface="Courier"/>
              </a:rPr>
              <a:t> </a:t>
            </a:r>
            <a:r>
              <a:rPr lang="en-US" sz="1500">
                <a:solidFill>
                  <a:srgbClr val="797979"/>
                </a:solidFill>
                <a:latin typeface="Courier"/>
                <a:ea typeface="Courier"/>
                <a:cs typeface="Courier"/>
                <a:sym typeface="Courier"/>
              </a:rPr>
              <a:t>0</a:t>
            </a:r>
            <a:endParaRPr sz="1500">
              <a:solidFill>
                <a:schemeClr val="dk1"/>
              </a:solidFill>
              <a:latin typeface="Courier"/>
              <a:ea typeface="Courier"/>
              <a:cs typeface="Courier"/>
              <a:sym typeface="Courier"/>
            </a:endParaRPr>
          </a:p>
          <a:p>
            <a:pPr indent="0" lvl="0" marL="0" marR="0" rtl="0" algn="l">
              <a:spcBef>
                <a:spcPts val="0"/>
              </a:spcBef>
              <a:spcAft>
                <a:spcPts val="0"/>
              </a:spcAft>
              <a:buNone/>
            </a:pPr>
            <a:r>
              <a:rPr lang="en-US" sz="1500">
                <a:solidFill>
                  <a:schemeClr val="dk1"/>
                </a:solidFill>
                <a:latin typeface="Courier"/>
                <a:ea typeface="Courier"/>
                <a:cs typeface="Courier"/>
                <a:sym typeface="Courier"/>
              </a:rPr>
              <a:t>on_path_netcon  </a:t>
            </a:r>
            <a:r>
              <a:rPr lang="en-US" sz="1500">
                <a:solidFill>
                  <a:srgbClr val="797979"/>
                </a:solidFill>
                <a:latin typeface="Courier"/>
                <a:ea typeface="Courier"/>
                <a:cs typeface="Courier"/>
                <a:sym typeface="Courier"/>
              </a:rPr>
              <a:t>=</a:t>
            </a:r>
            <a:r>
              <a:rPr lang="en-US" sz="1500">
                <a:solidFill>
                  <a:schemeClr val="dk1"/>
                </a:solidFill>
                <a:latin typeface="Courier"/>
                <a:ea typeface="Courier"/>
                <a:cs typeface="Courier"/>
                <a:sym typeface="Courier"/>
              </a:rPr>
              <a:t> h</a:t>
            </a:r>
            <a:r>
              <a:rPr lang="en-US" sz="1500">
                <a:solidFill>
                  <a:srgbClr val="797979"/>
                </a:solidFill>
                <a:latin typeface="Courier"/>
                <a:ea typeface="Courier"/>
                <a:cs typeface="Courier"/>
                <a:sym typeface="Courier"/>
              </a:rPr>
              <a:t>.</a:t>
            </a:r>
            <a:r>
              <a:rPr lang="en-US" sz="1500">
                <a:solidFill>
                  <a:schemeClr val="dk1"/>
                </a:solidFill>
                <a:latin typeface="Courier"/>
                <a:ea typeface="Courier"/>
                <a:cs typeface="Courier"/>
                <a:sym typeface="Courier"/>
              </a:rPr>
              <a:t>NetCon(inhibition_netstim, on_path_inhibition)</a:t>
            </a:r>
            <a:endParaRPr/>
          </a:p>
          <a:p>
            <a:pPr indent="0" lvl="0" marL="0" marR="0" rtl="0" algn="l">
              <a:spcBef>
                <a:spcPts val="0"/>
              </a:spcBef>
              <a:spcAft>
                <a:spcPts val="0"/>
              </a:spcAft>
              <a:buNone/>
            </a:pPr>
            <a:r>
              <a:rPr lang="en-US" sz="1500">
                <a:solidFill>
                  <a:schemeClr val="dk1"/>
                </a:solidFill>
                <a:latin typeface="Courier"/>
                <a:ea typeface="Courier"/>
                <a:cs typeface="Courier"/>
                <a:sym typeface="Courier"/>
              </a:rPr>
              <a:t>off_path_netcon </a:t>
            </a:r>
            <a:r>
              <a:rPr lang="en-US" sz="1500">
                <a:solidFill>
                  <a:srgbClr val="797979"/>
                </a:solidFill>
                <a:latin typeface="Courier"/>
                <a:ea typeface="Courier"/>
                <a:cs typeface="Courier"/>
                <a:sym typeface="Courier"/>
              </a:rPr>
              <a:t>=</a:t>
            </a:r>
            <a:r>
              <a:rPr lang="en-US" sz="1500">
                <a:solidFill>
                  <a:schemeClr val="dk1"/>
                </a:solidFill>
                <a:latin typeface="Courier"/>
                <a:ea typeface="Courier"/>
                <a:cs typeface="Courier"/>
                <a:sym typeface="Courier"/>
              </a:rPr>
              <a:t> h</a:t>
            </a:r>
            <a:r>
              <a:rPr lang="en-US" sz="1500">
                <a:solidFill>
                  <a:srgbClr val="797979"/>
                </a:solidFill>
                <a:latin typeface="Courier"/>
                <a:ea typeface="Courier"/>
                <a:cs typeface="Courier"/>
                <a:sym typeface="Courier"/>
              </a:rPr>
              <a:t>.</a:t>
            </a:r>
            <a:r>
              <a:rPr lang="en-US" sz="1500">
                <a:solidFill>
                  <a:schemeClr val="dk1"/>
                </a:solidFill>
                <a:latin typeface="Courier"/>
                <a:ea typeface="Courier"/>
                <a:cs typeface="Courier"/>
                <a:sym typeface="Courier"/>
              </a:rPr>
              <a:t>NetCon(inhibition_netstim, off_path_inhibition)</a:t>
            </a:r>
            <a:endParaRPr sz="1500">
              <a:solidFill>
                <a:schemeClr val="dk1"/>
              </a:solidFill>
              <a:latin typeface="Courier"/>
              <a:ea typeface="Courier"/>
              <a:cs typeface="Courier"/>
              <a:sym typeface="Courier"/>
            </a:endParaRPr>
          </a:p>
        </p:txBody>
      </p:sp>
      <p:sp>
        <p:nvSpPr>
          <p:cNvPr id="607" name="Google Shape;607;p51"/>
          <p:cNvSpPr txBox="1"/>
          <p:nvPr>
            <p:ph type="title"/>
          </p:nvPr>
        </p:nvSpPr>
        <p:spPr>
          <a:xfrm>
            <a:off x="185058" y="92985"/>
            <a:ext cx="4833257" cy="832302"/>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168DBA"/>
              </a:buClr>
              <a:buSzPts val="3600"/>
              <a:buFont typeface="Century Gothic"/>
              <a:buNone/>
            </a:pPr>
            <a:r>
              <a:rPr lang="en-US"/>
              <a:t>Inhibition location: </a:t>
            </a:r>
            <a:endParaRPr/>
          </a:p>
        </p:txBody>
      </p:sp>
      <p:pic>
        <p:nvPicPr>
          <p:cNvPr id="608" name="Google Shape;608;p51"/>
          <p:cNvPicPr preferRelativeResize="0"/>
          <p:nvPr/>
        </p:nvPicPr>
        <p:blipFill rotWithShape="1">
          <a:blip r:embed="rId3">
            <a:alphaModFix/>
          </a:blip>
          <a:srcRect b="0" l="0" r="0" t="0"/>
          <a:stretch/>
        </p:blipFill>
        <p:spPr>
          <a:xfrm>
            <a:off x="5737678" y="669255"/>
            <a:ext cx="6454322" cy="1338943"/>
          </a:xfrm>
          <a:prstGeom prst="rect">
            <a:avLst/>
          </a:prstGeom>
          <a:noFill/>
          <a:ln>
            <a:noFill/>
          </a:ln>
        </p:spPr>
      </p:pic>
      <p:pic>
        <p:nvPicPr>
          <p:cNvPr id="609" name="Google Shape;609;p51"/>
          <p:cNvPicPr preferRelativeResize="0"/>
          <p:nvPr/>
        </p:nvPicPr>
        <p:blipFill rotWithShape="1">
          <a:blip r:embed="rId4">
            <a:alphaModFix/>
          </a:blip>
          <a:srcRect b="0" l="0" r="0" t="0"/>
          <a:stretch/>
        </p:blipFill>
        <p:spPr>
          <a:xfrm>
            <a:off x="7672444" y="767399"/>
            <a:ext cx="1108531" cy="817336"/>
          </a:xfrm>
          <a:prstGeom prst="rect">
            <a:avLst/>
          </a:prstGeom>
          <a:noFill/>
          <a:ln>
            <a:noFill/>
          </a:ln>
        </p:spPr>
      </p:pic>
      <p:pic>
        <p:nvPicPr>
          <p:cNvPr id="610" name="Google Shape;610;p51"/>
          <p:cNvPicPr preferRelativeResize="0"/>
          <p:nvPr/>
        </p:nvPicPr>
        <p:blipFill rotWithShape="1">
          <a:blip r:embed="rId5">
            <a:alphaModFix/>
          </a:blip>
          <a:srcRect b="0" l="0" r="0" t="0"/>
          <a:stretch/>
        </p:blipFill>
        <p:spPr>
          <a:xfrm>
            <a:off x="10920017" y="658543"/>
            <a:ext cx="794656" cy="1035049"/>
          </a:xfrm>
          <a:prstGeom prst="rect">
            <a:avLst/>
          </a:prstGeom>
          <a:noFill/>
          <a:ln>
            <a:noFill/>
          </a:ln>
        </p:spPr>
      </p:pic>
      <p:pic>
        <p:nvPicPr>
          <p:cNvPr id="611" name="Google Shape;611;p51"/>
          <p:cNvPicPr preferRelativeResize="0"/>
          <p:nvPr/>
        </p:nvPicPr>
        <p:blipFill rotWithShape="1">
          <a:blip r:embed="rId6">
            <a:alphaModFix/>
          </a:blip>
          <a:srcRect b="0" l="0" r="0" t="0"/>
          <a:stretch/>
        </p:blipFill>
        <p:spPr>
          <a:xfrm>
            <a:off x="9536792" y="1724996"/>
            <a:ext cx="2002971" cy="293914"/>
          </a:xfrm>
          <a:prstGeom prst="rect">
            <a:avLst/>
          </a:prstGeom>
          <a:noFill/>
          <a:ln>
            <a:noFill/>
          </a:ln>
        </p:spPr>
      </p:pic>
      <p:pic>
        <p:nvPicPr>
          <p:cNvPr id="612" name="Google Shape;612;p51"/>
          <p:cNvPicPr preferRelativeResize="0"/>
          <p:nvPr/>
        </p:nvPicPr>
        <p:blipFill rotWithShape="1">
          <a:blip r:embed="rId7">
            <a:alphaModFix/>
          </a:blip>
          <a:srcRect b="0" l="0" r="0" t="0"/>
          <a:stretch/>
        </p:blipFill>
        <p:spPr>
          <a:xfrm>
            <a:off x="7163708" y="1762985"/>
            <a:ext cx="2536372" cy="247866"/>
          </a:xfrm>
          <a:prstGeom prst="rect">
            <a:avLst/>
          </a:prstGeom>
          <a:noFill/>
          <a:ln>
            <a:noFill/>
          </a:ln>
        </p:spPr>
      </p:pic>
      <p:sp>
        <p:nvSpPr>
          <p:cNvPr id="613" name="Google Shape;613;p51"/>
          <p:cNvSpPr txBox="1"/>
          <p:nvPr/>
        </p:nvSpPr>
        <p:spPr>
          <a:xfrm>
            <a:off x="10829350" y="113900"/>
            <a:ext cx="1194600" cy="42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800">
                <a:solidFill>
                  <a:srgbClr val="93C47D"/>
                </a:solidFill>
                <a:latin typeface="Century Gothic"/>
                <a:ea typeface="Century Gothic"/>
                <a:cs typeface="Century Gothic"/>
                <a:sym typeface="Century Gothic"/>
              </a:rPr>
              <a:t>paper 1</a:t>
            </a:r>
            <a:endParaRPr b="1" sz="1800">
              <a:solidFill>
                <a:srgbClr val="93C47D"/>
              </a:solidFill>
              <a:latin typeface="Century Gothic"/>
              <a:ea typeface="Century Gothic"/>
              <a:cs typeface="Century Gothic"/>
              <a:sym typeface="Century Gothic"/>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60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0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1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8" name="Shape 618"/>
        <p:cNvGrpSpPr/>
        <p:nvPr/>
      </p:nvGrpSpPr>
      <p:grpSpPr>
        <a:xfrm>
          <a:off x="0" y="0"/>
          <a:ext cx="0" cy="0"/>
          <a:chOff x="0" y="0"/>
          <a:chExt cx="0" cy="0"/>
        </a:xfrm>
      </p:grpSpPr>
      <p:sp>
        <p:nvSpPr>
          <p:cNvPr id="619" name="Google Shape;619;p52"/>
          <p:cNvSpPr txBox="1"/>
          <p:nvPr>
            <p:ph type="title"/>
          </p:nvPr>
        </p:nvSpPr>
        <p:spPr>
          <a:xfrm>
            <a:off x="185058" y="-46615"/>
            <a:ext cx="4833257" cy="636014"/>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168DBA"/>
              </a:buClr>
              <a:buSzPts val="3200"/>
              <a:buFont typeface="Century Gothic"/>
              <a:buNone/>
            </a:pPr>
            <a:r>
              <a:rPr lang="en-US" sz="3200"/>
              <a:t>Inhibition location: </a:t>
            </a:r>
            <a:endParaRPr/>
          </a:p>
        </p:txBody>
      </p:sp>
      <p:pic>
        <p:nvPicPr>
          <p:cNvPr id="620" name="Google Shape;620;p52"/>
          <p:cNvPicPr preferRelativeResize="0"/>
          <p:nvPr/>
        </p:nvPicPr>
        <p:blipFill rotWithShape="1">
          <a:blip r:embed="rId3">
            <a:alphaModFix/>
          </a:blip>
          <a:srcRect b="0" l="0" r="0" t="0"/>
          <a:stretch/>
        </p:blipFill>
        <p:spPr>
          <a:xfrm>
            <a:off x="4603822" y="295657"/>
            <a:ext cx="6454322" cy="1338943"/>
          </a:xfrm>
          <a:prstGeom prst="rect">
            <a:avLst/>
          </a:prstGeom>
          <a:noFill/>
          <a:ln>
            <a:noFill/>
          </a:ln>
        </p:spPr>
      </p:pic>
      <p:pic>
        <p:nvPicPr>
          <p:cNvPr id="621" name="Google Shape;621;p52"/>
          <p:cNvPicPr preferRelativeResize="0"/>
          <p:nvPr/>
        </p:nvPicPr>
        <p:blipFill rotWithShape="1">
          <a:blip r:embed="rId4">
            <a:alphaModFix/>
          </a:blip>
          <a:srcRect b="0" l="0" r="0" t="0"/>
          <a:stretch/>
        </p:blipFill>
        <p:spPr>
          <a:xfrm>
            <a:off x="6538588" y="393801"/>
            <a:ext cx="1108531" cy="817336"/>
          </a:xfrm>
          <a:prstGeom prst="rect">
            <a:avLst/>
          </a:prstGeom>
          <a:noFill/>
          <a:ln>
            <a:noFill/>
          </a:ln>
        </p:spPr>
      </p:pic>
      <p:pic>
        <p:nvPicPr>
          <p:cNvPr id="622" name="Google Shape;622;p52"/>
          <p:cNvPicPr preferRelativeResize="0"/>
          <p:nvPr/>
        </p:nvPicPr>
        <p:blipFill rotWithShape="1">
          <a:blip r:embed="rId5">
            <a:alphaModFix/>
          </a:blip>
          <a:srcRect b="0" l="0" r="0" t="0"/>
          <a:stretch/>
        </p:blipFill>
        <p:spPr>
          <a:xfrm>
            <a:off x="9786161" y="284945"/>
            <a:ext cx="794656" cy="1035049"/>
          </a:xfrm>
          <a:prstGeom prst="rect">
            <a:avLst/>
          </a:prstGeom>
          <a:noFill/>
          <a:ln>
            <a:noFill/>
          </a:ln>
        </p:spPr>
      </p:pic>
      <p:pic>
        <p:nvPicPr>
          <p:cNvPr id="623" name="Google Shape;623;p52"/>
          <p:cNvPicPr preferRelativeResize="0"/>
          <p:nvPr/>
        </p:nvPicPr>
        <p:blipFill rotWithShape="1">
          <a:blip r:embed="rId6">
            <a:alphaModFix/>
          </a:blip>
          <a:srcRect b="0" l="0" r="0" t="0"/>
          <a:stretch/>
        </p:blipFill>
        <p:spPr>
          <a:xfrm>
            <a:off x="8402936" y="1351398"/>
            <a:ext cx="2002971" cy="293914"/>
          </a:xfrm>
          <a:prstGeom prst="rect">
            <a:avLst/>
          </a:prstGeom>
          <a:noFill/>
          <a:ln>
            <a:noFill/>
          </a:ln>
        </p:spPr>
      </p:pic>
      <p:pic>
        <p:nvPicPr>
          <p:cNvPr id="624" name="Google Shape;624;p52"/>
          <p:cNvPicPr preferRelativeResize="0"/>
          <p:nvPr/>
        </p:nvPicPr>
        <p:blipFill rotWithShape="1">
          <a:blip r:embed="rId7">
            <a:alphaModFix/>
          </a:blip>
          <a:srcRect b="0" l="0" r="0" t="0"/>
          <a:stretch/>
        </p:blipFill>
        <p:spPr>
          <a:xfrm>
            <a:off x="6029852" y="1389387"/>
            <a:ext cx="2536372" cy="247866"/>
          </a:xfrm>
          <a:prstGeom prst="rect">
            <a:avLst/>
          </a:prstGeom>
          <a:noFill/>
          <a:ln>
            <a:noFill/>
          </a:ln>
        </p:spPr>
      </p:pic>
      <p:sp>
        <p:nvSpPr>
          <p:cNvPr id="625" name="Google Shape;625;p52"/>
          <p:cNvSpPr/>
          <p:nvPr/>
        </p:nvSpPr>
        <p:spPr>
          <a:xfrm>
            <a:off x="185058" y="1060244"/>
            <a:ext cx="12542901" cy="501675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1600">
                <a:solidFill>
                  <a:srgbClr val="4F9192"/>
                </a:solidFill>
                <a:latin typeface="Courier"/>
                <a:ea typeface="Courier"/>
                <a:cs typeface="Courier"/>
                <a:sym typeface="Courier"/>
              </a:rPr>
              <a:t>#@ set up recording #@</a:t>
            </a:r>
            <a:endParaRPr/>
          </a:p>
          <a:p>
            <a:pPr indent="0" lvl="0" marL="0" marR="0" rtl="0" algn="l">
              <a:spcBef>
                <a:spcPts val="0"/>
              </a:spcBef>
              <a:spcAft>
                <a:spcPts val="0"/>
              </a:spcAft>
              <a:buNone/>
            </a:pPr>
            <a:r>
              <a:t/>
            </a:r>
            <a:endParaRPr i="1" sz="1600">
              <a:solidFill>
                <a:srgbClr val="4F9192"/>
              </a:solidFill>
              <a:latin typeface="Courier"/>
              <a:ea typeface="Courier"/>
              <a:cs typeface="Courier"/>
              <a:sym typeface="Courier"/>
            </a:endParaRPr>
          </a:p>
          <a:p>
            <a:pPr indent="0" lvl="0" marL="0" marR="0" rtl="0" algn="l">
              <a:spcBef>
                <a:spcPts val="0"/>
              </a:spcBef>
              <a:spcAft>
                <a:spcPts val="0"/>
              </a:spcAft>
              <a:buNone/>
            </a:pPr>
            <a:r>
              <a:rPr i="1" lang="en-US" sz="1600">
                <a:solidFill>
                  <a:srgbClr val="4F9192"/>
                </a:solidFill>
                <a:latin typeface="Courier"/>
                <a:ea typeface="Courier"/>
                <a:cs typeface="Courier"/>
                <a:sym typeface="Courier"/>
              </a:rPr>
              <a:t>###########################################</a:t>
            </a:r>
            <a:endParaRPr sz="1600">
              <a:solidFill>
                <a:srgbClr val="4F9192"/>
              </a:solidFill>
              <a:latin typeface="Courier"/>
              <a:ea typeface="Courier"/>
              <a:cs typeface="Courier"/>
              <a:sym typeface="Courier"/>
            </a:endParaRPr>
          </a:p>
          <a:p>
            <a:pPr indent="0" lvl="0" marL="0" marR="0" rtl="0" algn="l">
              <a:spcBef>
                <a:spcPts val="0"/>
              </a:spcBef>
              <a:spcAft>
                <a:spcPts val="0"/>
              </a:spcAft>
              <a:buNone/>
            </a:pPr>
            <a:r>
              <a:rPr i="1" lang="en-US" sz="1600">
                <a:solidFill>
                  <a:srgbClr val="4F9192"/>
                </a:solidFill>
                <a:latin typeface="Courier"/>
                <a:ea typeface="Courier"/>
                <a:cs typeface="Courier"/>
                <a:sym typeface="Courier"/>
              </a:rPr>
              <a:t># Run simulation with proximal inhibition #</a:t>
            </a:r>
            <a:endParaRPr sz="1600">
              <a:solidFill>
                <a:srgbClr val="4F9192"/>
              </a:solidFill>
              <a:latin typeface="Courier"/>
              <a:ea typeface="Courier"/>
              <a:cs typeface="Courier"/>
              <a:sym typeface="Courier"/>
            </a:endParaRPr>
          </a:p>
          <a:p>
            <a:pPr indent="0" lvl="0" marL="0" marR="0" rtl="0" algn="l">
              <a:spcBef>
                <a:spcPts val="0"/>
              </a:spcBef>
              <a:spcAft>
                <a:spcPts val="0"/>
              </a:spcAft>
              <a:buNone/>
            </a:pPr>
            <a:r>
              <a:rPr i="1" lang="en-US" sz="1600">
                <a:solidFill>
                  <a:srgbClr val="4F9192"/>
                </a:solidFill>
                <a:latin typeface="Courier"/>
                <a:ea typeface="Courier"/>
                <a:cs typeface="Courier"/>
                <a:sym typeface="Courier"/>
              </a:rPr>
              <a:t>###########################################</a:t>
            </a:r>
            <a:endParaRPr sz="1600">
              <a:solidFill>
                <a:srgbClr val="4F9192"/>
              </a:solidFill>
              <a:latin typeface="Courier"/>
              <a:ea typeface="Courier"/>
              <a:cs typeface="Courier"/>
              <a:sym typeface="Courier"/>
            </a:endParaRPr>
          </a:p>
          <a:p>
            <a:pPr indent="0" lvl="0" marL="0" marR="0" rtl="0" algn="l">
              <a:spcBef>
                <a:spcPts val="0"/>
              </a:spcBef>
              <a:spcAft>
                <a:spcPts val="0"/>
              </a:spcAft>
              <a:buNone/>
            </a:pPr>
            <a:r>
              <a:rPr lang="en-US" sz="1600">
                <a:solidFill>
                  <a:schemeClr val="dk1"/>
                </a:solidFill>
                <a:latin typeface="Courier"/>
                <a:ea typeface="Courier"/>
                <a:cs typeface="Courier"/>
                <a:sym typeface="Courier"/>
              </a:rPr>
              <a:t>inhibition_weight </a:t>
            </a:r>
            <a:r>
              <a:rPr lang="en-US" sz="1600">
                <a:solidFill>
                  <a:srgbClr val="797979"/>
                </a:solidFill>
                <a:latin typeface="Courier"/>
                <a:ea typeface="Courier"/>
                <a:cs typeface="Courier"/>
                <a:sym typeface="Courier"/>
              </a:rPr>
              <a:t>=</a:t>
            </a:r>
            <a:r>
              <a:rPr lang="en-US" sz="1600">
                <a:solidFill>
                  <a:schemeClr val="dk1"/>
                </a:solidFill>
                <a:latin typeface="Courier"/>
                <a:ea typeface="Courier"/>
                <a:cs typeface="Courier"/>
                <a:sym typeface="Courier"/>
              </a:rPr>
              <a:t> </a:t>
            </a:r>
            <a:r>
              <a:rPr lang="en-US" sz="1600">
                <a:solidFill>
                  <a:srgbClr val="797979"/>
                </a:solidFill>
                <a:latin typeface="Courier"/>
                <a:ea typeface="Courier"/>
                <a:cs typeface="Courier"/>
                <a:sym typeface="Courier"/>
              </a:rPr>
              <a:t>0.0025</a:t>
            </a:r>
            <a:endParaRPr sz="1600">
              <a:solidFill>
                <a:schemeClr val="dk1"/>
              </a:solidFill>
              <a:latin typeface="Courier"/>
              <a:ea typeface="Courier"/>
              <a:cs typeface="Courier"/>
              <a:sym typeface="Courier"/>
            </a:endParaRPr>
          </a:p>
          <a:p>
            <a:pPr indent="0" lvl="0" marL="0" marR="0" rtl="0" algn="l">
              <a:spcBef>
                <a:spcPts val="0"/>
              </a:spcBef>
              <a:spcAft>
                <a:spcPts val="0"/>
              </a:spcAft>
              <a:buNone/>
            </a:pPr>
            <a:br>
              <a:rPr lang="en-US" sz="1600">
                <a:solidFill>
                  <a:schemeClr val="dk1"/>
                </a:solidFill>
                <a:latin typeface="Courier"/>
                <a:ea typeface="Courier"/>
                <a:cs typeface="Courier"/>
                <a:sym typeface="Courier"/>
              </a:rPr>
            </a:br>
            <a:r>
              <a:rPr lang="en-US" sz="1600">
                <a:solidFill>
                  <a:schemeClr val="dk1"/>
                </a:solidFill>
                <a:latin typeface="Courier"/>
                <a:ea typeface="Courier"/>
                <a:cs typeface="Courier"/>
                <a:sym typeface="Courier"/>
              </a:rPr>
              <a:t>on_path_netcon</a:t>
            </a:r>
            <a:r>
              <a:rPr lang="en-US" sz="1600">
                <a:solidFill>
                  <a:srgbClr val="797979"/>
                </a:solidFill>
                <a:latin typeface="Courier"/>
                <a:ea typeface="Courier"/>
                <a:cs typeface="Courier"/>
                <a:sym typeface="Courier"/>
              </a:rPr>
              <a:t>.</a:t>
            </a:r>
            <a:r>
              <a:rPr lang="en-US" sz="1600">
                <a:solidFill>
                  <a:schemeClr val="dk1"/>
                </a:solidFill>
                <a:latin typeface="Courier"/>
                <a:ea typeface="Courier"/>
                <a:cs typeface="Courier"/>
                <a:sym typeface="Courier"/>
              </a:rPr>
              <a:t>weight[</a:t>
            </a:r>
            <a:r>
              <a:rPr lang="en-US" sz="1600">
                <a:solidFill>
                  <a:srgbClr val="797979"/>
                </a:solidFill>
                <a:latin typeface="Courier"/>
                <a:ea typeface="Courier"/>
                <a:cs typeface="Courier"/>
                <a:sym typeface="Courier"/>
              </a:rPr>
              <a:t>0</a:t>
            </a:r>
            <a:r>
              <a:rPr lang="en-US" sz="1600">
                <a:solidFill>
                  <a:schemeClr val="dk1"/>
                </a:solidFill>
                <a:latin typeface="Courier"/>
                <a:ea typeface="Courier"/>
                <a:cs typeface="Courier"/>
                <a:sym typeface="Courier"/>
              </a:rPr>
              <a:t>]  </a:t>
            </a:r>
            <a:r>
              <a:rPr lang="en-US" sz="1600">
                <a:solidFill>
                  <a:srgbClr val="797979"/>
                </a:solidFill>
                <a:latin typeface="Courier"/>
                <a:ea typeface="Courier"/>
                <a:cs typeface="Courier"/>
                <a:sym typeface="Courier"/>
              </a:rPr>
              <a:t>=</a:t>
            </a:r>
            <a:r>
              <a:rPr lang="en-US" sz="1600">
                <a:solidFill>
                  <a:schemeClr val="dk1"/>
                </a:solidFill>
                <a:latin typeface="Courier"/>
                <a:ea typeface="Courier"/>
                <a:cs typeface="Courier"/>
                <a:sym typeface="Courier"/>
              </a:rPr>
              <a:t> inhibition_weight </a:t>
            </a:r>
            <a:r>
              <a:rPr i="1" lang="en-US" sz="1600">
                <a:solidFill>
                  <a:srgbClr val="4F9192"/>
                </a:solidFill>
                <a:latin typeface="Courier"/>
                <a:ea typeface="Courier"/>
                <a:cs typeface="Courier"/>
                <a:sym typeface="Courier"/>
              </a:rPr>
              <a:t># activate the on_path synapse </a:t>
            </a:r>
            <a:endParaRPr sz="1600">
              <a:solidFill>
                <a:schemeClr val="dk1"/>
              </a:solidFill>
              <a:latin typeface="Courier"/>
              <a:ea typeface="Courier"/>
              <a:cs typeface="Courier"/>
              <a:sym typeface="Courier"/>
            </a:endParaRPr>
          </a:p>
          <a:p>
            <a:pPr indent="0" lvl="0" marL="0" marR="0" rtl="0" algn="l">
              <a:spcBef>
                <a:spcPts val="0"/>
              </a:spcBef>
              <a:spcAft>
                <a:spcPts val="0"/>
              </a:spcAft>
              <a:buNone/>
            </a:pPr>
            <a:r>
              <a:rPr lang="en-US" sz="1600">
                <a:solidFill>
                  <a:srgbClr val="000000"/>
                </a:solidFill>
                <a:latin typeface="Courier"/>
                <a:ea typeface="Courier"/>
                <a:cs typeface="Courier"/>
                <a:sym typeface="Courier"/>
              </a:rPr>
              <a:t>off_path_netcon</a:t>
            </a:r>
            <a:r>
              <a:rPr lang="en-US" sz="1600">
                <a:solidFill>
                  <a:srgbClr val="797979"/>
                </a:solidFill>
                <a:latin typeface="Courier"/>
                <a:ea typeface="Courier"/>
                <a:cs typeface="Courier"/>
                <a:sym typeface="Courier"/>
              </a:rPr>
              <a:t>.</a:t>
            </a:r>
            <a:r>
              <a:rPr lang="en-US" sz="1600">
                <a:solidFill>
                  <a:srgbClr val="000000"/>
                </a:solidFill>
                <a:latin typeface="Courier"/>
                <a:ea typeface="Courier"/>
                <a:cs typeface="Courier"/>
                <a:sym typeface="Courier"/>
              </a:rPr>
              <a:t>weight[</a:t>
            </a:r>
            <a:r>
              <a:rPr lang="en-US" sz="1600">
                <a:solidFill>
                  <a:srgbClr val="797979"/>
                </a:solidFill>
                <a:latin typeface="Courier"/>
                <a:ea typeface="Courier"/>
                <a:cs typeface="Courier"/>
                <a:sym typeface="Courier"/>
              </a:rPr>
              <a:t>0</a:t>
            </a:r>
            <a:r>
              <a:rPr lang="en-US" sz="1600">
                <a:solidFill>
                  <a:srgbClr val="000000"/>
                </a:solidFill>
                <a:latin typeface="Courier"/>
                <a:ea typeface="Courier"/>
                <a:cs typeface="Courier"/>
                <a:sym typeface="Courier"/>
              </a:rPr>
              <a:t>] </a:t>
            </a:r>
            <a:r>
              <a:rPr lang="en-US" sz="1600">
                <a:solidFill>
                  <a:srgbClr val="797979"/>
                </a:solidFill>
                <a:latin typeface="Courier"/>
                <a:ea typeface="Courier"/>
                <a:cs typeface="Courier"/>
                <a:sym typeface="Courier"/>
              </a:rPr>
              <a:t>=</a:t>
            </a:r>
            <a:r>
              <a:rPr lang="en-US" sz="1600">
                <a:solidFill>
                  <a:srgbClr val="000000"/>
                </a:solidFill>
                <a:latin typeface="Courier"/>
                <a:ea typeface="Courier"/>
                <a:cs typeface="Courier"/>
                <a:sym typeface="Courier"/>
              </a:rPr>
              <a:t> </a:t>
            </a:r>
            <a:r>
              <a:rPr lang="en-US" sz="1600">
                <a:solidFill>
                  <a:srgbClr val="797979"/>
                </a:solidFill>
                <a:latin typeface="Courier"/>
                <a:ea typeface="Courier"/>
                <a:cs typeface="Courier"/>
                <a:sym typeface="Courier"/>
              </a:rPr>
              <a:t>0</a:t>
            </a:r>
            <a:r>
              <a:rPr lang="en-US" sz="1600">
                <a:solidFill>
                  <a:srgbClr val="000000"/>
                </a:solidFill>
                <a:latin typeface="Courier"/>
                <a:ea typeface="Courier"/>
                <a:cs typeface="Courier"/>
                <a:sym typeface="Courier"/>
              </a:rPr>
              <a:t> </a:t>
            </a:r>
            <a:r>
              <a:rPr i="1" lang="en-US" sz="1600">
                <a:solidFill>
                  <a:srgbClr val="4F9192"/>
                </a:solidFill>
                <a:latin typeface="Courier"/>
                <a:ea typeface="Courier"/>
                <a:cs typeface="Courier"/>
                <a:sym typeface="Courier"/>
              </a:rPr>
              <a:t># deactivate the off path synapse by changing its conductance to 0 </a:t>
            </a:r>
            <a:endParaRPr sz="1600">
              <a:solidFill>
                <a:srgbClr val="4F9192"/>
              </a:solidFill>
              <a:latin typeface="Courier"/>
              <a:ea typeface="Courier"/>
              <a:cs typeface="Courier"/>
              <a:sym typeface="Courier"/>
            </a:endParaRPr>
          </a:p>
          <a:p>
            <a:pPr indent="0" lvl="0" marL="0" marR="0" rtl="0" algn="l">
              <a:spcBef>
                <a:spcPts val="0"/>
              </a:spcBef>
              <a:spcAft>
                <a:spcPts val="0"/>
              </a:spcAft>
              <a:buNone/>
            </a:pPr>
            <a:r>
              <a:rPr lang="en-US" sz="1600">
                <a:solidFill>
                  <a:schemeClr val="dk1"/>
                </a:solidFill>
                <a:latin typeface="Courier"/>
                <a:ea typeface="Courier"/>
                <a:cs typeface="Courier"/>
                <a:sym typeface="Courier"/>
              </a:rPr>
              <a:t>h</a:t>
            </a:r>
            <a:r>
              <a:rPr lang="en-US" sz="1600">
                <a:solidFill>
                  <a:srgbClr val="797979"/>
                </a:solidFill>
                <a:latin typeface="Courier"/>
                <a:ea typeface="Courier"/>
                <a:cs typeface="Courier"/>
                <a:sym typeface="Courier"/>
              </a:rPr>
              <a:t>.</a:t>
            </a:r>
            <a:r>
              <a:rPr lang="en-US" sz="1600">
                <a:solidFill>
                  <a:schemeClr val="dk1"/>
                </a:solidFill>
                <a:latin typeface="Courier"/>
                <a:ea typeface="Courier"/>
                <a:cs typeface="Courier"/>
                <a:sym typeface="Courier"/>
              </a:rPr>
              <a:t>run()</a:t>
            </a:r>
            <a:endParaRPr/>
          </a:p>
          <a:p>
            <a:pPr indent="0" lvl="0" marL="0" marR="0" rtl="0" algn="l">
              <a:spcBef>
                <a:spcPts val="0"/>
              </a:spcBef>
              <a:spcAft>
                <a:spcPts val="0"/>
              </a:spcAft>
              <a:buNone/>
            </a:pPr>
            <a:r>
              <a:rPr lang="en-US" sz="1600">
                <a:solidFill>
                  <a:schemeClr val="dk1"/>
                </a:solidFill>
                <a:latin typeface="Courier"/>
                <a:ea typeface="Courier"/>
                <a:cs typeface="Courier"/>
                <a:sym typeface="Courier"/>
              </a:rPr>
              <a:t>soma_v_proximal_inh </a:t>
            </a:r>
            <a:r>
              <a:rPr lang="en-US" sz="1600">
                <a:solidFill>
                  <a:srgbClr val="797979"/>
                </a:solidFill>
                <a:latin typeface="Courier"/>
                <a:ea typeface="Courier"/>
                <a:cs typeface="Courier"/>
                <a:sym typeface="Courier"/>
              </a:rPr>
              <a:t>=</a:t>
            </a:r>
            <a:r>
              <a:rPr lang="en-US" sz="1600">
                <a:solidFill>
                  <a:schemeClr val="dk1"/>
                </a:solidFill>
                <a:latin typeface="Courier"/>
                <a:ea typeface="Courier"/>
                <a:cs typeface="Courier"/>
                <a:sym typeface="Courier"/>
              </a:rPr>
              <a:t> </a:t>
            </a:r>
            <a:r>
              <a:rPr lang="en-US" sz="1600">
                <a:solidFill>
                  <a:srgbClr val="008F00"/>
                </a:solidFill>
                <a:latin typeface="Courier"/>
                <a:ea typeface="Courier"/>
                <a:cs typeface="Courier"/>
                <a:sym typeface="Courier"/>
              </a:rPr>
              <a:t>list</a:t>
            </a:r>
            <a:r>
              <a:rPr lang="en-US" sz="1600">
                <a:solidFill>
                  <a:schemeClr val="dk1"/>
                </a:solidFill>
                <a:latin typeface="Courier"/>
                <a:ea typeface="Courier"/>
                <a:cs typeface="Courier"/>
                <a:sym typeface="Courier"/>
              </a:rPr>
              <a:t>(soma_v)</a:t>
            </a:r>
            <a:endParaRPr/>
          </a:p>
          <a:p>
            <a:pPr indent="0" lvl="0" marL="0" marR="0" rtl="0" algn="l">
              <a:spcBef>
                <a:spcPts val="0"/>
              </a:spcBef>
              <a:spcAft>
                <a:spcPts val="0"/>
              </a:spcAft>
              <a:buNone/>
            </a:pPr>
            <a:br>
              <a:rPr lang="en-US" sz="1600">
                <a:solidFill>
                  <a:schemeClr val="dk1"/>
                </a:solidFill>
                <a:latin typeface="Courier"/>
                <a:ea typeface="Courier"/>
                <a:cs typeface="Courier"/>
                <a:sym typeface="Courier"/>
              </a:rPr>
            </a:br>
            <a:endParaRPr sz="1600">
              <a:solidFill>
                <a:schemeClr val="dk1"/>
              </a:solidFill>
              <a:latin typeface="Courier"/>
              <a:ea typeface="Courier"/>
              <a:cs typeface="Courier"/>
              <a:sym typeface="Courier"/>
            </a:endParaRPr>
          </a:p>
          <a:p>
            <a:pPr indent="0" lvl="0" marL="0" marR="0" rtl="0" algn="l">
              <a:spcBef>
                <a:spcPts val="0"/>
              </a:spcBef>
              <a:spcAft>
                <a:spcPts val="0"/>
              </a:spcAft>
              <a:buNone/>
            </a:pPr>
            <a:r>
              <a:rPr i="1" lang="en-US" sz="1600">
                <a:solidFill>
                  <a:srgbClr val="4F9192"/>
                </a:solidFill>
                <a:latin typeface="Courier"/>
                <a:ea typeface="Courier"/>
                <a:cs typeface="Courier"/>
                <a:sym typeface="Courier"/>
              </a:rPr>
              <a:t>##########################################</a:t>
            </a:r>
            <a:endParaRPr sz="1600">
              <a:solidFill>
                <a:srgbClr val="4F9192"/>
              </a:solidFill>
              <a:latin typeface="Courier"/>
              <a:ea typeface="Courier"/>
              <a:cs typeface="Courier"/>
              <a:sym typeface="Courier"/>
            </a:endParaRPr>
          </a:p>
          <a:p>
            <a:pPr indent="0" lvl="0" marL="0" marR="0" rtl="0" algn="l">
              <a:spcBef>
                <a:spcPts val="0"/>
              </a:spcBef>
              <a:spcAft>
                <a:spcPts val="0"/>
              </a:spcAft>
              <a:buNone/>
            </a:pPr>
            <a:r>
              <a:rPr i="1" lang="en-US" sz="1600">
                <a:solidFill>
                  <a:srgbClr val="4F9192"/>
                </a:solidFill>
                <a:latin typeface="Courier"/>
                <a:ea typeface="Courier"/>
                <a:cs typeface="Courier"/>
                <a:sym typeface="Courier"/>
              </a:rPr>
              <a:t># Run simulation with distal inhibition  #</a:t>
            </a:r>
            <a:endParaRPr sz="1600">
              <a:solidFill>
                <a:srgbClr val="4F9192"/>
              </a:solidFill>
              <a:latin typeface="Courier"/>
              <a:ea typeface="Courier"/>
              <a:cs typeface="Courier"/>
              <a:sym typeface="Courier"/>
            </a:endParaRPr>
          </a:p>
          <a:p>
            <a:pPr indent="0" lvl="0" marL="0" marR="0" rtl="0" algn="l">
              <a:spcBef>
                <a:spcPts val="0"/>
              </a:spcBef>
              <a:spcAft>
                <a:spcPts val="0"/>
              </a:spcAft>
              <a:buNone/>
            </a:pPr>
            <a:r>
              <a:rPr i="1" lang="en-US" sz="1600">
                <a:solidFill>
                  <a:srgbClr val="4F9192"/>
                </a:solidFill>
                <a:latin typeface="Courier"/>
                <a:ea typeface="Courier"/>
                <a:cs typeface="Courier"/>
                <a:sym typeface="Courier"/>
              </a:rPr>
              <a:t>##########################################</a:t>
            </a:r>
            <a:endParaRPr sz="1600">
              <a:solidFill>
                <a:srgbClr val="4F9192"/>
              </a:solidFill>
              <a:latin typeface="Courier"/>
              <a:ea typeface="Courier"/>
              <a:cs typeface="Courier"/>
              <a:sym typeface="Courier"/>
            </a:endParaRPr>
          </a:p>
          <a:p>
            <a:pPr indent="0" lvl="0" marL="0" marR="0" rtl="0" algn="l">
              <a:spcBef>
                <a:spcPts val="0"/>
              </a:spcBef>
              <a:spcAft>
                <a:spcPts val="0"/>
              </a:spcAft>
              <a:buNone/>
            </a:pPr>
            <a:r>
              <a:rPr lang="en-US" sz="1600">
                <a:solidFill>
                  <a:srgbClr val="000000"/>
                </a:solidFill>
                <a:latin typeface="Courier"/>
                <a:ea typeface="Courier"/>
                <a:cs typeface="Courier"/>
                <a:sym typeface="Courier"/>
              </a:rPr>
              <a:t>on_path_netcon</a:t>
            </a:r>
            <a:r>
              <a:rPr lang="en-US" sz="1600">
                <a:solidFill>
                  <a:srgbClr val="797979"/>
                </a:solidFill>
                <a:latin typeface="Courier"/>
                <a:ea typeface="Courier"/>
                <a:cs typeface="Courier"/>
                <a:sym typeface="Courier"/>
              </a:rPr>
              <a:t>.</a:t>
            </a:r>
            <a:r>
              <a:rPr lang="en-US" sz="1600">
                <a:solidFill>
                  <a:srgbClr val="000000"/>
                </a:solidFill>
                <a:latin typeface="Courier"/>
                <a:ea typeface="Courier"/>
                <a:cs typeface="Courier"/>
                <a:sym typeface="Courier"/>
              </a:rPr>
              <a:t>weight[</a:t>
            </a:r>
            <a:r>
              <a:rPr lang="en-US" sz="1600">
                <a:solidFill>
                  <a:srgbClr val="797979"/>
                </a:solidFill>
                <a:latin typeface="Courier"/>
                <a:ea typeface="Courier"/>
                <a:cs typeface="Courier"/>
                <a:sym typeface="Courier"/>
              </a:rPr>
              <a:t>0</a:t>
            </a:r>
            <a:r>
              <a:rPr lang="en-US" sz="1600">
                <a:solidFill>
                  <a:srgbClr val="000000"/>
                </a:solidFill>
                <a:latin typeface="Courier"/>
                <a:ea typeface="Courier"/>
                <a:cs typeface="Courier"/>
                <a:sym typeface="Courier"/>
              </a:rPr>
              <a:t>]  </a:t>
            </a:r>
            <a:r>
              <a:rPr lang="en-US" sz="1600">
                <a:solidFill>
                  <a:srgbClr val="797979"/>
                </a:solidFill>
                <a:latin typeface="Courier"/>
                <a:ea typeface="Courier"/>
                <a:cs typeface="Courier"/>
                <a:sym typeface="Courier"/>
              </a:rPr>
              <a:t>=</a:t>
            </a:r>
            <a:r>
              <a:rPr lang="en-US" sz="1600">
                <a:solidFill>
                  <a:srgbClr val="000000"/>
                </a:solidFill>
                <a:latin typeface="Courier"/>
                <a:ea typeface="Courier"/>
                <a:cs typeface="Courier"/>
                <a:sym typeface="Courier"/>
              </a:rPr>
              <a:t> </a:t>
            </a:r>
            <a:r>
              <a:rPr lang="en-US" sz="1600">
                <a:solidFill>
                  <a:srgbClr val="797979"/>
                </a:solidFill>
                <a:latin typeface="Courier"/>
                <a:ea typeface="Courier"/>
                <a:cs typeface="Courier"/>
                <a:sym typeface="Courier"/>
              </a:rPr>
              <a:t>0</a:t>
            </a:r>
            <a:r>
              <a:rPr lang="en-US" sz="1600">
                <a:solidFill>
                  <a:srgbClr val="000000"/>
                </a:solidFill>
                <a:latin typeface="Courier"/>
                <a:ea typeface="Courier"/>
                <a:cs typeface="Courier"/>
                <a:sym typeface="Courier"/>
              </a:rPr>
              <a:t> </a:t>
            </a:r>
            <a:r>
              <a:rPr i="1" lang="en-US" sz="1600">
                <a:solidFill>
                  <a:srgbClr val="4F9192"/>
                </a:solidFill>
                <a:latin typeface="Courier"/>
                <a:ea typeface="Courier"/>
                <a:cs typeface="Courier"/>
                <a:sym typeface="Courier"/>
              </a:rPr>
              <a:t># deactivate the on path synapse by changing its conductance to 0 </a:t>
            </a:r>
            <a:endParaRPr sz="1600">
              <a:solidFill>
                <a:srgbClr val="4F9192"/>
              </a:solidFill>
              <a:latin typeface="Courier"/>
              <a:ea typeface="Courier"/>
              <a:cs typeface="Courier"/>
              <a:sym typeface="Courier"/>
            </a:endParaRPr>
          </a:p>
          <a:p>
            <a:pPr indent="0" lvl="0" marL="0" marR="0" rtl="0" algn="l">
              <a:spcBef>
                <a:spcPts val="0"/>
              </a:spcBef>
              <a:spcAft>
                <a:spcPts val="0"/>
              </a:spcAft>
              <a:buNone/>
            </a:pPr>
            <a:r>
              <a:rPr lang="en-US" sz="1600">
                <a:solidFill>
                  <a:schemeClr val="dk1"/>
                </a:solidFill>
                <a:latin typeface="Courier"/>
                <a:ea typeface="Courier"/>
                <a:cs typeface="Courier"/>
                <a:sym typeface="Courier"/>
              </a:rPr>
              <a:t>off_path_netcon</a:t>
            </a:r>
            <a:r>
              <a:rPr lang="en-US" sz="1600">
                <a:solidFill>
                  <a:srgbClr val="797979"/>
                </a:solidFill>
                <a:latin typeface="Courier"/>
                <a:ea typeface="Courier"/>
                <a:cs typeface="Courier"/>
                <a:sym typeface="Courier"/>
              </a:rPr>
              <a:t>.</a:t>
            </a:r>
            <a:r>
              <a:rPr lang="en-US" sz="1600">
                <a:solidFill>
                  <a:schemeClr val="dk1"/>
                </a:solidFill>
                <a:latin typeface="Courier"/>
                <a:ea typeface="Courier"/>
                <a:cs typeface="Courier"/>
                <a:sym typeface="Courier"/>
              </a:rPr>
              <a:t>weight[</a:t>
            </a:r>
            <a:r>
              <a:rPr lang="en-US" sz="1600">
                <a:solidFill>
                  <a:srgbClr val="797979"/>
                </a:solidFill>
                <a:latin typeface="Courier"/>
                <a:ea typeface="Courier"/>
                <a:cs typeface="Courier"/>
                <a:sym typeface="Courier"/>
              </a:rPr>
              <a:t>0</a:t>
            </a:r>
            <a:r>
              <a:rPr lang="en-US" sz="1600">
                <a:solidFill>
                  <a:schemeClr val="dk1"/>
                </a:solidFill>
                <a:latin typeface="Courier"/>
                <a:ea typeface="Courier"/>
                <a:cs typeface="Courier"/>
                <a:sym typeface="Courier"/>
              </a:rPr>
              <a:t>] </a:t>
            </a:r>
            <a:r>
              <a:rPr lang="en-US" sz="1600">
                <a:solidFill>
                  <a:srgbClr val="797979"/>
                </a:solidFill>
                <a:latin typeface="Courier"/>
                <a:ea typeface="Courier"/>
                <a:cs typeface="Courier"/>
                <a:sym typeface="Courier"/>
              </a:rPr>
              <a:t>=</a:t>
            </a:r>
            <a:r>
              <a:rPr lang="en-US" sz="1600">
                <a:solidFill>
                  <a:schemeClr val="dk1"/>
                </a:solidFill>
                <a:latin typeface="Courier"/>
                <a:ea typeface="Courier"/>
                <a:cs typeface="Courier"/>
                <a:sym typeface="Courier"/>
              </a:rPr>
              <a:t> inhibition_weight </a:t>
            </a:r>
            <a:r>
              <a:rPr i="1" lang="en-US" sz="1600">
                <a:solidFill>
                  <a:srgbClr val="4F9192"/>
                </a:solidFill>
                <a:latin typeface="Courier"/>
                <a:ea typeface="Courier"/>
                <a:cs typeface="Courier"/>
                <a:sym typeface="Courier"/>
              </a:rPr>
              <a:t># activate only the on_path synapse </a:t>
            </a:r>
            <a:endParaRPr sz="1600">
              <a:solidFill>
                <a:schemeClr val="dk1"/>
              </a:solidFill>
              <a:latin typeface="Courier"/>
              <a:ea typeface="Courier"/>
              <a:cs typeface="Courier"/>
              <a:sym typeface="Courier"/>
            </a:endParaRPr>
          </a:p>
          <a:p>
            <a:pPr indent="0" lvl="0" marL="0" marR="0" rtl="0" algn="l">
              <a:spcBef>
                <a:spcPts val="0"/>
              </a:spcBef>
              <a:spcAft>
                <a:spcPts val="0"/>
              </a:spcAft>
              <a:buNone/>
            </a:pPr>
            <a:r>
              <a:rPr lang="en-US" sz="1600">
                <a:solidFill>
                  <a:schemeClr val="dk1"/>
                </a:solidFill>
                <a:latin typeface="Courier"/>
                <a:ea typeface="Courier"/>
                <a:cs typeface="Courier"/>
                <a:sym typeface="Courier"/>
              </a:rPr>
              <a:t>h</a:t>
            </a:r>
            <a:r>
              <a:rPr lang="en-US" sz="1600">
                <a:solidFill>
                  <a:srgbClr val="797979"/>
                </a:solidFill>
                <a:latin typeface="Courier"/>
                <a:ea typeface="Courier"/>
                <a:cs typeface="Courier"/>
                <a:sym typeface="Courier"/>
              </a:rPr>
              <a:t>.</a:t>
            </a:r>
            <a:r>
              <a:rPr lang="en-US" sz="1600">
                <a:solidFill>
                  <a:schemeClr val="dk1"/>
                </a:solidFill>
                <a:latin typeface="Courier"/>
                <a:ea typeface="Courier"/>
                <a:cs typeface="Courier"/>
                <a:sym typeface="Courier"/>
              </a:rPr>
              <a:t>run()</a:t>
            </a:r>
            <a:endParaRPr/>
          </a:p>
          <a:p>
            <a:pPr indent="0" lvl="0" marL="0" marR="0" rtl="0" algn="l">
              <a:spcBef>
                <a:spcPts val="0"/>
              </a:spcBef>
              <a:spcAft>
                <a:spcPts val="0"/>
              </a:spcAft>
              <a:buNone/>
            </a:pPr>
            <a:r>
              <a:rPr lang="en-US" sz="1600">
                <a:solidFill>
                  <a:schemeClr val="dk1"/>
                </a:solidFill>
                <a:latin typeface="Courier"/>
                <a:ea typeface="Courier"/>
                <a:cs typeface="Courier"/>
                <a:sym typeface="Courier"/>
              </a:rPr>
              <a:t>soma_v_distal_inh </a:t>
            </a:r>
            <a:r>
              <a:rPr lang="en-US" sz="1600">
                <a:solidFill>
                  <a:srgbClr val="797979"/>
                </a:solidFill>
                <a:latin typeface="Courier"/>
                <a:ea typeface="Courier"/>
                <a:cs typeface="Courier"/>
                <a:sym typeface="Courier"/>
              </a:rPr>
              <a:t>=</a:t>
            </a:r>
            <a:r>
              <a:rPr lang="en-US" sz="1600">
                <a:solidFill>
                  <a:schemeClr val="dk1"/>
                </a:solidFill>
                <a:latin typeface="Courier"/>
                <a:ea typeface="Courier"/>
                <a:cs typeface="Courier"/>
                <a:sym typeface="Courier"/>
              </a:rPr>
              <a:t> </a:t>
            </a:r>
            <a:r>
              <a:rPr lang="en-US" sz="1600">
                <a:solidFill>
                  <a:srgbClr val="008F00"/>
                </a:solidFill>
                <a:latin typeface="Courier"/>
                <a:ea typeface="Courier"/>
                <a:cs typeface="Courier"/>
                <a:sym typeface="Courier"/>
              </a:rPr>
              <a:t>list</a:t>
            </a:r>
            <a:r>
              <a:rPr lang="en-US" sz="1600">
                <a:solidFill>
                  <a:schemeClr val="dk1"/>
                </a:solidFill>
                <a:latin typeface="Courier"/>
                <a:ea typeface="Courier"/>
                <a:cs typeface="Courier"/>
                <a:sym typeface="Courier"/>
              </a:rPr>
              <a:t>(soma_v)</a:t>
            </a:r>
            <a:endParaRPr sz="1600">
              <a:solidFill>
                <a:schemeClr val="dk1"/>
              </a:solidFill>
              <a:latin typeface="Courier"/>
              <a:ea typeface="Courier"/>
              <a:cs typeface="Courier"/>
              <a:sym typeface="Courier"/>
            </a:endParaRPr>
          </a:p>
        </p:txBody>
      </p:sp>
      <p:pic>
        <p:nvPicPr>
          <p:cNvPr id="626" name="Google Shape;626;p52"/>
          <p:cNvPicPr preferRelativeResize="0"/>
          <p:nvPr/>
        </p:nvPicPr>
        <p:blipFill rotWithShape="1">
          <a:blip r:embed="rId8">
            <a:alphaModFix/>
          </a:blip>
          <a:srcRect b="0" l="0" r="0" t="0"/>
          <a:stretch/>
        </p:blipFill>
        <p:spPr>
          <a:xfrm>
            <a:off x="1946115" y="1739325"/>
            <a:ext cx="7315200" cy="4572000"/>
          </a:xfrm>
          <a:prstGeom prst="rect">
            <a:avLst/>
          </a:prstGeom>
          <a:noFill/>
          <a:ln>
            <a:noFill/>
          </a:ln>
        </p:spPr>
      </p:pic>
      <p:sp>
        <p:nvSpPr>
          <p:cNvPr id="627" name="Google Shape;627;p52"/>
          <p:cNvSpPr txBox="1"/>
          <p:nvPr/>
        </p:nvSpPr>
        <p:spPr>
          <a:xfrm>
            <a:off x="207337" y="6211669"/>
            <a:ext cx="7872668" cy="64633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entury Gothic"/>
                <a:ea typeface="Century Gothic"/>
                <a:cs typeface="Century Gothic"/>
                <a:sym typeface="Century Gothic"/>
              </a:rPr>
              <a:t>Principles Governing the Operation of Synaptic Inhibition in Dendrites</a:t>
            </a:r>
            <a:endParaRPr/>
          </a:p>
          <a:p>
            <a:pPr indent="0" lvl="0" marL="0" marR="0" rtl="0" algn="l">
              <a:spcBef>
                <a:spcPts val="0"/>
              </a:spcBef>
              <a:spcAft>
                <a:spcPts val="0"/>
              </a:spcAft>
              <a:buNone/>
            </a:pPr>
            <a:r>
              <a:rPr lang="en-US" sz="1800">
                <a:solidFill>
                  <a:schemeClr val="dk1"/>
                </a:solidFill>
                <a:latin typeface="Century Gothic"/>
                <a:ea typeface="Century Gothic"/>
                <a:cs typeface="Century Gothic"/>
                <a:sym typeface="Century Gothic"/>
              </a:rPr>
              <a:t>Albert Gidon and Idan Segev, Neuron, 2012</a:t>
            </a:r>
            <a:endParaRPr/>
          </a:p>
        </p:txBody>
      </p:sp>
      <p:sp>
        <p:nvSpPr>
          <p:cNvPr id="628" name="Google Shape;628;p52"/>
          <p:cNvSpPr txBox="1"/>
          <p:nvPr/>
        </p:nvSpPr>
        <p:spPr>
          <a:xfrm>
            <a:off x="10829350" y="113900"/>
            <a:ext cx="1194600" cy="42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800">
                <a:solidFill>
                  <a:srgbClr val="93C47D"/>
                </a:solidFill>
                <a:latin typeface="Century Gothic"/>
                <a:ea typeface="Century Gothic"/>
                <a:cs typeface="Century Gothic"/>
                <a:sym typeface="Century Gothic"/>
              </a:rPr>
              <a:t>paper 1</a:t>
            </a:r>
            <a:endParaRPr b="1" sz="1800">
              <a:solidFill>
                <a:srgbClr val="93C47D"/>
              </a:solidFill>
              <a:latin typeface="Century Gothic"/>
              <a:ea typeface="Century Gothic"/>
              <a:cs typeface="Century Gothic"/>
              <a:sym typeface="Century Gothic"/>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26"/>
                                        </p:tgtEl>
                                        <p:attrNameLst>
                                          <p:attrName>style.visibility</p:attrName>
                                        </p:attrNameLst>
                                      </p:cBhvr>
                                      <p:to>
                                        <p:strVal val="visible"/>
                                      </p:to>
                                    </p:set>
                                  </p:childTnLst>
                                </p:cTn>
                              </p:par>
                              <p:par>
                                <p:cTn fill="hold" nodeType="withEffect" presetClass="exit" presetID="1" presetSubtype="0">
                                  <p:stCondLst>
                                    <p:cond delay="0"/>
                                  </p:stCondLst>
                                  <p:childTnLst>
                                    <p:set>
                                      <p:cBhvr>
                                        <p:cTn dur="1" fill="hold">
                                          <p:stCondLst>
                                            <p:cond delay="1"/>
                                          </p:stCondLst>
                                        </p:cTn>
                                        <p:tgtEl>
                                          <p:spTgt spid="625"/>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2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2" name="Shape 632"/>
        <p:cNvGrpSpPr/>
        <p:nvPr/>
      </p:nvGrpSpPr>
      <p:grpSpPr>
        <a:xfrm>
          <a:off x="0" y="0"/>
          <a:ext cx="0" cy="0"/>
          <a:chOff x="0" y="0"/>
          <a:chExt cx="0" cy="0"/>
        </a:xfrm>
      </p:grpSpPr>
      <p:pic>
        <p:nvPicPr>
          <p:cNvPr id="633" name="Google Shape;633;p53"/>
          <p:cNvPicPr preferRelativeResize="0"/>
          <p:nvPr/>
        </p:nvPicPr>
        <p:blipFill rotWithShape="1">
          <a:blip r:embed="rId3">
            <a:alphaModFix/>
          </a:blip>
          <a:srcRect b="0" l="0" r="0" t="0"/>
          <a:stretch/>
        </p:blipFill>
        <p:spPr>
          <a:xfrm>
            <a:off x="6266969" y="622513"/>
            <a:ext cx="5096435" cy="5879164"/>
          </a:xfrm>
          <a:prstGeom prst="rect">
            <a:avLst/>
          </a:prstGeom>
          <a:noFill/>
          <a:ln>
            <a:noFill/>
          </a:ln>
        </p:spPr>
      </p:pic>
      <p:sp>
        <p:nvSpPr>
          <p:cNvPr id="634" name="Google Shape;634;p53"/>
          <p:cNvSpPr/>
          <p:nvPr/>
        </p:nvSpPr>
        <p:spPr>
          <a:xfrm rot="5400000">
            <a:off x="658190" y="1433171"/>
            <a:ext cx="901700" cy="1041400"/>
          </a:xfrm>
          <a:prstGeom prst="can">
            <a:avLst>
              <a:gd fmla="val 25000" name="adj"/>
            </a:avLst>
          </a:prstGeom>
          <a:solidFill>
            <a:schemeClr val="accent3"/>
          </a:solidFill>
          <a:ln cap="rnd" cmpd="sng" w="15875">
            <a:solidFill>
              <a:srgbClr val="1B406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635" name="Google Shape;635;p53"/>
          <p:cNvSpPr/>
          <p:nvPr/>
        </p:nvSpPr>
        <p:spPr>
          <a:xfrm rot="5400000">
            <a:off x="3083890" y="309222"/>
            <a:ext cx="177800" cy="3289299"/>
          </a:xfrm>
          <a:prstGeom prst="can">
            <a:avLst>
              <a:gd fmla="val 25000" name="adj"/>
            </a:avLst>
          </a:prstGeom>
          <a:solidFill>
            <a:schemeClr val="accent3"/>
          </a:solidFill>
          <a:ln cap="rnd" cmpd="sng" w="15875">
            <a:solidFill>
              <a:srgbClr val="1B406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pic>
        <p:nvPicPr>
          <p:cNvPr id="636" name="Google Shape;636;p53"/>
          <p:cNvPicPr preferRelativeResize="0"/>
          <p:nvPr/>
        </p:nvPicPr>
        <p:blipFill rotWithShape="1">
          <a:blip r:embed="rId4">
            <a:alphaModFix/>
          </a:blip>
          <a:srcRect b="0" l="0" r="0" t="0"/>
          <a:stretch/>
        </p:blipFill>
        <p:spPr>
          <a:xfrm>
            <a:off x="266022" y="3124680"/>
            <a:ext cx="5296028" cy="704622"/>
          </a:xfrm>
          <a:prstGeom prst="rect">
            <a:avLst/>
          </a:prstGeom>
          <a:noFill/>
          <a:ln>
            <a:noFill/>
          </a:ln>
        </p:spPr>
      </p:pic>
      <p:sp>
        <p:nvSpPr>
          <p:cNvPr id="637" name="Google Shape;637;p53"/>
          <p:cNvSpPr txBox="1"/>
          <p:nvPr/>
        </p:nvSpPr>
        <p:spPr>
          <a:xfrm>
            <a:off x="10829350" y="113900"/>
            <a:ext cx="1194600" cy="42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800">
                <a:solidFill>
                  <a:srgbClr val="93C47D"/>
                </a:solidFill>
                <a:latin typeface="Century Gothic"/>
                <a:ea typeface="Century Gothic"/>
                <a:cs typeface="Century Gothic"/>
                <a:sym typeface="Century Gothic"/>
              </a:rPr>
              <a:t>paper 2</a:t>
            </a:r>
            <a:endParaRPr b="1" sz="1800">
              <a:solidFill>
                <a:srgbClr val="93C47D"/>
              </a:solidFill>
              <a:latin typeface="Century Gothic"/>
              <a:ea typeface="Century Gothic"/>
              <a:cs typeface="Century Gothic"/>
              <a:sym typeface="Century Gothic"/>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1" name="Shape 641"/>
        <p:cNvGrpSpPr/>
        <p:nvPr/>
      </p:nvGrpSpPr>
      <p:grpSpPr>
        <a:xfrm>
          <a:off x="0" y="0"/>
          <a:ext cx="0" cy="0"/>
          <a:chOff x="0" y="0"/>
          <a:chExt cx="0" cy="0"/>
        </a:xfrm>
      </p:grpSpPr>
      <p:pic>
        <p:nvPicPr>
          <p:cNvPr id="642" name="Google Shape;642;p54"/>
          <p:cNvPicPr preferRelativeResize="0"/>
          <p:nvPr/>
        </p:nvPicPr>
        <p:blipFill rotWithShape="1">
          <a:blip r:embed="rId3">
            <a:alphaModFix/>
          </a:blip>
          <a:srcRect b="0" l="0" r="0" t="0"/>
          <a:stretch/>
        </p:blipFill>
        <p:spPr>
          <a:xfrm>
            <a:off x="880110" y="730096"/>
            <a:ext cx="2015490" cy="6127904"/>
          </a:xfrm>
          <a:prstGeom prst="rect">
            <a:avLst/>
          </a:prstGeom>
          <a:noFill/>
          <a:ln>
            <a:noFill/>
          </a:ln>
        </p:spPr>
      </p:pic>
      <p:sp>
        <p:nvSpPr>
          <p:cNvPr id="643" name="Google Shape;643;p54"/>
          <p:cNvSpPr txBox="1"/>
          <p:nvPr>
            <p:ph type="title"/>
          </p:nvPr>
        </p:nvSpPr>
        <p:spPr>
          <a:xfrm>
            <a:off x="239116" y="27554"/>
            <a:ext cx="9816789" cy="780942"/>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168DBA"/>
              </a:buClr>
              <a:buSzPts val="3600"/>
              <a:buFont typeface="Century Gothic"/>
              <a:buNone/>
            </a:pPr>
            <a:r>
              <a:rPr lang="en-US"/>
              <a:t>Layer 5b Pyramidal Cell</a:t>
            </a:r>
            <a:endParaRPr/>
          </a:p>
        </p:txBody>
      </p:sp>
      <p:grpSp>
        <p:nvGrpSpPr>
          <p:cNvPr id="644" name="Google Shape;644;p54"/>
          <p:cNvGrpSpPr/>
          <p:nvPr/>
        </p:nvGrpSpPr>
        <p:grpSpPr>
          <a:xfrm>
            <a:off x="382646" y="917427"/>
            <a:ext cx="288000" cy="369332"/>
            <a:chOff x="173181" y="828014"/>
            <a:chExt cx="288000" cy="369332"/>
          </a:xfrm>
        </p:grpSpPr>
        <p:sp>
          <p:nvSpPr>
            <p:cNvPr id="645" name="Google Shape;645;p54"/>
            <p:cNvSpPr/>
            <p:nvPr/>
          </p:nvSpPr>
          <p:spPr>
            <a:xfrm>
              <a:off x="173181" y="868680"/>
              <a:ext cx="288000" cy="288000"/>
            </a:xfrm>
            <a:prstGeom prst="ellipse">
              <a:avLst/>
            </a:prstGeom>
            <a:solidFill>
              <a:schemeClr val="lt1"/>
            </a:solidFill>
            <a:ln cap="rnd" cmpd="sng" w="158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entury Gothic"/>
                  <a:ea typeface="Century Gothic"/>
                  <a:cs typeface="Century Gothic"/>
                  <a:sym typeface="Century Gothic"/>
                </a:rPr>
                <a:t> </a:t>
              </a:r>
              <a:endParaRPr/>
            </a:p>
          </p:txBody>
        </p:sp>
        <p:sp>
          <p:nvSpPr>
            <p:cNvPr id="646" name="Google Shape;646;p54"/>
            <p:cNvSpPr txBox="1"/>
            <p:nvPr/>
          </p:nvSpPr>
          <p:spPr>
            <a:xfrm>
              <a:off x="209809" y="828014"/>
              <a:ext cx="214745"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entury Gothic"/>
                  <a:ea typeface="Century Gothic"/>
                  <a:cs typeface="Century Gothic"/>
                  <a:sym typeface="Century Gothic"/>
                </a:rPr>
                <a:t>1</a:t>
              </a:r>
              <a:endParaRPr/>
            </a:p>
          </p:txBody>
        </p:sp>
      </p:grpSp>
      <p:grpSp>
        <p:nvGrpSpPr>
          <p:cNvPr id="647" name="Google Shape;647;p54"/>
          <p:cNvGrpSpPr/>
          <p:nvPr/>
        </p:nvGrpSpPr>
        <p:grpSpPr>
          <a:xfrm>
            <a:off x="2607600" y="5154756"/>
            <a:ext cx="288000" cy="369332"/>
            <a:chOff x="173181" y="828014"/>
            <a:chExt cx="288000" cy="369332"/>
          </a:xfrm>
        </p:grpSpPr>
        <p:sp>
          <p:nvSpPr>
            <p:cNvPr id="648" name="Google Shape;648;p54"/>
            <p:cNvSpPr/>
            <p:nvPr/>
          </p:nvSpPr>
          <p:spPr>
            <a:xfrm>
              <a:off x="173181" y="868680"/>
              <a:ext cx="288000" cy="288000"/>
            </a:xfrm>
            <a:prstGeom prst="ellipse">
              <a:avLst/>
            </a:prstGeom>
            <a:solidFill>
              <a:schemeClr val="lt1"/>
            </a:solidFill>
            <a:ln cap="rnd" cmpd="sng" w="158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entury Gothic"/>
                  <a:ea typeface="Century Gothic"/>
                  <a:cs typeface="Century Gothic"/>
                  <a:sym typeface="Century Gothic"/>
                </a:rPr>
                <a:t> </a:t>
              </a:r>
              <a:endParaRPr/>
            </a:p>
          </p:txBody>
        </p:sp>
        <p:sp>
          <p:nvSpPr>
            <p:cNvPr id="649" name="Google Shape;649;p54"/>
            <p:cNvSpPr txBox="1"/>
            <p:nvPr/>
          </p:nvSpPr>
          <p:spPr>
            <a:xfrm>
              <a:off x="209809" y="828014"/>
              <a:ext cx="214745"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entury Gothic"/>
                  <a:ea typeface="Century Gothic"/>
                  <a:cs typeface="Century Gothic"/>
                  <a:sym typeface="Century Gothic"/>
                </a:rPr>
                <a:t>2</a:t>
              </a:r>
              <a:endParaRPr/>
            </a:p>
          </p:txBody>
        </p:sp>
      </p:grpSp>
      <p:pic>
        <p:nvPicPr>
          <p:cNvPr id="650" name="Google Shape;650;p54"/>
          <p:cNvPicPr preferRelativeResize="0"/>
          <p:nvPr/>
        </p:nvPicPr>
        <p:blipFill rotWithShape="1">
          <a:blip r:embed="rId4">
            <a:alphaModFix/>
          </a:blip>
          <a:srcRect b="0" l="0" r="0" t="0"/>
          <a:stretch/>
        </p:blipFill>
        <p:spPr>
          <a:xfrm rot="-295009">
            <a:off x="1829285" y="5699288"/>
            <a:ext cx="1556630" cy="239480"/>
          </a:xfrm>
          <a:prstGeom prst="rect">
            <a:avLst/>
          </a:prstGeom>
          <a:noFill/>
          <a:ln>
            <a:noFill/>
          </a:ln>
        </p:spPr>
      </p:pic>
      <p:pic>
        <p:nvPicPr>
          <p:cNvPr id="651" name="Google Shape;651;p54"/>
          <p:cNvPicPr preferRelativeResize="0"/>
          <p:nvPr/>
        </p:nvPicPr>
        <p:blipFill rotWithShape="1">
          <a:blip r:embed="rId5">
            <a:alphaModFix/>
          </a:blip>
          <a:srcRect b="0" l="0" r="0" t="0"/>
          <a:stretch/>
        </p:blipFill>
        <p:spPr>
          <a:xfrm rot="-295009">
            <a:off x="1664598" y="3114739"/>
            <a:ext cx="1556630" cy="239480"/>
          </a:xfrm>
          <a:prstGeom prst="rect">
            <a:avLst/>
          </a:prstGeom>
          <a:noFill/>
          <a:ln>
            <a:noFill/>
          </a:ln>
        </p:spPr>
      </p:pic>
      <p:grpSp>
        <p:nvGrpSpPr>
          <p:cNvPr id="652" name="Google Shape;652;p54"/>
          <p:cNvGrpSpPr/>
          <p:nvPr/>
        </p:nvGrpSpPr>
        <p:grpSpPr>
          <a:xfrm>
            <a:off x="2233911" y="2657471"/>
            <a:ext cx="288000" cy="369332"/>
            <a:chOff x="173181" y="828014"/>
            <a:chExt cx="288000" cy="369332"/>
          </a:xfrm>
        </p:grpSpPr>
        <p:sp>
          <p:nvSpPr>
            <p:cNvPr id="653" name="Google Shape;653;p54"/>
            <p:cNvSpPr/>
            <p:nvPr/>
          </p:nvSpPr>
          <p:spPr>
            <a:xfrm>
              <a:off x="173181" y="868680"/>
              <a:ext cx="288000" cy="288000"/>
            </a:xfrm>
            <a:prstGeom prst="ellipse">
              <a:avLst/>
            </a:prstGeom>
            <a:solidFill>
              <a:schemeClr val="lt1"/>
            </a:solidFill>
            <a:ln cap="rnd" cmpd="sng" w="158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entury Gothic"/>
                  <a:ea typeface="Century Gothic"/>
                  <a:cs typeface="Century Gothic"/>
                  <a:sym typeface="Century Gothic"/>
                </a:rPr>
                <a:t> </a:t>
              </a:r>
              <a:endParaRPr/>
            </a:p>
          </p:txBody>
        </p:sp>
        <p:sp>
          <p:nvSpPr>
            <p:cNvPr id="654" name="Google Shape;654;p54"/>
            <p:cNvSpPr txBox="1"/>
            <p:nvPr/>
          </p:nvSpPr>
          <p:spPr>
            <a:xfrm>
              <a:off x="209809" y="828014"/>
              <a:ext cx="214745"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entury Gothic"/>
                  <a:ea typeface="Century Gothic"/>
                  <a:cs typeface="Century Gothic"/>
                  <a:sym typeface="Century Gothic"/>
                </a:rPr>
                <a:t>3</a:t>
              </a:r>
              <a:endParaRPr sz="1800">
                <a:solidFill>
                  <a:schemeClr val="dk1"/>
                </a:solidFill>
                <a:latin typeface="Century Gothic"/>
                <a:ea typeface="Century Gothic"/>
                <a:cs typeface="Century Gothic"/>
                <a:sym typeface="Century Gothic"/>
              </a:endParaRPr>
            </a:p>
          </p:txBody>
        </p:sp>
      </p:grpSp>
      <p:sp>
        <p:nvSpPr>
          <p:cNvPr id="655" name="Google Shape;655;p54"/>
          <p:cNvSpPr/>
          <p:nvPr/>
        </p:nvSpPr>
        <p:spPr>
          <a:xfrm>
            <a:off x="4029946" y="828774"/>
            <a:ext cx="7789854" cy="230832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ourier"/>
                <a:ea typeface="Courier"/>
                <a:cs typeface="Courier"/>
                <a:sym typeface="Courier"/>
              </a:rPr>
              <a:t>from neuron import h</a:t>
            </a:r>
            <a:endParaRPr/>
          </a:p>
          <a:p>
            <a:pPr indent="0" lvl="0" marL="0" marR="0" rtl="0" algn="l">
              <a:spcBef>
                <a:spcPts val="0"/>
              </a:spcBef>
              <a:spcAft>
                <a:spcPts val="0"/>
              </a:spcAft>
              <a:buNone/>
            </a:pPr>
            <a:r>
              <a:t/>
            </a:r>
            <a:endParaRPr sz="1800">
              <a:solidFill>
                <a:schemeClr val="dk1"/>
              </a:solidFill>
              <a:latin typeface="Courier"/>
              <a:ea typeface="Courier"/>
              <a:cs typeface="Courier"/>
              <a:sym typeface="Courier"/>
            </a:endParaRPr>
          </a:p>
          <a:p>
            <a:pPr indent="0" lvl="0" marL="0" marR="0" rtl="0" algn="l">
              <a:spcBef>
                <a:spcPts val="0"/>
              </a:spcBef>
              <a:spcAft>
                <a:spcPts val="0"/>
              </a:spcAft>
              <a:buNone/>
            </a:pPr>
            <a:r>
              <a:rPr i="1" lang="en-US" sz="1800">
                <a:solidFill>
                  <a:srgbClr val="4F9192"/>
                </a:solidFill>
                <a:latin typeface="Courier"/>
                <a:ea typeface="Courier"/>
                <a:cs typeface="Courier"/>
                <a:sym typeface="Courier"/>
              </a:rPr>
              <a:t>##=================== creating cell object ==========</a:t>
            </a:r>
            <a:endParaRPr sz="1800">
              <a:solidFill>
                <a:srgbClr val="4F9192"/>
              </a:solidFill>
              <a:latin typeface="Courier"/>
              <a:ea typeface="Courier"/>
              <a:cs typeface="Courier"/>
              <a:sym typeface="Courier"/>
            </a:endParaRPr>
          </a:p>
          <a:p>
            <a:pPr indent="0" lvl="0" marL="0" marR="0" rtl="0" algn="l">
              <a:spcBef>
                <a:spcPts val="0"/>
              </a:spcBef>
              <a:spcAft>
                <a:spcPts val="0"/>
              </a:spcAft>
              <a:buNone/>
            </a:pPr>
            <a:r>
              <a:rPr lang="en-US" sz="1800">
                <a:solidFill>
                  <a:srgbClr val="000000"/>
                </a:solidFill>
                <a:latin typeface="Courier"/>
                <a:ea typeface="Courier"/>
                <a:cs typeface="Courier"/>
                <a:sym typeface="Courier"/>
              </a:rPr>
              <a:t>h</a:t>
            </a:r>
            <a:r>
              <a:rPr lang="en-US" sz="1800">
                <a:solidFill>
                  <a:srgbClr val="797979"/>
                </a:solidFill>
                <a:latin typeface="Courier"/>
                <a:ea typeface="Courier"/>
                <a:cs typeface="Courier"/>
                <a:sym typeface="Courier"/>
              </a:rPr>
              <a:t>.</a:t>
            </a:r>
            <a:r>
              <a:rPr lang="en-US" sz="1800">
                <a:solidFill>
                  <a:srgbClr val="000000"/>
                </a:solidFill>
                <a:latin typeface="Courier"/>
                <a:ea typeface="Courier"/>
                <a:cs typeface="Courier"/>
                <a:sym typeface="Courier"/>
              </a:rPr>
              <a:t>load_file(</a:t>
            </a:r>
            <a:r>
              <a:rPr lang="en-US" sz="1800">
                <a:solidFill>
                  <a:srgbClr val="C8352B"/>
                </a:solidFill>
                <a:latin typeface="Courier"/>
                <a:ea typeface="Courier"/>
                <a:cs typeface="Courier"/>
                <a:sym typeface="Courier"/>
              </a:rPr>
              <a:t>"import3d.hoc"</a:t>
            </a:r>
            <a:r>
              <a:rPr lang="en-US" sz="1800">
                <a:solidFill>
                  <a:srgbClr val="000000"/>
                </a:solidFill>
                <a:latin typeface="Courier"/>
                <a:ea typeface="Courier"/>
                <a:cs typeface="Courier"/>
                <a:sym typeface="Courier"/>
              </a:rPr>
              <a:t>)</a:t>
            </a:r>
            <a:endParaRPr sz="1800">
              <a:solidFill>
                <a:srgbClr val="C8352B"/>
              </a:solidFill>
              <a:latin typeface="Courier"/>
              <a:ea typeface="Courier"/>
              <a:cs typeface="Courier"/>
              <a:sym typeface="Courier"/>
            </a:endParaRPr>
          </a:p>
          <a:p>
            <a:pPr indent="0" lvl="0" marL="0" marR="0" rtl="0" algn="l">
              <a:spcBef>
                <a:spcPts val="0"/>
              </a:spcBef>
              <a:spcAft>
                <a:spcPts val="0"/>
              </a:spcAft>
              <a:buNone/>
            </a:pPr>
            <a:r>
              <a:rPr lang="en-US" sz="1800">
                <a:solidFill>
                  <a:srgbClr val="000000"/>
                </a:solidFill>
                <a:latin typeface="Courier"/>
                <a:ea typeface="Courier"/>
                <a:cs typeface="Courier"/>
                <a:sym typeface="Courier"/>
              </a:rPr>
              <a:t>morphology_file </a:t>
            </a:r>
            <a:r>
              <a:rPr lang="en-US" sz="1800">
                <a:solidFill>
                  <a:srgbClr val="797979"/>
                </a:solidFill>
                <a:latin typeface="Courier"/>
                <a:ea typeface="Courier"/>
                <a:cs typeface="Courier"/>
                <a:sym typeface="Courier"/>
              </a:rPr>
              <a:t>=</a:t>
            </a:r>
            <a:r>
              <a:rPr lang="en-US" sz="1800">
                <a:solidFill>
                  <a:srgbClr val="000000"/>
                </a:solidFill>
                <a:latin typeface="Courier"/>
                <a:ea typeface="Courier"/>
                <a:cs typeface="Courier"/>
                <a:sym typeface="Courier"/>
              </a:rPr>
              <a:t> </a:t>
            </a:r>
            <a:r>
              <a:rPr lang="en-US" sz="1800">
                <a:solidFill>
                  <a:srgbClr val="C8352B"/>
                </a:solidFill>
                <a:latin typeface="Courier"/>
                <a:ea typeface="Courier"/>
                <a:cs typeface="Courier"/>
                <a:sym typeface="Courier"/>
              </a:rPr>
              <a:t>"morphologies/cell1.asc"</a:t>
            </a:r>
            <a:endParaRPr/>
          </a:p>
          <a:p>
            <a:pPr indent="0" lvl="0" marL="0" marR="0" rtl="0" algn="l">
              <a:spcBef>
                <a:spcPts val="0"/>
              </a:spcBef>
              <a:spcAft>
                <a:spcPts val="0"/>
              </a:spcAft>
              <a:buNone/>
            </a:pPr>
            <a:r>
              <a:rPr lang="en-US" sz="1800">
                <a:solidFill>
                  <a:srgbClr val="000000"/>
                </a:solidFill>
                <a:latin typeface="Courier"/>
                <a:ea typeface="Courier"/>
                <a:cs typeface="Courier"/>
                <a:sym typeface="Courier"/>
              </a:rPr>
              <a:t>h</a:t>
            </a:r>
            <a:r>
              <a:rPr lang="en-US" sz="1800">
                <a:solidFill>
                  <a:srgbClr val="797979"/>
                </a:solidFill>
                <a:latin typeface="Courier"/>
                <a:ea typeface="Courier"/>
                <a:cs typeface="Courier"/>
                <a:sym typeface="Courier"/>
              </a:rPr>
              <a:t>.</a:t>
            </a:r>
            <a:r>
              <a:rPr lang="en-US" sz="1800">
                <a:solidFill>
                  <a:srgbClr val="000000"/>
                </a:solidFill>
                <a:latin typeface="Courier"/>
                <a:ea typeface="Courier"/>
                <a:cs typeface="Courier"/>
                <a:sym typeface="Courier"/>
              </a:rPr>
              <a:t>load_file(</a:t>
            </a:r>
            <a:r>
              <a:rPr lang="en-US" sz="1800">
                <a:solidFill>
                  <a:srgbClr val="C8352B"/>
                </a:solidFill>
                <a:latin typeface="Courier"/>
                <a:ea typeface="Courier"/>
                <a:cs typeface="Courier"/>
                <a:sym typeface="Courier"/>
              </a:rPr>
              <a:t>"models/L5PCbiophys3.hoc"</a:t>
            </a:r>
            <a:r>
              <a:rPr lang="en-US" sz="1800">
                <a:solidFill>
                  <a:srgbClr val="000000"/>
                </a:solidFill>
                <a:latin typeface="Courier"/>
                <a:ea typeface="Courier"/>
                <a:cs typeface="Courier"/>
                <a:sym typeface="Courier"/>
              </a:rPr>
              <a:t>)</a:t>
            </a:r>
            <a:endParaRPr sz="1800">
              <a:solidFill>
                <a:srgbClr val="C8352B"/>
              </a:solidFill>
              <a:latin typeface="Courier"/>
              <a:ea typeface="Courier"/>
              <a:cs typeface="Courier"/>
              <a:sym typeface="Courier"/>
            </a:endParaRPr>
          </a:p>
          <a:p>
            <a:pPr indent="0" lvl="0" marL="0" marR="0" rtl="0" algn="l">
              <a:spcBef>
                <a:spcPts val="0"/>
              </a:spcBef>
              <a:spcAft>
                <a:spcPts val="0"/>
              </a:spcAft>
              <a:buNone/>
            </a:pPr>
            <a:r>
              <a:rPr lang="en-US" sz="1800">
                <a:solidFill>
                  <a:srgbClr val="000000"/>
                </a:solidFill>
                <a:latin typeface="Courier"/>
                <a:ea typeface="Courier"/>
                <a:cs typeface="Courier"/>
                <a:sym typeface="Courier"/>
              </a:rPr>
              <a:t>h</a:t>
            </a:r>
            <a:r>
              <a:rPr lang="en-US" sz="1800">
                <a:solidFill>
                  <a:srgbClr val="797979"/>
                </a:solidFill>
                <a:latin typeface="Courier"/>
                <a:ea typeface="Courier"/>
                <a:cs typeface="Courier"/>
                <a:sym typeface="Courier"/>
              </a:rPr>
              <a:t>.</a:t>
            </a:r>
            <a:r>
              <a:rPr lang="en-US" sz="1800">
                <a:solidFill>
                  <a:srgbClr val="000000"/>
                </a:solidFill>
                <a:latin typeface="Courier"/>
                <a:ea typeface="Courier"/>
                <a:cs typeface="Courier"/>
                <a:sym typeface="Courier"/>
              </a:rPr>
              <a:t>load_file(</a:t>
            </a:r>
            <a:r>
              <a:rPr lang="en-US" sz="1800">
                <a:solidFill>
                  <a:srgbClr val="C8352B"/>
                </a:solidFill>
                <a:latin typeface="Courier"/>
                <a:ea typeface="Courier"/>
                <a:cs typeface="Courier"/>
                <a:sym typeface="Courier"/>
              </a:rPr>
              <a:t>"models/L5PCtemplate.hoc"</a:t>
            </a:r>
            <a:r>
              <a:rPr lang="en-US" sz="1800">
                <a:solidFill>
                  <a:srgbClr val="000000"/>
                </a:solidFill>
                <a:latin typeface="Courier"/>
                <a:ea typeface="Courier"/>
                <a:cs typeface="Courier"/>
                <a:sym typeface="Courier"/>
              </a:rPr>
              <a:t>)</a:t>
            </a:r>
            <a:endParaRPr sz="1800">
              <a:solidFill>
                <a:srgbClr val="C8352B"/>
              </a:solidFill>
              <a:latin typeface="Courier"/>
              <a:ea typeface="Courier"/>
              <a:cs typeface="Courier"/>
              <a:sym typeface="Courier"/>
            </a:endParaRPr>
          </a:p>
          <a:p>
            <a:pPr indent="0" lvl="0" marL="0" marR="0" rtl="0" algn="l">
              <a:spcBef>
                <a:spcPts val="0"/>
              </a:spcBef>
              <a:spcAft>
                <a:spcPts val="0"/>
              </a:spcAft>
              <a:buNone/>
            </a:pPr>
            <a:r>
              <a:rPr lang="en-US" sz="1800">
                <a:solidFill>
                  <a:schemeClr val="dk1"/>
                </a:solidFill>
                <a:latin typeface="Courier"/>
                <a:ea typeface="Courier"/>
                <a:cs typeface="Courier"/>
                <a:sym typeface="Courier"/>
              </a:rPr>
              <a:t>L5PC </a:t>
            </a:r>
            <a:r>
              <a:rPr lang="en-US" sz="1800">
                <a:solidFill>
                  <a:srgbClr val="797979"/>
                </a:solidFill>
                <a:latin typeface="Courier"/>
                <a:ea typeface="Courier"/>
                <a:cs typeface="Courier"/>
                <a:sym typeface="Courier"/>
              </a:rPr>
              <a:t>=</a:t>
            </a:r>
            <a:r>
              <a:rPr lang="en-US" sz="1800">
                <a:solidFill>
                  <a:schemeClr val="dk1"/>
                </a:solidFill>
                <a:latin typeface="Courier"/>
                <a:ea typeface="Courier"/>
                <a:cs typeface="Courier"/>
                <a:sym typeface="Courier"/>
              </a:rPr>
              <a:t> h</a:t>
            </a:r>
            <a:r>
              <a:rPr lang="en-US" sz="1800">
                <a:solidFill>
                  <a:srgbClr val="797979"/>
                </a:solidFill>
                <a:latin typeface="Courier"/>
                <a:ea typeface="Courier"/>
                <a:cs typeface="Courier"/>
                <a:sym typeface="Courier"/>
              </a:rPr>
              <a:t>.</a:t>
            </a:r>
            <a:r>
              <a:rPr lang="en-US" sz="1800">
                <a:solidFill>
                  <a:schemeClr val="dk1"/>
                </a:solidFill>
                <a:latin typeface="Courier"/>
                <a:ea typeface="Courier"/>
                <a:cs typeface="Courier"/>
                <a:sym typeface="Courier"/>
              </a:rPr>
              <a:t>L5PCtemplate(morphology_file)</a:t>
            </a:r>
            <a:endParaRPr sz="1800">
              <a:solidFill>
                <a:schemeClr val="dk1"/>
              </a:solidFill>
              <a:latin typeface="Courier"/>
              <a:ea typeface="Courier"/>
              <a:cs typeface="Courier"/>
              <a:sym typeface="Courier"/>
            </a:endParaRPr>
          </a:p>
        </p:txBody>
      </p:sp>
      <p:grpSp>
        <p:nvGrpSpPr>
          <p:cNvPr id="656" name="Google Shape;656;p54"/>
          <p:cNvGrpSpPr/>
          <p:nvPr/>
        </p:nvGrpSpPr>
        <p:grpSpPr>
          <a:xfrm>
            <a:off x="3665490" y="1095929"/>
            <a:ext cx="288000" cy="369332"/>
            <a:chOff x="173181" y="828014"/>
            <a:chExt cx="288000" cy="369332"/>
          </a:xfrm>
        </p:grpSpPr>
        <p:sp>
          <p:nvSpPr>
            <p:cNvPr id="657" name="Google Shape;657;p54"/>
            <p:cNvSpPr/>
            <p:nvPr/>
          </p:nvSpPr>
          <p:spPr>
            <a:xfrm>
              <a:off x="173181" y="868680"/>
              <a:ext cx="288000" cy="288000"/>
            </a:xfrm>
            <a:prstGeom prst="ellipse">
              <a:avLst/>
            </a:prstGeom>
            <a:solidFill>
              <a:schemeClr val="lt1"/>
            </a:solidFill>
            <a:ln cap="rnd" cmpd="sng" w="158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entury Gothic"/>
                  <a:ea typeface="Century Gothic"/>
                  <a:cs typeface="Century Gothic"/>
                  <a:sym typeface="Century Gothic"/>
                </a:rPr>
                <a:t> </a:t>
              </a:r>
              <a:endParaRPr/>
            </a:p>
          </p:txBody>
        </p:sp>
        <p:sp>
          <p:nvSpPr>
            <p:cNvPr id="658" name="Google Shape;658;p54"/>
            <p:cNvSpPr txBox="1"/>
            <p:nvPr/>
          </p:nvSpPr>
          <p:spPr>
            <a:xfrm>
              <a:off x="209809" y="828014"/>
              <a:ext cx="214745"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entury Gothic"/>
                  <a:ea typeface="Century Gothic"/>
                  <a:cs typeface="Century Gothic"/>
                  <a:sym typeface="Century Gothic"/>
                </a:rPr>
                <a:t>1</a:t>
              </a:r>
              <a:endParaRPr/>
            </a:p>
          </p:txBody>
        </p:sp>
      </p:grpSp>
      <p:sp>
        <p:nvSpPr>
          <p:cNvPr id="659" name="Google Shape;659;p54"/>
          <p:cNvSpPr/>
          <p:nvPr/>
        </p:nvSpPr>
        <p:spPr>
          <a:xfrm>
            <a:off x="3989764" y="1982936"/>
            <a:ext cx="7252820" cy="1477328"/>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1800">
                <a:solidFill>
                  <a:srgbClr val="4F9192"/>
                </a:solidFill>
                <a:latin typeface="Courier"/>
                <a:ea typeface="Courier"/>
                <a:cs typeface="Courier"/>
                <a:sym typeface="Courier"/>
              </a:rPr>
              <a:t>##==================== stimulus settings ======</a:t>
            </a:r>
            <a:endParaRPr sz="1800">
              <a:solidFill>
                <a:srgbClr val="4F9192"/>
              </a:solidFill>
              <a:latin typeface="Courier"/>
              <a:ea typeface="Courier"/>
              <a:cs typeface="Courier"/>
              <a:sym typeface="Courier"/>
            </a:endParaRPr>
          </a:p>
          <a:p>
            <a:pPr indent="0" lvl="0" marL="0" marR="0" rtl="0" algn="l">
              <a:spcBef>
                <a:spcPts val="0"/>
              </a:spcBef>
              <a:spcAft>
                <a:spcPts val="0"/>
              </a:spcAft>
              <a:buNone/>
            </a:pPr>
            <a:r>
              <a:rPr lang="en-US" sz="1800">
                <a:solidFill>
                  <a:schemeClr val="dk1"/>
                </a:solidFill>
                <a:latin typeface="Courier"/>
                <a:ea typeface="Courier"/>
                <a:cs typeface="Courier"/>
                <a:sym typeface="Courier"/>
              </a:rPr>
              <a:t>stim </a:t>
            </a:r>
            <a:r>
              <a:rPr lang="en-US" sz="1800">
                <a:solidFill>
                  <a:srgbClr val="797979"/>
                </a:solidFill>
                <a:latin typeface="Courier"/>
                <a:ea typeface="Courier"/>
                <a:cs typeface="Courier"/>
                <a:sym typeface="Courier"/>
              </a:rPr>
              <a:t>=</a:t>
            </a:r>
            <a:r>
              <a:rPr lang="en-US" sz="1800">
                <a:solidFill>
                  <a:schemeClr val="dk1"/>
                </a:solidFill>
                <a:latin typeface="Courier"/>
                <a:ea typeface="Courier"/>
                <a:cs typeface="Courier"/>
                <a:sym typeface="Courier"/>
              </a:rPr>
              <a:t> h</a:t>
            </a:r>
            <a:r>
              <a:rPr lang="en-US" sz="1800">
                <a:solidFill>
                  <a:srgbClr val="797979"/>
                </a:solidFill>
                <a:latin typeface="Courier"/>
                <a:ea typeface="Courier"/>
                <a:cs typeface="Courier"/>
                <a:sym typeface="Courier"/>
              </a:rPr>
              <a:t>.</a:t>
            </a:r>
            <a:r>
              <a:rPr lang="en-US" sz="1800">
                <a:solidFill>
                  <a:schemeClr val="dk1"/>
                </a:solidFill>
                <a:latin typeface="Courier"/>
                <a:ea typeface="Courier"/>
                <a:cs typeface="Courier"/>
                <a:sym typeface="Courier"/>
              </a:rPr>
              <a:t>IClamp(L5PC</a:t>
            </a:r>
            <a:r>
              <a:rPr lang="en-US" sz="1800">
                <a:solidFill>
                  <a:srgbClr val="797979"/>
                </a:solidFill>
                <a:latin typeface="Courier"/>
                <a:ea typeface="Courier"/>
                <a:cs typeface="Courier"/>
                <a:sym typeface="Courier"/>
              </a:rPr>
              <a:t>.</a:t>
            </a:r>
            <a:r>
              <a:rPr lang="en-US" sz="1800">
                <a:solidFill>
                  <a:schemeClr val="dk1"/>
                </a:solidFill>
                <a:latin typeface="Courier"/>
                <a:ea typeface="Courier"/>
                <a:cs typeface="Courier"/>
                <a:sym typeface="Courier"/>
              </a:rPr>
              <a:t>soma[</a:t>
            </a:r>
            <a:r>
              <a:rPr lang="en-US" sz="1800">
                <a:solidFill>
                  <a:srgbClr val="797979"/>
                </a:solidFill>
                <a:latin typeface="Courier"/>
                <a:ea typeface="Courier"/>
                <a:cs typeface="Courier"/>
                <a:sym typeface="Courier"/>
              </a:rPr>
              <a:t>0</a:t>
            </a:r>
            <a:r>
              <a:rPr lang="en-US" sz="1800">
                <a:solidFill>
                  <a:schemeClr val="dk1"/>
                </a:solidFill>
                <a:latin typeface="Courier"/>
                <a:ea typeface="Courier"/>
                <a:cs typeface="Courier"/>
                <a:sym typeface="Courier"/>
              </a:rPr>
              <a:t>](</a:t>
            </a:r>
            <a:r>
              <a:rPr lang="en-US" sz="1800">
                <a:solidFill>
                  <a:srgbClr val="797979"/>
                </a:solidFill>
                <a:latin typeface="Courier"/>
                <a:ea typeface="Courier"/>
                <a:cs typeface="Courier"/>
                <a:sym typeface="Courier"/>
              </a:rPr>
              <a:t>0.5</a:t>
            </a:r>
            <a:r>
              <a:rPr lang="en-US" sz="1800">
                <a:solidFill>
                  <a:schemeClr val="dk1"/>
                </a:solidFill>
                <a:latin typeface="Courier"/>
                <a:ea typeface="Courier"/>
                <a:cs typeface="Courier"/>
                <a:sym typeface="Courier"/>
              </a:rPr>
              <a:t>))</a:t>
            </a:r>
            <a:endParaRPr/>
          </a:p>
          <a:p>
            <a:pPr indent="0" lvl="0" marL="0" marR="0" rtl="0" algn="l">
              <a:spcBef>
                <a:spcPts val="0"/>
              </a:spcBef>
              <a:spcAft>
                <a:spcPts val="0"/>
              </a:spcAft>
              <a:buNone/>
            </a:pPr>
            <a:r>
              <a:rPr lang="en-US" sz="1800">
                <a:solidFill>
                  <a:schemeClr val="dk1"/>
                </a:solidFill>
                <a:latin typeface="Courier"/>
                <a:ea typeface="Courier"/>
                <a:cs typeface="Courier"/>
                <a:sym typeface="Courier"/>
              </a:rPr>
              <a:t>stim</a:t>
            </a:r>
            <a:r>
              <a:rPr lang="en-US" sz="1800">
                <a:solidFill>
                  <a:srgbClr val="797979"/>
                </a:solidFill>
                <a:latin typeface="Courier"/>
                <a:ea typeface="Courier"/>
                <a:cs typeface="Courier"/>
                <a:sym typeface="Courier"/>
              </a:rPr>
              <a:t>.</a:t>
            </a:r>
            <a:r>
              <a:rPr lang="en-US" sz="1800">
                <a:solidFill>
                  <a:schemeClr val="dk1"/>
                </a:solidFill>
                <a:latin typeface="Courier"/>
                <a:ea typeface="Courier"/>
                <a:cs typeface="Courier"/>
                <a:sym typeface="Courier"/>
              </a:rPr>
              <a:t>dur   </a:t>
            </a:r>
            <a:r>
              <a:rPr lang="en-US" sz="1800">
                <a:solidFill>
                  <a:srgbClr val="797979"/>
                </a:solidFill>
                <a:latin typeface="Courier"/>
                <a:ea typeface="Courier"/>
                <a:cs typeface="Courier"/>
                <a:sym typeface="Courier"/>
              </a:rPr>
              <a:t>=</a:t>
            </a:r>
            <a:r>
              <a:rPr lang="en-US" sz="1800">
                <a:solidFill>
                  <a:schemeClr val="dk1"/>
                </a:solidFill>
                <a:latin typeface="Courier"/>
                <a:ea typeface="Courier"/>
                <a:cs typeface="Courier"/>
                <a:sym typeface="Courier"/>
              </a:rPr>
              <a:t> </a:t>
            </a:r>
            <a:r>
              <a:rPr lang="en-US" sz="1800">
                <a:solidFill>
                  <a:srgbClr val="797979"/>
                </a:solidFill>
                <a:latin typeface="Courier"/>
                <a:ea typeface="Courier"/>
                <a:cs typeface="Courier"/>
                <a:sym typeface="Courier"/>
              </a:rPr>
              <a:t>1000</a:t>
            </a:r>
            <a:endParaRPr sz="1800">
              <a:solidFill>
                <a:schemeClr val="dk1"/>
              </a:solidFill>
              <a:latin typeface="Courier"/>
              <a:ea typeface="Courier"/>
              <a:cs typeface="Courier"/>
              <a:sym typeface="Courier"/>
            </a:endParaRPr>
          </a:p>
          <a:p>
            <a:pPr indent="0" lvl="0" marL="0" marR="0" rtl="0" algn="l">
              <a:spcBef>
                <a:spcPts val="0"/>
              </a:spcBef>
              <a:spcAft>
                <a:spcPts val="0"/>
              </a:spcAft>
              <a:buNone/>
            </a:pPr>
            <a:r>
              <a:rPr lang="en-US" sz="1800">
                <a:solidFill>
                  <a:schemeClr val="dk1"/>
                </a:solidFill>
                <a:latin typeface="Courier"/>
                <a:ea typeface="Courier"/>
                <a:cs typeface="Courier"/>
                <a:sym typeface="Courier"/>
              </a:rPr>
              <a:t>stim</a:t>
            </a:r>
            <a:r>
              <a:rPr lang="en-US" sz="1800">
                <a:solidFill>
                  <a:srgbClr val="797979"/>
                </a:solidFill>
                <a:latin typeface="Courier"/>
                <a:ea typeface="Courier"/>
                <a:cs typeface="Courier"/>
                <a:sym typeface="Courier"/>
              </a:rPr>
              <a:t>.</a:t>
            </a:r>
            <a:r>
              <a:rPr lang="en-US" sz="1800">
                <a:solidFill>
                  <a:schemeClr val="dk1"/>
                </a:solidFill>
                <a:latin typeface="Courier"/>
                <a:ea typeface="Courier"/>
                <a:cs typeface="Courier"/>
                <a:sym typeface="Courier"/>
              </a:rPr>
              <a:t>delay </a:t>
            </a:r>
            <a:r>
              <a:rPr lang="en-US" sz="1800">
                <a:solidFill>
                  <a:srgbClr val="797979"/>
                </a:solidFill>
                <a:latin typeface="Courier"/>
                <a:ea typeface="Courier"/>
                <a:cs typeface="Courier"/>
                <a:sym typeface="Courier"/>
              </a:rPr>
              <a:t>=</a:t>
            </a:r>
            <a:r>
              <a:rPr lang="en-US" sz="1800">
                <a:solidFill>
                  <a:schemeClr val="dk1"/>
                </a:solidFill>
                <a:latin typeface="Courier"/>
                <a:ea typeface="Courier"/>
                <a:cs typeface="Courier"/>
                <a:sym typeface="Courier"/>
              </a:rPr>
              <a:t> </a:t>
            </a:r>
            <a:r>
              <a:rPr lang="en-US" sz="1800">
                <a:solidFill>
                  <a:srgbClr val="797979"/>
                </a:solidFill>
                <a:latin typeface="Courier"/>
                <a:ea typeface="Courier"/>
                <a:cs typeface="Courier"/>
                <a:sym typeface="Courier"/>
              </a:rPr>
              <a:t>400</a:t>
            </a:r>
            <a:endParaRPr sz="1800">
              <a:solidFill>
                <a:schemeClr val="dk1"/>
              </a:solidFill>
              <a:latin typeface="Courier"/>
              <a:ea typeface="Courier"/>
              <a:cs typeface="Courier"/>
              <a:sym typeface="Courier"/>
            </a:endParaRPr>
          </a:p>
          <a:p>
            <a:pPr indent="0" lvl="0" marL="0" marR="0" rtl="0" algn="l">
              <a:spcBef>
                <a:spcPts val="0"/>
              </a:spcBef>
              <a:spcAft>
                <a:spcPts val="0"/>
              </a:spcAft>
              <a:buNone/>
            </a:pPr>
            <a:r>
              <a:rPr lang="en-US" sz="1800">
                <a:solidFill>
                  <a:schemeClr val="dk1"/>
                </a:solidFill>
                <a:latin typeface="Courier"/>
                <a:ea typeface="Courier"/>
                <a:cs typeface="Courier"/>
                <a:sym typeface="Courier"/>
              </a:rPr>
              <a:t>stim</a:t>
            </a:r>
            <a:r>
              <a:rPr lang="en-US" sz="1800">
                <a:solidFill>
                  <a:srgbClr val="797979"/>
                </a:solidFill>
                <a:latin typeface="Courier"/>
                <a:ea typeface="Courier"/>
                <a:cs typeface="Courier"/>
                <a:sym typeface="Courier"/>
              </a:rPr>
              <a:t>.</a:t>
            </a:r>
            <a:r>
              <a:rPr lang="en-US" sz="1800">
                <a:solidFill>
                  <a:schemeClr val="dk1"/>
                </a:solidFill>
                <a:latin typeface="Courier"/>
                <a:ea typeface="Courier"/>
                <a:cs typeface="Courier"/>
                <a:sym typeface="Courier"/>
              </a:rPr>
              <a:t>amp   </a:t>
            </a:r>
            <a:r>
              <a:rPr lang="en-US" sz="1800">
                <a:solidFill>
                  <a:srgbClr val="797979"/>
                </a:solidFill>
                <a:latin typeface="Courier"/>
                <a:ea typeface="Courier"/>
                <a:cs typeface="Courier"/>
                <a:sym typeface="Courier"/>
              </a:rPr>
              <a:t>=</a:t>
            </a:r>
            <a:r>
              <a:rPr lang="en-US" sz="1800">
                <a:solidFill>
                  <a:schemeClr val="dk1"/>
                </a:solidFill>
                <a:latin typeface="Courier"/>
                <a:ea typeface="Courier"/>
                <a:cs typeface="Courier"/>
                <a:sym typeface="Courier"/>
              </a:rPr>
              <a:t> </a:t>
            </a:r>
            <a:r>
              <a:rPr lang="en-US" sz="1800">
                <a:solidFill>
                  <a:srgbClr val="797979"/>
                </a:solidFill>
                <a:latin typeface="Courier"/>
                <a:ea typeface="Courier"/>
                <a:cs typeface="Courier"/>
                <a:sym typeface="Courier"/>
              </a:rPr>
              <a:t>0.793</a:t>
            </a:r>
            <a:endParaRPr/>
          </a:p>
        </p:txBody>
      </p:sp>
      <p:grpSp>
        <p:nvGrpSpPr>
          <p:cNvPr id="660" name="Google Shape;660;p54"/>
          <p:cNvGrpSpPr/>
          <p:nvPr/>
        </p:nvGrpSpPr>
        <p:grpSpPr>
          <a:xfrm>
            <a:off x="3559718" y="2172928"/>
            <a:ext cx="288000" cy="369332"/>
            <a:chOff x="173181" y="828014"/>
            <a:chExt cx="288000" cy="369332"/>
          </a:xfrm>
        </p:grpSpPr>
        <p:sp>
          <p:nvSpPr>
            <p:cNvPr id="661" name="Google Shape;661;p54"/>
            <p:cNvSpPr/>
            <p:nvPr/>
          </p:nvSpPr>
          <p:spPr>
            <a:xfrm>
              <a:off x="173181" y="868680"/>
              <a:ext cx="288000" cy="288000"/>
            </a:xfrm>
            <a:prstGeom prst="ellipse">
              <a:avLst/>
            </a:prstGeom>
            <a:solidFill>
              <a:schemeClr val="lt1"/>
            </a:solidFill>
            <a:ln cap="rnd" cmpd="sng" w="158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entury Gothic"/>
                  <a:ea typeface="Century Gothic"/>
                  <a:cs typeface="Century Gothic"/>
                  <a:sym typeface="Century Gothic"/>
                </a:rPr>
                <a:t> </a:t>
              </a:r>
              <a:endParaRPr/>
            </a:p>
          </p:txBody>
        </p:sp>
        <p:sp>
          <p:nvSpPr>
            <p:cNvPr id="662" name="Google Shape;662;p54"/>
            <p:cNvSpPr txBox="1"/>
            <p:nvPr/>
          </p:nvSpPr>
          <p:spPr>
            <a:xfrm>
              <a:off x="209809" y="828014"/>
              <a:ext cx="214745"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entury Gothic"/>
                  <a:ea typeface="Century Gothic"/>
                  <a:cs typeface="Century Gothic"/>
                  <a:sym typeface="Century Gothic"/>
                </a:rPr>
                <a:t>2</a:t>
              </a:r>
              <a:endParaRPr/>
            </a:p>
          </p:txBody>
        </p:sp>
      </p:grpSp>
      <p:sp>
        <p:nvSpPr>
          <p:cNvPr id="663" name="Google Shape;663;p54"/>
          <p:cNvSpPr/>
          <p:nvPr/>
        </p:nvSpPr>
        <p:spPr>
          <a:xfrm>
            <a:off x="4048593" y="881331"/>
            <a:ext cx="8016240" cy="5078313"/>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1800">
                <a:solidFill>
                  <a:srgbClr val="4F9192"/>
                </a:solidFill>
                <a:latin typeface="Courier"/>
                <a:ea typeface="Courier"/>
                <a:cs typeface="Courier"/>
                <a:sym typeface="Courier"/>
              </a:rPr>
              <a:t>##==================== recording settings ==============</a:t>
            </a:r>
            <a:endParaRPr sz="1800">
              <a:solidFill>
                <a:srgbClr val="4F9192"/>
              </a:solidFill>
              <a:latin typeface="Courier"/>
              <a:ea typeface="Courier"/>
              <a:cs typeface="Courier"/>
              <a:sym typeface="Courier"/>
            </a:endParaRPr>
          </a:p>
          <a:p>
            <a:pPr indent="0" lvl="0" marL="0" marR="0" rtl="0" algn="l">
              <a:spcBef>
                <a:spcPts val="0"/>
              </a:spcBef>
              <a:spcAft>
                <a:spcPts val="0"/>
              </a:spcAft>
              <a:buNone/>
            </a:pPr>
            <a:r>
              <a:rPr lang="en-US" sz="1800">
                <a:solidFill>
                  <a:schemeClr val="dk1"/>
                </a:solidFill>
                <a:latin typeface="Courier"/>
                <a:ea typeface="Courier"/>
                <a:cs typeface="Courier"/>
                <a:sym typeface="Courier"/>
              </a:rPr>
              <a:t>t </a:t>
            </a:r>
            <a:r>
              <a:rPr lang="en-US" sz="1800">
                <a:solidFill>
                  <a:srgbClr val="797979"/>
                </a:solidFill>
                <a:latin typeface="Courier"/>
                <a:ea typeface="Courier"/>
                <a:cs typeface="Courier"/>
                <a:sym typeface="Courier"/>
              </a:rPr>
              <a:t>=</a:t>
            </a:r>
            <a:r>
              <a:rPr lang="en-US" sz="1800">
                <a:solidFill>
                  <a:schemeClr val="dk1"/>
                </a:solidFill>
                <a:latin typeface="Courier"/>
                <a:ea typeface="Courier"/>
                <a:cs typeface="Courier"/>
                <a:sym typeface="Courier"/>
              </a:rPr>
              <a:t> h</a:t>
            </a:r>
            <a:r>
              <a:rPr lang="en-US" sz="1800">
                <a:solidFill>
                  <a:srgbClr val="797979"/>
                </a:solidFill>
                <a:latin typeface="Courier"/>
                <a:ea typeface="Courier"/>
                <a:cs typeface="Courier"/>
                <a:sym typeface="Courier"/>
              </a:rPr>
              <a:t>.</a:t>
            </a:r>
            <a:r>
              <a:rPr lang="en-US" sz="1800">
                <a:solidFill>
                  <a:schemeClr val="dk1"/>
                </a:solidFill>
                <a:latin typeface="Courier"/>
                <a:ea typeface="Courier"/>
                <a:cs typeface="Courier"/>
                <a:sym typeface="Courier"/>
              </a:rPr>
              <a:t>Vector()</a:t>
            </a:r>
            <a:endParaRPr/>
          </a:p>
          <a:p>
            <a:pPr indent="0" lvl="0" marL="0" marR="0" rtl="0" algn="l">
              <a:spcBef>
                <a:spcPts val="0"/>
              </a:spcBef>
              <a:spcAft>
                <a:spcPts val="0"/>
              </a:spcAft>
              <a:buNone/>
            </a:pPr>
            <a:r>
              <a:rPr lang="en-US" sz="1800">
                <a:solidFill>
                  <a:schemeClr val="dk1"/>
                </a:solidFill>
                <a:latin typeface="Courier"/>
                <a:ea typeface="Courier"/>
                <a:cs typeface="Courier"/>
                <a:sym typeface="Courier"/>
              </a:rPr>
              <a:t>t</a:t>
            </a:r>
            <a:r>
              <a:rPr lang="en-US" sz="1800">
                <a:solidFill>
                  <a:srgbClr val="797979"/>
                </a:solidFill>
                <a:latin typeface="Courier"/>
                <a:ea typeface="Courier"/>
                <a:cs typeface="Courier"/>
                <a:sym typeface="Courier"/>
              </a:rPr>
              <a:t>.</a:t>
            </a:r>
            <a:r>
              <a:rPr lang="en-US" sz="1800">
                <a:solidFill>
                  <a:schemeClr val="dk1"/>
                </a:solidFill>
                <a:latin typeface="Courier"/>
                <a:ea typeface="Courier"/>
                <a:cs typeface="Courier"/>
                <a:sym typeface="Courier"/>
              </a:rPr>
              <a:t>record(h</a:t>
            </a:r>
            <a:r>
              <a:rPr lang="en-US" sz="1800">
                <a:solidFill>
                  <a:srgbClr val="797979"/>
                </a:solidFill>
                <a:latin typeface="Courier"/>
                <a:ea typeface="Courier"/>
                <a:cs typeface="Courier"/>
                <a:sym typeface="Courier"/>
              </a:rPr>
              <a:t>.</a:t>
            </a:r>
            <a:r>
              <a:rPr lang="en-US" sz="1800">
                <a:solidFill>
                  <a:schemeClr val="dk1"/>
                </a:solidFill>
                <a:latin typeface="Courier"/>
                <a:ea typeface="Courier"/>
                <a:cs typeface="Courier"/>
                <a:sym typeface="Courier"/>
              </a:rPr>
              <a:t>_ref_t)</a:t>
            </a:r>
            <a:endParaRPr/>
          </a:p>
          <a:p>
            <a:pPr indent="0" lvl="0" marL="0" marR="0" rtl="0" algn="l">
              <a:spcBef>
                <a:spcPts val="0"/>
              </a:spcBef>
              <a:spcAft>
                <a:spcPts val="0"/>
              </a:spcAft>
              <a:buNone/>
            </a:pPr>
            <a:br>
              <a:rPr lang="en-US" sz="1800">
                <a:solidFill>
                  <a:schemeClr val="dk1"/>
                </a:solidFill>
                <a:latin typeface="Courier"/>
                <a:ea typeface="Courier"/>
                <a:cs typeface="Courier"/>
                <a:sym typeface="Courier"/>
              </a:rPr>
            </a:br>
            <a:r>
              <a:rPr lang="en-US" sz="1800">
                <a:solidFill>
                  <a:schemeClr val="dk1"/>
                </a:solidFill>
                <a:latin typeface="Courier"/>
                <a:ea typeface="Courier"/>
                <a:cs typeface="Courier"/>
                <a:sym typeface="Courier"/>
              </a:rPr>
              <a:t>soma_v </a:t>
            </a:r>
            <a:r>
              <a:rPr lang="en-US" sz="1800">
                <a:solidFill>
                  <a:srgbClr val="797979"/>
                </a:solidFill>
                <a:latin typeface="Courier"/>
                <a:ea typeface="Courier"/>
                <a:cs typeface="Courier"/>
                <a:sym typeface="Courier"/>
              </a:rPr>
              <a:t>=</a:t>
            </a:r>
            <a:r>
              <a:rPr lang="en-US" sz="1800">
                <a:solidFill>
                  <a:schemeClr val="dk1"/>
                </a:solidFill>
                <a:latin typeface="Courier"/>
                <a:ea typeface="Courier"/>
                <a:cs typeface="Courier"/>
                <a:sym typeface="Courier"/>
              </a:rPr>
              <a:t> h</a:t>
            </a:r>
            <a:r>
              <a:rPr lang="en-US" sz="1800">
                <a:solidFill>
                  <a:srgbClr val="797979"/>
                </a:solidFill>
                <a:latin typeface="Courier"/>
                <a:ea typeface="Courier"/>
                <a:cs typeface="Courier"/>
                <a:sym typeface="Courier"/>
              </a:rPr>
              <a:t>.</a:t>
            </a:r>
            <a:r>
              <a:rPr lang="en-US" sz="1800">
                <a:solidFill>
                  <a:schemeClr val="dk1"/>
                </a:solidFill>
                <a:latin typeface="Courier"/>
                <a:ea typeface="Courier"/>
                <a:cs typeface="Courier"/>
                <a:sym typeface="Courier"/>
              </a:rPr>
              <a:t>Vector()</a:t>
            </a:r>
            <a:endParaRPr/>
          </a:p>
          <a:p>
            <a:pPr indent="0" lvl="0" marL="0" marR="0" rtl="0" algn="l">
              <a:spcBef>
                <a:spcPts val="0"/>
              </a:spcBef>
              <a:spcAft>
                <a:spcPts val="0"/>
              </a:spcAft>
              <a:buNone/>
            </a:pPr>
            <a:r>
              <a:rPr lang="en-US" sz="1800">
                <a:solidFill>
                  <a:schemeClr val="dk1"/>
                </a:solidFill>
                <a:latin typeface="Courier"/>
                <a:ea typeface="Courier"/>
                <a:cs typeface="Courier"/>
                <a:sym typeface="Courier"/>
              </a:rPr>
              <a:t>soma_v</a:t>
            </a:r>
            <a:r>
              <a:rPr lang="en-US" sz="1800">
                <a:solidFill>
                  <a:srgbClr val="797979"/>
                </a:solidFill>
                <a:latin typeface="Courier"/>
                <a:ea typeface="Courier"/>
                <a:cs typeface="Courier"/>
                <a:sym typeface="Courier"/>
              </a:rPr>
              <a:t>.</a:t>
            </a:r>
            <a:r>
              <a:rPr lang="en-US" sz="1800">
                <a:solidFill>
                  <a:schemeClr val="dk1"/>
                </a:solidFill>
                <a:latin typeface="Courier"/>
                <a:ea typeface="Courier"/>
                <a:cs typeface="Courier"/>
                <a:sym typeface="Courier"/>
              </a:rPr>
              <a:t>record(L5PC</a:t>
            </a:r>
            <a:r>
              <a:rPr lang="en-US" sz="1800">
                <a:solidFill>
                  <a:srgbClr val="797979"/>
                </a:solidFill>
                <a:latin typeface="Courier"/>
                <a:ea typeface="Courier"/>
                <a:cs typeface="Courier"/>
                <a:sym typeface="Courier"/>
              </a:rPr>
              <a:t>.</a:t>
            </a:r>
            <a:r>
              <a:rPr lang="en-US" sz="1800">
                <a:solidFill>
                  <a:schemeClr val="dk1"/>
                </a:solidFill>
                <a:latin typeface="Courier"/>
                <a:ea typeface="Courier"/>
                <a:cs typeface="Courier"/>
                <a:sym typeface="Courier"/>
              </a:rPr>
              <a:t>soma[</a:t>
            </a:r>
            <a:r>
              <a:rPr lang="en-US" sz="1800">
                <a:solidFill>
                  <a:srgbClr val="797979"/>
                </a:solidFill>
                <a:latin typeface="Courier"/>
                <a:ea typeface="Courier"/>
                <a:cs typeface="Courier"/>
                <a:sym typeface="Courier"/>
              </a:rPr>
              <a:t>0</a:t>
            </a:r>
            <a:r>
              <a:rPr lang="en-US" sz="1800">
                <a:solidFill>
                  <a:schemeClr val="dk1"/>
                </a:solidFill>
                <a:latin typeface="Courier"/>
                <a:ea typeface="Courier"/>
                <a:cs typeface="Courier"/>
                <a:sym typeface="Courier"/>
              </a:rPr>
              <a:t>](</a:t>
            </a:r>
            <a:r>
              <a:rPr lang="en-US" sz="1800">
                <a:solidFill>
                  <a:srgbClr val="797979"/>
                </a:solidFill>
                <a:latin typeface="Courier"/>
                <a:ea typeface="Courier"/>
                <a:cs typeface="Courier"/>
                <a:sym typeface="Courier"/>
              </a:rPr>
              <a:t>0.5</a:t>
            </a:r>
            <a:r>
              <a:rPr lang="en-US" sz="1800">
                <a:solidFill>
                  <a:schemeClr val="dk1"/>
                </a:solidFill>
                <a:latin typeface="Courier"/>
                <a:ea typeface="Courier"/>
                <a:cs typeface="Courier"/>
                <a:sym typeface="Courier"/>
              </a:rPr>
              <a:t>)</a:t>
            </a:r>
            <a:r>
              <a:rPr lang="en-US" sz="1800">
                <a:solidFill>
                  <a:srgbClr val="797979"/>
                </a:solidFill>
                <a:latin typeface="Courier"/>
                <a:ea typeface="Courier"/>
                <a:cs typeface="Courier"/>
                <a:sym typeface="Courier"/>
              </a:rPr>
              <a:t>.</a:t>
            </a:r>
            <a:r>
              <a:rPr lang="en-US" sz="1800">
                <a:solidFill>
                  <a:schemeClr val="dk1"/>
                </a:solidFill>
                <a:latin typeface="Courier"/>
                <a:ea typeface="Courier"/>
                <a:cs typeface="Courier"/>
                <a:sym typeface="Courier"/>
              </a:rPr>
              <a:t>_ref_v)</a:t>
            </a:r>
            <a:endParaRPr/>
          </a:p>
          <a:p>
            <a:pPr indent="0" lvl="0" marL="0" marR="0" rtl="0" algn="l">
              <a:spcBef>
                <a:spcPts val="0"/>
              </a:spcBef>
              <a:spcAft>
                <a:spcPts val="0"/>
              </a:spcAft>
              <a:buNone/>
            </a:pPr>
            <a:br>
              <a:rPr lang="en-US" sz="1800">
                <a:solidFill>
                  <a:schemeClr val="dk1"/>
                </a:solidFill>
                <a:latin typeface="Courier"/>
                <a:ea typeface="Courier"/>
                <a:cs typeface="Courier"/>
                <a:sym typeface="Courier"/>
              </a:rPr>
            </a:br>
            <a:r>
              <a:rPr lang="en-US" sz="1800">
                <a:solidFill>
                  <a:schemeClr val="dk1"/>
                </a:solidFill>
                <a:latin typeface="Courier"/>
                <a:ea typeface="Courier"/>
                <a:cs typeface="Courier"/>
                <a:sym typeface="Courier"/>
              </a:rPr>
              <a:t>nexus_v </a:t>
            </a:r>
            <a:r>
              <a:rPr lang="en-US" sz="1800">
                <a:solidFill>
                  <a:srgbClr val="797979"/>
                </a:solidFill>
                <a:latin typeface="Courier"/>
                <a:ea typeface="Courier"/>
                <a:cs typeface="Courier"/>
                <a:sym typeface="Courier"/>
              </a:rPr>
              <a:t>=</a:t>
            </a:r>
            <a:r>
              <a:rPr lang="en-US" sz="1800">
                <a:solidFill>
                  <a:schemeClr val="dk1"/>
                </a:solidFill>
                <a:latin typeface="Courier"/>
                <a:ea typeface="Courier"/>
                <a:cs typeface="Courier"/>
                <a:sym typeface="Courier"/>
              </a:rPr>
              <a:t> h</a:t>
            </a:r>
            <a:r>
              <a:rPr lang="en-US" sz="1800">
                <a:solidFill>
                  <a:srgbClr val="797979"/>
                </a:solidFill>
                <a:latin typeface="Courier"/>
                <a:ea typeface="Courier"/>
                <a:cs typeface="Courier"/>
                <a:sym typeface="Courier"/>
              </a:rPr>
              <a:t>.</a:t>
            </a:r>
            <a:r>
              <a:rPr lang="en-US" sz="1800">
                <a:solidFill>
                  <a:schemeClr val="dk1"/>
                </a:solidFill>
                <a:latin typeface="Courier"/>
                <a:ea typeface="Courier"/>
                <a:cs typeface="Courier"/>
                <a:sym typeface="Courier"/>
              </a:rPr>
              <a:t>Vector()</a:t>
            </a:r>
            <a:endParaRPr/>
          </a:p>
          <a:p>
            <a:pPr indent="0" lvl="0" marL="0" marR="0" rtl="0" algn="l">
              <a:spcBef>
                <a:spcPts val="0"/>
              </a:spcBef>
              <a:spcAft>
                <a:spcPts val="0"/>
              </a:spcAft>
              <a:buNone/>
            </a:pPr>
            <a:r>
              <a:rPr lang="en-US" sz="1800">
                <a:solidFill>
                  <a:schemeClr val="dk1"/>
                </a:solidFill>
                <a:latin typeface="Courier"/>
                <a:ea typeface="Courier"/>
                <a:cs typeface="Courier"/>
                <a:sym typeface="Courier"/>
              </a:rPr>
              <a:t>nexus_v</a:t>
            </a:r>
            <a:r>
              <a:rPr lang="en-US" sz="1800">
                <a:solidFill>
                  <a:srgbClr val="797979"/>
                </a:solidFill>
                <a:latin typeface="Courier"/>
                <a:ea typeface="Courier"/>
                <a:cs typeface="Courier"/>
                <a:sym typeface="Courier"/>
              </a:rPr>
              <a:t>.</a:t>
            </a:r>
            <a:r>
              <a:rPr lang="en-US" sz="1800">
                <a:solidFill>
                  <a:schemeClr val="dk1"/>
                </a:solidFill>
                <a:latin typeface="Courier"/>
                <a:ea typeface="Courier"/>
                <a:cs typeface="Courier"/>
                <a:sym typeface="Courier"/>
              </a:rPr>
              <a:t>record(L5PC</a:t>
            </a:r>
            <a:r>
              <a:rPr lang="en-US" sz="1800">
                <a:solidFill>
                  <a:srgbClr val="797979"/>
                </a:solidFill>
                <a:latin typeface="Courier"/>
                <a:ea typeface="Courier"/>
                <a:cs typeface="Courier"/>
                <a:sym typeface="Courier"/>
              </a:rPr>
              <a:t>.</a:t>
            </a:r>
            <a:r>
              <a:rPr lang="en-US" sz="1800">
                <a:solidFill>
                  <a:schemeClr val="dk1"/>
                </a:solidFill>
                <a:latin typeface="Courier"/>
                <a:ea typeface="Courier"/>
                <a:cs typeface="Courier"/>
                <a:sym typeface="Courier"/>
              </a:rPr>
              <a:t>apic[</a:t>
            </a:r>
            <a:r>
              <a:rPr lang="en-US" sz="1800">
                <a:solidFill>
                  <a:srgbClr val="797979"/>
                </a:solidFill>
                <a:latin typeface="Courier"/>
                <a:ea typeface="Courier"/>
                <a:cs typeface="Courier"/>
                <a:sym typeface="Courier"/>
              </a:rPr>
              <a:t>36</a:t>
            </a:r>
            <a:r>
              <a:rPr lang="en-US" sz="1800">
                <a:solidFill>
                  <a:schemeClr val="dk1"/>
                </a:solidFill>
                <a:latin typeface="Courier"/>
                <a:ea typeface="Courier"/>
                <a:cs typeface="Courier"/>
                <a:sym typeface="Courier"/>
              </a:rPr>
              <a:t>](</a:t>
            </a:r>
            <a:r>
              <a:rPr lang="en-US" sz="1800">
                <a:solidFill>
                  <a:srgbClr val="797979"/>
                </a:solidFill>
                <a:latin typeface="Courier"/>
                <a:ea typeface="Courier"/>
                <a:cs typeface="Courier"/>
                <a:sym typeface="Courier"/>
              </a:rPr>
              <a:t>0.9</a:t>
            </a:r>
            <a:r>
              <a:rPr lang="en-US" sz="1800">
                <a:solidFill>
                  <a:schemeClr val="dk1"/>
                </a:solidFill>
                <a:latin typeface="Courier"/>
                <a:ea typeface="Courier"/>
                <a:cs typeface="Courier"/>
                <a:sym typeface="Courier"/>
              </a:rPr>
              <a:t>)</a:t>
            </a:r>
            <a:r>
              <a:rPr lang="en-US" sz="1800">
                <a:solidFill>
                  <a:srgbClr val="797979"/>
                </a:solidFill>
                <a:latin typeface="Courier"/>
                <a:ea typeface="Courier"/>
                <a:cs typeface="Courier"/>
                <a:sym typeface="Courier"/>
              </a:rPr>
              <a:t>.</a:t>
            </a:r>
            <a:r>
              <a:rPr lang="en-US" sz="1800">
                <a:solidFill>
                  <a:schemeClr val="dk1"/>
                </a:solidFill>
                <a:latin typeface="Courier"/>
                <a:ea typeface="Courier"/>
                <a:cs typeface="Courier"/>
                <a:sym typeface="Courier"/>
              </a:rPr>
              <a:t>_ref_v)</a:t>
            </a:r>
            <a:endParaRPr/>
          </a:p>
          <a:p>
            <a:pPr indent="0" lvl="0" marL="0" marR="0" rtl="0" algn="l">
              <a:spcBef>
                <a:spcPts val="0"/>
              </a:spcBef>
              <a:spcAft>
                <a:spcPts val="0"/>
              </a:spcAft>
              <a:buNone/>
            </a:pPr>
            <a:r>
              <a:t/>
            </a:r>
            <a:endParaRPr sz="1800">
              <a:solidFill>
                <a:schemeClr val="dk1"/>
              </a:solidFill>
              <a:latin typeface="Courier"/>
              <a:ea typeface="Courier"/>
              <a:cs typeface="Courier"/>
              <a:sym typeface="Courier"/>
            </a:endParaRPr>
          </a:p>
          <a:p>
            <a:pPr indent="0" lvl="0" marL="0" marR="0" rtl="0" algn="l">
              <a:spcBef>
                <a:spcPts val="0"/>
              </a:spcBef>
              <a:spcAft>
                <a:spcPts val="0"/>
              </a:spcAft>
              <a:buNone/>
            </a:pPr>
            <a:r>
              <a:rPr lang="en-US" sz="1800">
                <a:solidFill>
                  <a:schemeClr val="dk1"/>
                </a:solidFill>
                <a:latin typeface="Courier"/>
                <a:ea typeface="Courier"/>
                <a:cs typeface="Courier"/>
                <a:sym typeface="Courier"/>
              </a:rPr>
              <a:t>stim_current = h.Vector()</a:t>
            </a:r>
            <a:endParaRPr/>
          </a:p>
          <a:p>
            <a:pPr indent="0" lvl="0" marL="0" marR="0" rtl="0" algn="l">
              <a:spcBef>
                <a:spcPts val="0"/>
              </a:spcBef>
              <a:spcAft>
                <a:spcPts val="0"/>
              </a:spcAft>
              <a:buNone/>
            </a:pPr>
            <a:r>
              <a:rPr lang="en-US" sz="1800">
                <a:solidFill>
                  <a:schemeClr val="dk1"/>
                </a:solidFill>
                <a:latin typeface="Courier"/>
                <a:ea typeface="Courier"/>
                <a:cs typeface="Courier"/>
                <a:sym typeface="Courier"/>
              </a:rPr>
              <a:t>stim_current.record(stim._ref_i)</a:t>
            </a:r>
            <a:endParaRPr/>
          </a:p>
          <a:p>
            <a:pPr indent="0" lvl="0" marL="0" marR="0" rtl="0" algn="l">
              <a:spcBef>
                <a:spcPts val="0"/>
              </a:spcBef>
              <a:spcAft>
                <a:spcPts val="0"/>
              </a:spcAft>
              <a:buNone/>
            </a:pPr>
            <a:r>
              <a:t/>
            </a:r>
            <a:endParaRPr sz="1800">
              <a:solidFill>
                <a:schemeClr val="dk1"/>
              </a:solidFill>
              <a:latin typeface="Courier"/>
              <a:ea typeface="Courier"/>
              <a:cs typeface="Courier"/>
              <a:sym typeface="Courier"/>
            </a:endParaRPr>
          </a:p>
          <a:p>
            <a:pPr indent="0" lvl="0" marL="0" marR="0" rtl="0" algn="l">
              <a:spcBef>
                <a:spcPts val="0"/>
              </a:spcBef>
              <a:spcAft>
                <a:spcPts val="0"/>
              </a:spcAft>
              <a:buNone/>
            </a:pPr>
            <a:r>
              <a:rPr i="1" lang="en-US" sz="1800">
                <a:solidFill>
                  <a:srgbClr val="4F9192"/>
                </a:solidFill>
                <a:latin typeface="Courier"/>
                <a:ea typeface="Courier"/>
                <a:cs typeface="Courier"/>
                <a:sym typeface="Courier"/>
              </a:rPr>
              <a:t>##==================== run simulation ============</a:t>
            </a:r>
            <a:endParaRPr sz="1800">
              <a:solidFill>
                <a:srgbClr val="4F9192"/>
              </a:solidFill>
              <a:latin typeface="Courier"/>
              <a:ea typeface="Courier"/>
              <a:cs typeface="Courier"/>
              <a:sym typeface="Courier"/>
            </a:endParaRPr>
          </a:p>
          <a:p>
            <a:pPr indent="0" lvl="0" marL="0" marR="0" rtl="0" algn="l">
              <a:spcBef>
                <a:spcPts val="0"/>
              </a:spcBef>
              <a:spcAft>
                <a:spcPts val="0"/>
              </a:spcAft>
              <a:buNone/>
            </a:pPr>
            <a:r>
              <a:rPr lang="en-US" sz="1800">
                <a:solidFill>
                  <a:schemeClr val="dk1"/>
                </a:solidFill>
                <a:latin typeface="Courier"/>
                <a:ea typeface="Courier"/>
                <a:cs typeface="Courier"/>
                <a:sym typeface="Courier"/>
              </a:rPr>
              <a:t>h.v_init = -80</a:t>
            </a:r>
            <a:endParaRPr/>
          </a:p>
          <a:p>
            <a:pPr indent="0" lvl="0" marL="0" marR="0" rtl="0" algn="l">
              <a:spcBef>
                <a:spcPts val="0"/>
              </a:spcBef>
              <a:spcAft>
                <a:spcPts val="0"/>
              </a:spcAft>
              <a:buNone/>
            </a:pPr>
            <a:r>
              <a:rPr lang="en-US" sz="1800">
                <a:solidFill>
                  <a:schemeClr val="dk1"/>
                </a:solidFill>
                <a:latin typeface="Courier"/>
                <a:ea typeface="Courier"/>
                <a:cs typeface="Courier"/>
                <a:sym typeface="Courier"/>
              </a:rPr>
              <a:t>h.tstop = 1500</a:t>
            </a:r>
            <a:endParaRPr/>
          </a:p>
          <a:p>
            <a:pPr indent="0" lvl="0" marL="0" marR="0" rtl="0" algn="l">
              <a:spcBef>
                <a:spcPts val="0"/>
              </a:spcBef>
              <a:spcAft>
                <a:spcPts val="0"/>
              </a:spcAft>
              <a:buNone/>
            </a:pPr>
            <a:r>
              <a:rPr lang="en-US" sz="1800">
                <a:solidFill>
                  <a:schemeClr val="dk1"/>
                </a:solidFill>
                <a:latin typeface="Courier"/>
                <a:ea typeface="Courier"/>
                <a:cs typeface="Courier"/>
                <a:sym typeface="Courier"/>
              </a:rPr>
              <a:t>h.celsius = 37</a:t>
            </a:r>
            <a:endParaRPr/>
          </a:p>
          <a:p>
            <a:pPr indent="0" lvl="0" marL="0" marR="0" rtl="0" algn="l">
              <a:spcBef>
                <a:spcPts val="0"/>
              </a:spcBef>
              <a:spcAft>
                <a:spcPts val="0"/>
              </a:spcAft>
              <a:buNone/>
            </a:pPr>
            <a:r>
              <a:rPr lang="en-US" sz="1800">
                <a:solidFill>
                  <a:schemeClr val="dk1"/>
                </a:solidFill>
                <a:latin typeface="Courier"/>
                <a:ea typeface="Courier"/>
                <a:cs typeface="Courier"/>
                <a:sym typeface="Courier"/>
              </a:rPr>
              <a:t>h.run() </a:t>
            </a:r>
            <a:endParaRPr/>
          </a:p>
        </p:txBody>
      </p:sp>
      <p:grpSp>
        <p:nvGrpSpPr>
          <p:cNvPr id="664" name="Google Shape;664;p54"/>
          <p:cNvGrpSpPr/>
          <p:nvPr/>
        </p:nvGrpSpPr>
        <p:grpSpPr>
          <a:xfrm>
            <a:off x="3607687" y="1516163"/>
            <a:ext cx="288000" cy="369332"/>
            <a:chOff x="173181" y="828014"/>
            <a:chExt cx="288000" cy="369332"/>
          </a:xfrm>
        </p:grpSpPr>
        <p:sp>
          <p:nvSpPr>
            <p:cNvPr id="665" name="Google Shape;665;p54"/>
            <p:cNvSpPr/>
            <p:nvPr/>
          </p:nvSpPr>
          <p:spPr>
            <a:xfrm>
              <a:off x="173181" y="868680"/>
              <a:ext cx="288000" cy="288000"/>
            </a:xfrm>
            <a:prstGeom prst="ellipse">
              <a:avLst/>
            </a:prstGeom>
            <a:solidFill>
              <a:schemeClr val="lt1"/>
            </a:solidFill>
            <a:ln cap="rnd" cmpd="sng" w="158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entury Gothic"/>
                  <a:ea typeface="Century Gothic"/>
                  <a:cs typeface="Century Gothic"/>
                  <a:sym typeface="Century Gothic"/>
                </a:rPr>
                <a:t> </a:t>
              </a:r>
              <a:endParaRPr/>
            </a:p>
          </p:txBody>
        </p:sp>
        <p:sp>
          <p:nvSpPr>
            <p:cNvPr id="666" name="Google Shape;666;p54"/>
            <p:cNvSpPr txBox="1"/>
            <p:nvPr/>
          </p:nvSpPr>
          <p:spPr>
            <a:xfrm>
              <a:off x="209809" y="828014"/>
              <a:ext cx="214745"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entury Gothic"/>
                  <a:ea typeface="Century Gothic"/>
                  <a:cs typeface="Century Gothic"/>
                  <a:sym typeface="Century Gothic"/>
                </a:rPr>
                <a:t>3</a:t>
              </a:r>
              <a:endParaRPr sz="1800">
                <a:solidFill>
                  <a:schemeClr val="dk1"/>
                </a:solidFill>
                <a:latin typeface="Century Gothic"/>
                <a:ea typeface="Century Gothic"/>
                <a:cs typeface="Century Gothic"/>
                <a:sym typeface="Century Gothic"/>
              </a:endParaRPr>
            </a:p>
          </p:txBody>
        </p:sp>
      </p:grpSp>
      <p:sp>
        <p:nvSpPr>
          <p:cNvPr id="667" name="Google Shape;667;p54"/>
          <p:cNvSpPr txBox="1"/>
          <p:nvPr/>
        </p:nvSpPr>
        <p:spPr>
          <a:xfrm>
            <a:off x="227553" y="6273225"/>
            <a:ext cx="12039092" cy="58477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600">
                <a:solidFill>
                  <a:schemeClr val="dk1"/>
                </a:solidFill>
                <a:latin typeface="Century Gothic"/>
                <a:ea typeface="Century Gothic"/>
                <a:cs typeface="Century Gothic"/>
                <a:sym typeface="Century Gothic"/>
              </a:rPr>
              <a:t>Models of Neocortical Layer 5b Pyramidal Cells Capturing a Wide Range of Dendritic and Perisomatic Active Properties</a:t>
            </a:r>
            <a:endParaRPr/>
          </a:p>
          <a:p>
            <a:pPr indent="0" lvl="0" marL="0" marR="0" rtl="0" algn="l">
              <a:spcBef>
                <a:spcPts val="0"/>
              </a:spcBef>
              <a:spcAft>
                <a:spcPts val="0"/>
              </a:spcAft>
              <a:buNone/>
            </a:pPr>
            <a:r>
              <a:rPr lang="en-US" sz="1600">
                <a:solidFill>
                  <a:schemeClr val="dk1"/>
                </a:solidFill>
                <a:latin typeface="Century Gothic"/>
                <a:ea typeface="Century Gothic"/>
                <a:cs typeface="Century Gothic"/>
                <a:sym typeface="Century Gothic"/>
              </a:rPr>
              <a:t>Etay Hay , Sean Hill, Felix Schürmann, Henry Markram, Idan Segev. PLOS Computational Biology 2011</a:t>
            </a:r>
            <a:endParaRPr/>
          </a:p>
        </p:txBody>
      </p:sp>
      <p:sp>
        <p:nvSpPr>
          <p:cNvPr id="668" name="Google Shape;668;p54"/>
          <p:cNvSpPr txBox="1"/>
          <p:nvPr/>
        </p:nvSpPr>
        <p:spPr>
          <a:xfrm>
            <a:off x="10829350" y="113900"/>
            <a:ext cx="1194600" cy="42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800">
                <a:solidFill>
                  <a:srgbClr val="93C47D"/>
                </a:solidFill>
                <a:latin typeface="Century Gothic"/>
                <a:ea typeface="Century Gothic"/>
                <a:cs typeface="Century Gothic"/>
                <a:sym typeface="Century Gothic"/>
              </a:rPr>
              <a:t>paper 2</a:t>
            </a:r>
            <a:endParaRPr b="1" sz="1800">
              <a:solidFill>
                <a:srgbClr val="93C47D"/>
              </a:solidFill>
              <a:latin typeface="Century Gothic"/>
              <a:ea typeface="Century Gothic"/>
              <a:cs typeface="Century Gothic"/>
              <a:sym typeface="Century Gothic"/>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5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5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4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4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667"/>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655"/>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
                                          </p:stCondLst>
                                        </p:cTn>
                                        <p:tgtEl>
                                          <p:spTgt spid="656"/>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65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4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5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6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660"/>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
                                          </p:stCondLst>
                                        </p:cTn>
                                        <p:tgtEl>
                                          <p:spTgt spid="659"/>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66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6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5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5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2" name="Shape 672"/>
        <p:cNvGrpSpPr/>
        <p:nvPr/>
      </p:nvGrpSpPr>
      <p:grpSpPr>
        <a:xfrm>
          <a:off x="0" y="0"/>
          <a:ext cx="0" cy="0"/>
          <a:chOff x="0" y="0"/>
          <a:chExt cx="0" cy="0"/>
        </a:xfrm>
      </p:grpSpPr>
      <p:pic>
        <p:nvPicPr>
          <p:cNvPr id="673" name="Google Shape;673;p55"/>
          <p:cNvPicPr preferRelativeResize="0"/>
          <p:nvPr/>
        </p:nvPicPr>
        <p:blipFill rotWithShape="1">
          <a:blip r:embed="rId3">
            <a:alphaModFix/>
          </a:blip>
          <a:srcRect b="0" l="0" r="0" t="0"/>
          <a:stretch/>
        </p:blipFill>
        <p:spPr>
          <a:xfrm>
            <a:off x="880110" y="730096"/>
            <a:ext cx="2015490" cy="6127904"/>
          </a:xfrm>
          <a:prstGeom prst="rect">
            <a:avLst/>
          </a:prstGeom>
          <a:noFill/>
          <a:ln>
            <a:noFill/>
          </a:ln>
        </p:spPr>
      </p:pic>
      <p:pic>
        <p:nvPicPr>
          <p:cNvPr id="674" name="Google Shape;674;p55"/>
          <p:cNvPicPr preferRelativeResize="0"/>
          <p:nvPr/>
        </p:nvPicPr>
        <p:blipFill rotWithShape="1">
          <a:blip r:embed="rId4">
            <a:alphaModFix/>
          </a:blip>
          <a:srcRect b="0" l="0" r="0" t="0"/>
          <a:stretch/>
        </p:blipFill>
        <p:spPr>
          <a:xfrm rot="-295009">
            <a:off x="1829285" y="5699288"/>
            <a:ext cx="1556630" cy="239480"/>
          </a:xfrm>
          <a:prstGeom prst="rect">
            <a:avLst/>
          </a:prstGeom>
          <a:noFill/>
          <a:ln>
            <a:noFill/>
          </a:ln>
        </p:spPr>
      </p:pic>
      <p:pic>
        <p:nvPicPr>
          <p:cNvPr id="675" name="Google Shape;675;p55"/>
          <p:cNvPicPr preferRelativeResize="0"/>
          <p:nvPr/>
        </p:nvPicPr>
        <p:blipFill rotWithShape="1">
          <a:blip r:embed="rId5">
            <a:alphaModFix/>
          </a:blip>
          <a:srcRect b="0" l="0" r="0" t="0"/>
          <a:stretch/>
        </p:blipFill>
        <p:spPr>
          <a:xfrm>
            <a:off x="4170403" y="1076691"/>
            <a:ext cx="6659880" cy="5327904"/>
          </a:xfrm>
          <a:prstGeom prst="rect">
            <a:avLst/>
          </a:prstGeom>
          <a:noFill/>
          <a:ln>
            <a:noFill/>
          </a:ln>
        </p:spPr>
      </p:pic>
      <p:sp>
        <p:nvSpPr>
          <p:cNvPr id="676" name="Google Shape;676;p55"/>
          <p:cNvSpPr txBox="1"/>
          <p:nvPr/>
        </p:nvSpPr>
        <p:spPr>
          <a:xfrm>
            <a:off x="157635" y="43071"/>
            <a:ext cx="9816789" cy="128089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168DBA"/>
              </a:buClr>
              <a:buSzPts val="3600"/>
              <a:buFont typeface="Century Gothic"/>
              <a:buNone/>
            </a:pPr>
            <a:r>
              <a:rPr lang="en-US" sz="3600">
                <a:solidFill>
                  <a:srgbClr val="168DBA"/>
                </a:solidFill>
                <a:latin typeface="Century Gothic"/>
                <a:ea typeface="Century Gothic"/>
                <a:cs typeface="Century Gothic"/>
                <a:sym typeface="Century Gothic"/>
              </a:rPr>
              <a:t>Layer 5b Pyramidal Cell</a:t>
            </a:r>
            <a:endParaRPr sz="3600">
              <a:solidFill>
                <a:srgbClr val="168DBA"/>
              </a:solidFill>
              <a:latin typeface="Century Gothic"/>
              <a:ea typeface="Century Gothic"/>
              <a:cs typeface="Century Gothic"/>
              <a:sym typeface="Century Gothic"/>
            </a:endParaRPr>
          </a:p>
        </p:txBody>
      </p:sp>
      <p:pic>
        <p:nvPicPr>
          <p:cNvPr id="677" name="Google Shape;677;p55"/>
          <p:cNvPicPr preferRelativeResize="0"/>
          <p:nvPr/>
        </p:nvPicPr>
        <p:blipFill rotWithShape="1">
          <a:blip r:embed="rId6">
            <a:alphaModFix/>
          </a:blip>
          <a:srcRect b="0" l="0" r="0" t="0"/>
          <a:stretch/>
        </p:blipFill>
        <p:spPr>
          <a:xfrm flipH="1" rot="10273979">
            <a:off x="1741584" y="3272614"/>
            <a:ext cx="1325303" cy="189329"/>
          </a:xfrm>
          <a:prstGeom prst="rect">
            <a:avLst/>
          </a:prstGeom>
          <a:noFill/>
          <a:ln>
            <a:noFill/>
          </a:ln>
        </p:spPr>
      </p:pic>
      <p:sp>
        <p:nvSpPr>
          <p:cNvPr id="678" name="Google Shape;678;p55"/>
          <p:cNvSpPr txBox="1"/>
          <p:nvPr/>
        </p:nvSpPr>
        <p:spPr>
          <a:xfrm>
            <a:off x="10829350" y="113900"/>
            <a:ext cx="1194600" cy="42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800">
                <a:solidFill>
                  <a:srgbClr val="93C47D"/>
                </a:solidFill>
                <a:latin typeface="Century Gothic"/>
                <a:ea typeface="Century Gothic"/>
                <a:cs typeface="Century Gothic"/>
                <a:sym typeface="Century Gothic"/>
              </a:rPr>
              <a:t>paper 2</a:t>
            </a:r>
            <a:endParaRPr b="1" sz="1800">
              <a:solidFill>
                <a:srgbClr val="93C47D"/>
              </a:solidFill>
              <a:latin typeface="Century Gothic"/>
              <a:ea typeface="Century Gothic"/>
              <a:cs typeface="Century Gothic"/>
              <a:sym typeface="Century Gothic"/>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2" name="Shape 682"/>
        <p:cNvGrpSpPr/>
        <p:nvPr/>
      </p:nvGrpSpPr>
      <p:grpSpPr>
        <a:xfrm>
          <a:off x="0" y="0"/>
          <a:ext cx="0" cy="0"/>
          <a:chOff x="0" y="0"/>
          <a:chExt cx="0" cy="0"/>
        </a:xfrm>
      </p:grpSpPr>
      <p:pic>
        <p:nvPicPr>
          <p:cNvPr id="683" name="Google Shape;683;p56"/>
          <p:cNvPicPr preferRelativeResize="0"/>
          <p:nvPr/>
        </p:nvPicPr>
        <p:blipFill rotWithShape="1">
          <a:blip r:embed="rId3">
            <a:alphaModFix/>
          </a:blip>
          <a:srcRect b="0" l="0" r="0" t="0"/>
          <a:stretch/>
        </p:blipFill>
        <p:spPr>
          <a:xfrm>
            <a:off x="480039" y="914399"/>
            <a:ext cx="1718094" cy="6139043"/>
          </a:xfrm>
          <a:prstGeom prst="rect">
            <a:avLst/>
          </a:prstGeom>
          <a:noFill/>
          <a:ln>
            <a:noFill/>
          </a:ln>
        </p:spPr>
      </p:pic>
      <p:sp>
        <p:nvSpPr>
          <p:cNvPr id="684" name="Google Shape;684;p56"/>
          <p:cNvSpPr/>
          <p:nvPr/>
        </p:nvSpPr>
        <p:spPr>
          <a:xfrm>
            <a:off x="3414666" y="914399"/>
            <a:ext cx="8052816" cy="397031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1800">
                <a:solidFill>
                  <a:srgbClr val="4F9192"/>
                </a:solidFill>
                <a:latin typeface="Courier"/>
                <a:ea typeface="Courier"/>
                <a:cs typeface="Courier"/>
                <a:sym typeface="Courier"/>
              </a:rPr>
              <a:t>##==================== stimulus settings ============</a:t>
            </a:r>
            <a:endParaRPr sz="1800">
              <a:solidFill>
                <a:srgbClr val="4F9192"/>
              </a:solidFill>
              <a:latin typeface="Courier"/>
              <a:ea typeface="Courier"/>
              <a:cs typeface="Courier"/>
              <a:sym typeface="Courier"/>
            </a:endParaRPr>
          </a:p>
          <a:p>
            <a:pPr indent="0" lvl="0" marL="0" marR="0" rtl="0" algn="l">
              <a:spcBef>
                <a:spcPts val="0"/>
              </a:spcBef>
              <a:spcAft>
                <a:spcPts val="0"/>
              </a:spcAft>
              <a:buNone/>
            </a:pPr>
            <a:r>
              <a:rPr lang="en-US" sz="1800">
                <a:solidFill>
                  <a:schemeClr val="dk1"/>
                </a:solidFill>
                <a:latin typeface="Courier"/>
                <a:ea typeface="Courier"/>
                <a:cs typeface="Courier"/>
                <a:sym typeface="Courier"/>
              </a:rPr>
              <a:t>stim </a:t>
            </a:r>
            <a:r>
              <a:rPr lang="en-US" sz="1800">
                <a:solidFill>
                  <a:srgbClr val="797979"/>
                </a:solidFill>
                <a:latin typeface="Courier"/>
                <a:ea typeface="Courier"/>
                <a:cs typeface="Courier"/>
                <a:sym typeface="Courier"/>
              </a:rPr>
              <a:t>=</a:t>
            </a:r>
            <a:r>
              <a:rPr lang="en-US" sz="1800">
                <a:solidFill>
                  <a:schemeClr val="dk1"/>
                </a:solidFill>
                <a:latin typeface="Courier"/>
                <a:ea typeface="Courier"/>
                <a:cs typeface="Courier"/>
                <a:sym typeface="Courier"/>
              </a:rPr>
              <a:t> h</a:t>
            </a:r>
            <a:r>
              <a:rPr lang="en-US" sz="1800">
                <a:solidFill>
                  <a:srgbClr val="797979"/>
                </a:solidFill>
                <a:latin typeface="Courier"/>
                <a:ea typeface="Courier"/>
                <a:cs typeface="Courier"/>
                <a:sym typeface="Courier"/>
              </a:rPr>
              <a:t>.</a:t>
            </a:r>
            <a:r>
              <a:rPr lang="en-US" sz="1800">
                <a:solidFill>
                  <a:schemeClr val="dk1"/>
                </a:solidFill>
                <a:latin typeface="Courier"/>
                <a:ea typeface="Courier"/>
                <a:cs typeface="Courier"/>
                <a:sym typeface="Courier"/>
              </a:rPr>
              <a:t>IClamp(</a:t>
            </a:r>
            <a:r>
              <a:rPr lang="en-US" sz="1800">
                <a:solidFill>
                  <a:srgbClr val="797979"/>
                </a:solidFill>
                <a:latin typeface="Courier"/>
                <a:ea typeface="Courier"/>
                <a:cs typeface="Courier"/>
                <a:sym typeface="Courier"/>
              </a:rPr>
              <a:t>0.5</a:t>
            </a:r>
            <a:r>
              <a:rPr lang="en-US" sz="1800">
                <a:solidFill>
                  <a:schemeClr val="dk1"/>
                </a:solidFill>
                <a:latin typeface="Courier"/>
                <a:ea typeface="Courier"/>
                <a:cs typeface="Courier"/>
                <a:sym typeface="Courier"/>
              </a:rPr>
              <a:t>, sec</a:t>
            </a:r>
            <a:r>
              <a:rPr lang="en-US" sz="1800">
                <a:solidFill>
                  <a:srgbClr val="797979"/>
                </a:solidFill>
                <a:latin typeface="Courier"/>
                <a:ea typeface="Courier"/>
                <a:cs typeface="Courier"/>
                <a:sym typeface="Courier"/>
              </a:rPr>
              <a:t>=</a:t>
            </a:r>
            <a:r>
              <a:rPr lang="en-US" sz="1800">
                <a:solidFill>
                  <a:schemeClr val="dk1"/>
                </a:solidFill>
                <a:latin typeface="Courier"/>
                <a:ea typeface="Courier"/>
                <a:cs typeface="Courier"/>
                <a:sym typeface="Courier"/>
              </a:rPr>
              <a:t>L5PC</a:t>
            </a:r>
            <a:r>
              <a:rPr lang="en-US" sz="1800">
                <a:solidFill>
                  <a:srgbClr val="797979"/>
                </a:solidFill>
                <a:latin typeface="Courier"/>
                <a:ea typeface="Courier"/>
                <a:cs typeface="Courier"/>
                <a:sym typeface="Courier"/>
              </a:rPr>
              <a:t>.</a:t>
            </a:r>
            <a:r>
              <a:rPr lang="en-US" sz="1800">
                <a:solidFill>
                  <a:schemeClr val="dk1"/>
                </a:solidFill>
                <a:latin typeface="Courier"/>
                <a:ea typeface="Courier"/>
                <a:cs typeface="Courier"/>
                <a:sym typeface="Courier"/>
              </a:rPr>
              <a:t>soma[</a:t>
            </a:r>
            <a:r>
              <a:rPr lang="en-US" sz="1800">
                <a:solidFill>
                  <a:srgbClr val="797979"/>
                </a:solidFill>
                <a:latin typeface="Courier"/>
                <a:ea typeface="Courier"/>
                <a:cs typeface="Courier"/>
                <a:sym typeface="Courier"/>
              </a:rPr>
              <a:t>0</a:t>
            </a:r>
            <a:r>
              <a:rPr lang="en-US" sz="1800">
                <a:solidFill>
                  <a:schemeClr val="dk1"/>
                </a:solidFill>
                <a:latin typeface="Courier"/>
                <a:ea typeface="Courier"/>
                <a:cs typeface="Courier"/>
                <a:sym typeface="Courier"/>
              </a:rPr>
              <a:t>])</a:t>
            </a:r>
            <a:endParaRPr/>
          </a:p>
          <a:p>
            <a:pPr indent="0" lvl="0" marL="0" marR="0" rtl="0" algn="l">
              <a:spcBef>
                <a:spcPts val="0"/>
              </a:spcBef>
              <a:spcAft>
                <a:spcPts val="0"/>
              </a:spcAft>
              <a:buNone/>
            </a:pPr>
            <a:r>
              <a:rPr lang="en-US" sz="1800">
                <a:solidFill>
                  <a:schemeClr val="dk1"/>
                </a:solidFill>
                <a:latin typeface="Courier"/>
                <a:ea typeface="Courier"/>
                <a:cs typeface="Courier"/>
                <a:sym typeface="Courier"/>
              </a:rPr>
              <a:t>stim</a:t>
            </a:r>
            <a:r>
              <a:rPr lang="en-US" sz="1800">
                <a:solidFill>
                  <a:srgbClr val="797979"/>
                </a:solidFill>
                <a:latin typeface="Courier"/>
                <a:ea typeface="Courier"/>
                <a:cs typeface="Courier"/>
                <a:sym typeface="Courier"/>
              </a:rPr>
              <a:t>.</a:t>
            </a:r>
            <a:r>
              <a:rPr lang="en-US" sz="1800">
                <a:solidFill>
                  <a:schemeClr val="dk1"/>
                </a:solidFill>
                <a:latin typeface="Courier"/>
                <a:ea typeface="Courier"/>
                <a:cs typeface="Courier"/>
                <a:sym typeface="Courier"/>
              </a:rPr>
              <a:t>dur   </a:t>
            </a:r>
            <a:r>
              <a:rPr lang="en-US" sz="1800">
                <a:solidFill>
                  <a:srgbClr val="797979"/>
                </a:solidFill>
                <a:latin typeface="Courier"/>
                <a:ea typeface="Courier"/>
                <a:cs typeface="Courier"/>
                <a:sym typeface="Courier"/>
              </a:rPr>
              <a:t>=</a:t>
            </a:r>
            <a:r>
              <a:rPr lang="en-US" sz="1800">
                <a:solidFill>
                  <a:schemeClr val="dk1"/>
                </a:solidFill>
                <a:latin typeface="Courier"/>
                <a:ea typeface="Courier"/>
                <a:cs typeface="Courier"/>
                <a:sym typeface="Courier"/>
              </a:rPr>
              <a:t> </a:t>
            </a:r>
            <a:r>
              <a:rPr lang="en-US" sz="1800">
                <a:solidFill>
                  <a:srgbClr val="797979"/>
                </a:solidFill>
                <a:latin typeface="Courier"/>
                <a:ea typeface="Courier"/>
                <a:cs typeface="Courier"/>
                <a:sym typeface="Courier"/>
              </a:rPr>
              <a:t>5</a:t>
            </a:r>
            <a:endParaRPr sz="1800">
              <a:solidFill>
                <a:schemeClr val="dk1"/>
              </a:solidFill>
              <a:latin typeface="Courier"/>
              <a:ea typeface="Courier"/>
              <a:cs typeface="Courier"/>
              <a:sym typeface="Courier"/>
            </a:endParaRPr>
          </a:p>
          <a:p>
            <a:pPr indent="0" lvl="0" marL="0" marR="0" rtl="0" algn="l">
              <a:spcBef>
                <a:spcPts val="0"/>
              </a:spcBef>
              <a:spcAft>
                <a:spcPts val="0"/>
              </a:spcAft>
              <a:buNone/>
            </a:pPr>
            <a:r>
              <a:rPr lang="en-US" sz="1800">
                <a:solidFill>
                  <a:schemeClr val="dk1"/>
                </a:solidFill>
                <a:latin typeface="Courier"/>
                <a:ea typeface="Courier"/>
                <a:cs typeface="Courier"/>
                <a:sym typeface="Courier"/>
              </a:rPr>
              <a:t>stim</a:t>
            </a:r>
            <a:r>
              <a:rPr lang="en-US" sz="1800">
                <a:solidFill>
                  <a:srgbClr val="797979"/>
                </a:solidFill>
                <a:latin typeface="Courier"/>
                <a:ea typeface="Courier"/>
                <a:cs typeface="Courier"/>
                <a:sym typeface="Courier"/>
              </a:rPr>
              <a:t>.</a:t>
            </a:r>
            <a:r>
              <a:rPr lang="en-US" sz="1800">
                <a:solidFill>
                  <a:schemeClr val="dk1"/>
                </a:solidFill>
                <a:latin typeface="Courier"/>
                <a:ea typeface="Courier"/>
                <a:cs typeface="Courier"/>
                <a:sym typeface="Courier"/>
              </a:rPr>
              <a:t>delay </a:t>
            </a:r>
            <a:r>
              <a:rPr lang="en-US" sz="1800">
                <a:solidFill>
                  <a:srgbClr val="797979"/>
                </a:solidFill>
                <a:latin typeface="Courier"/>
                <a:ea typeface="Courier"/>
                <a:cs typeface="Courier"/>
                <a:sym typeface="Courier"/>
              </a:rPr>
              <a:t>=</a:t>
            </a:r>
            <a:r>
              <a:rPr lang="en-US" sz="1800">
                <a:solidFill>
                  <a:schemeClr val="dk1"/>
                </a:solidFill>
                <a:latin typeface="Courier"/>
                <a:ea typeface="Courier"/>
                <a:cs typeface="Courier"/>
                <a:sym typeface="Courier"/>
              </a:rPr>
              <a:t> </a:t>
            </a:r>
            <a:r>
              <a:rPr lang="en-US" sz="1800">
                <a:solidFill>
                  <a:srgbClr val="797979"/>
                </a:solidFill>
                <a:latin typeface="Courier"/>
                <a:ea typeface="Courier"/>
                <a:cs typeface="Courier"/>
                <a:sym typeface="Courier"/>
              </a:rPr>
              <a:t>150</a:t>
            </a:r>
            <a:endParaRPr sz="1800">
              <a:solidFill>
                <a:schemeClr val="dk1"/>
              </a:solidFill>
              <a:latin typeface="Courier"/>
              <a:ea typeface="Courier"/>
              <a:cs typeface="Courier"/>
              <a:sym typeface="Courier"/>
            </a:endParaRPr>
          </a:p>
          <a:p>
            <a:pPr indent="0" lvl="0" marL="0" marR="0" rtl="0" algn="l">
              <a:spcBef>
                <a:spcPts val="0"/>
              </a:spcBef>
              <a:spcAft>
                <a:spcPts val="0"/>
              </a:spcAft>
              <a:buNone/>
            </a:pPr>
            <a:r>
              <a:rPr lang="en-US" sz="1800">
                <a:solidFill>
                  <a:schemeClr val="dk1"/>
                </a:solidFill>
                <a:latin typeface="Courier"/>
                <a:ea typeface="Courier"/>
                <a:cs typeface="Courier"/>
                <a:sym typeface="Courier"/>
              </a:rPr>
              <a:t>stim_current </a:t>
            </a:r>
            <a:r>
              <a:rPr lang="en-US" sz="1800">
                <a:solidFill>
                  <a:srgbClr val="797979"/>
                </a:solidFill>
                <a:latin typeface="Courier"/>
                <a:ea typeface="Courier"/>
                <a:cs typeface="Courier"/>
                <a:sym typeface="Courier"/>
              </a:rPr>
              <a:t>=</a:t>
            </a:r>
            <a:r>
              <a:rPr lang="en-US" sz="1800">
                <a:solidFill>
                  <a:schemeClr val="dk1"/>
                </a:solidFill>
                <a:latin typeface="Courier"/>
                <a:ea typeface="Courier"/>
                <a:cs typeface="Courier"/>
                <a:sym typeface="Courier"/>
              </a:rPr>
              <a:t> h</a:t>
            </a:r>
            <a:r>
              <a:rPr lang="en-US" sz="1800">
                <a:solidFill>
                  <a:srgbClr val="797979"/>
                </a:solidFill>
                <a:latin typeface="Courier"/>
                <a:ea typeface="Courier"/>
                <a:cs typeface="Courier"/>
                <a:sym typeface="Courier"/>
              </a:rPr>
              <a:t>.</a:t>
            </a:r>
            <a:r>
              <a:rPr lang="en-US" sz="1800">
                <a:solidFill>
                  <a:schemeClr val="dk1"/>
                </a:solidFill>
                <a:latin typeface="Courier"/>
                <a:ea typeface="Courier"/>
                <a:cs typeface="Courier"/>
                <a:sym typeface="Courier"/>
              </a:rPr>
              <a:t>Vector()</a:t>
            </a:r>
            <a:endParaRPr/>
          </a:p>
          <a:p>
            <a:pPr indent="0" lvl="0" marL="0" marR="0" rtl="0" algn="l">
              <a:spcBef>
                <a:spcPts val="0"/>
              </a:spcBef>
              <a:spcAft>
                <a:spcPts val="0"/>
              </a:spcAft>
              <a:buNone/>
            </a:pPr>
            <a:r>
              <a:rPr lang="en-US" sz="1800">
                <a:solidFill>
                  <a:schemeClr val="dk1"/>
                </a:solidFill>
                <a:latin typeface="Courier"/>
                <a:ea typeface="Courier"/>
                <a:cs typeface="Courier"/>
                <a:sym typeface="Courier"/>
              </a:rPr>
              <a:t>stim_current</a:t>
            </a:r>
            <a:r>
              <a:rPr lang="en-US" sz="1800">
                <a:solidFill>
                  <a:srgbClr val="797979"/>
                </a:solidFill>
                <a:latin typeface="Courier"/>
                <a:ea typeface="Courier"/>
                <a:cs typeface="Courier"/>
                <a:sym typeface="Courier"/>
              </a:rPr>
              <a:t>.</a:t>
            </a:r>
            <a:r>
              <a:rPr lang="en-US" sz="1800">
                <a:solidFill>
                  <a:schemeClr val="dk1"/>
                </a:solidFill>
                <a:latin typeface="Courier"/>
                <a:ea typeface="Courier"/>
                <a:cs typeface="Courier"/>
                <a:sym typeface="Courier"/>
              </a:rPr>
              <a:t>record(stim</a:t>
            </a:r>
            <a:r>
              <a:rPr lang="en-US" sz="1800">
                <a:solidFill>
                  <a:srgbClr val="797979"/>
                </a:solidFill>
                <a:latin typeface="Courier"/>
                <a:ea typeface="Courier"/>
                <a:cs typeface="Courier"/>
                <a:sym typeface="Courier"/>
              </a:rPr>
              <a:t>.</a:t>
            </a:r>
            <a:r>
              <a:rPr lang="en-US" sz="1800">
                <a:solidFill>
                  <a:schemeClr val="dk1"/>
                </a:solidFill>
                <a:latin typeface="Courier"/>
                <a:ea typeface="Courier"/>
                <a:cs typeface="Courier"/>
                <a:sym typeface="Courier"/>
              </a:rPr>
              <a:t>_ref_i)</a:t>
            </a:r>
            <a:endParaRPr/>
          </a:p>
          <a:p>
            <a:pPr indent="0" lvl="0" marL="0" marR="0" rtl="0" algn="l">
              <a:spcBef>
                <a:spcPts val="0"/>
              </a:spcBef>
              <a:spcAft>
                <a:spcPts val="0"/>
              </a:spcAft>
              <a:buNone/>
            </a:pPr>
            <a:br>
              <a:rPr lang="en-US" sz="1800">
                <a:solidFill>
                  <a:schemeClr val="dk1"/>
                </a:solidFill>
                <a:latin typeface="Courier"/>
                <a:ea typeface="Courier"/>
                <a:cs typeface="Courier"/>
                <a:sym typeface="Courier"/>
              </a:rPr>
            </a:br>
            <a:endParaRPr sz="1800">
              <a:solidFill>
                <a:schemeClr val="dk1"/>
              </a:solidFill>
              <a:latin typeface="Courier"/>
              <a:ea typeface="Courier"/>
              <a:cs typeface="Courier"/>
              <a:sym typeface="Courier"/>
            </a:endParaRPr>
          </a:p>
          <a:p>
            <a:pPr indent="0" lvl="0" marL="0" marR="0" rtl="0" algn="l">
              <a:spcBef>
                <a:spcPts val="0"/>
              </a:spcBef>
              <a:spcAft>
                <a:spcPts val="0"/>
              </a:spcAft>
              <a:buNone/>
            </a:pPr>
            <a:r>
              <a:rPr lang="en-US" sz="1800">
                <a:solidFill>
                  <a:schemeClr val="dk1"/>
                </a:solidFill>
                <a:latin typeface="Courier"/>
                <a:ea typeface="Courier"/>
                <a:cs typeface="Courier"/>
                <a:sym typeface="Courier"/>
              </a:rPr>
              <a:t>syn </a:t>
            </a:r>
            <a:r>
              <a:rPr lang="en-US" sz="1800">
                <a:solidFill>
                  <a:srgbClr val="797979"/>
                </a:solidFill>
                <a:latin typeface="Courier"/>
                <a:ea typeface="Courier"/>
                <a:cs typeface="Courier"/>
                <a:sym typeface="Courier"/>
              </a:rPr>
              <a:t>=</a:t>
            </a:r>
            <a:r>
              <a:rPr lang="en-US" sz="1800">
                <a:solidFill>
                  <a:schemeClr val="dk1"/>
                </a:solidFill>
                <a:latin typeface="Courier"/>
                <a:ea typeface="Courier"/>
                <a:cs typeface="Courier"/>
                <a:sym typeface="Courier"/>
              </a:rPr>
              <a:t> h</a:t>
            </a:r>
            <a:r>
              <a:rPr lang="en-US" sz="1800">
                <a:solidFill>
                  <a:srgbClr val="797979"/>
                </a:solidFill>
                <a:latin typeface="Courier"/>
                <a:ea typeface="Courier"/>
                <a:cs typeface="Courier"/>
                <a:sym typeface="Courier"/>
              </a:rPr>
              <a:t>.</a:t>
            </a:r>
            <a:r>
              <a:rPr lang="en-US" sz="1800">
                <a:solidFill>
                  <a:schemeClr val="dk1"/>
                </a:solidFill>
                <a:latin typeface="Courier"/>
                <a:ea typeface="Courier"/>
                <a:cs typeface="Courier"/>
                <a:sym typeface="Courier"/>
              </a:rPr>
              <a:t>epsp(L5PC</a:t>
            </a:r>
            <a:r>
              <a:rPr lang="en-US" sz="1800">
                <a:solidFill>
                  <a:srgbClr val="797979"/>
                </a:solidFill>
                <a:latin typeface="Courier"/>
                <a:ea typeface="Courier"/>
                <a:cs typeface="Courier"/>
                <a:sym typeface="Courier"/>
              </a:rPr>
              <a:t>.</a:t>
            </a:r>
            <a:r>
              <a:rPr lang="en-US" sz="1800">
                <a:solidFill>
                  <a:schemeClr val="dk1"/>
                </a:solidFill>
                <a:latin typeface="Courier"/>
                <a:ea typeface="Courier"/>
                <a:cs typeface="Courier"/>
                <a:sym typeface="Courier"/>
              </a:rPr>
              <a:t>apic[</a:t>
            </a:r>
            <a:r>
              <a:rPr lang="en-US" sz="1800">
                <a:solidFill>
                  <a:srgbClr val="797979"/>
                </a:solidFill>
                <a:latin typeface="Courier"/>
                <a:ea typeface="Courier"/>
                <a:cs typeface="Courier"/>
                <a:sym typeface="Courier"/>
              </a:rPr>
              <a:t>36</a:t>
            </a:r>
            <a:r>
              <a:rPr lang="en-US" sz="1800">
                <a:solidFill>
                  <a:schemeClr val="dk1"/>
                </a:solidFill>
                <a:latin typeface="Courier"/>
                <a:ea typeface="Courier"/>
                <a:cs typeface="Courier"/>
                <a:sym typeface="Courier"/>
              </a:rPr>
              <a:t>](</a:t>
            </a:r>
            <a:r>
              <a:rPr lang="en-US" sz="1800">
                <a:solidFill>
                  <a:srgbClr val="797979"/>
                </a:solidFill>
                <a:latin typeface="Courier"/>
                <a:ea typeface="Courier"/>
                <a:cs typeface="Courier"/>
                <a:sym typeface="Courier"/>
              </a:rPr>
              <a:t>0.9</a:t>
            </a:r>
            <a:r>
              <a:rPr lang="en-US" sz="1800">
                <a:solidFill>
                  <a:schemeClr val="dk1"/>
                </a:solidFill>
                <a:latin typeface="Courier"/>
                <a:ea typeface="Courier"/>
                <a:cs typeface="Courier"/>
                <a:sym typeface="Courier"/>
              </a:rPr>
              <a:t>))</a:t>
            </a:r>
            <a:endParaRPr/>
          </a:p>
          <a:p>
            <a:pPr indent="0" lvl="0" marL="0" marR="0" rtl="0" algn="l">
              <a:spcBef>
                <a:spcPts val="0"/>
              </a:spcBef>
              <a:spcAft>
                <a:spcPts val="0"/>
              </a:spcAft>
              <a:buNone/>
            </a:pPr>
            <a:r>
              <a:rPr lang="en-US" sz="1800">
                <a:solidFill>
                  <a:schemeClr val="dk1"/>
                </a:solidFill>
                <a:latin typeface="Courier"/>
                <a:ea typeface="Courier"/>
                <a:cs typeface="Courier"/>
                <a:sym typeface="Courier"/>
              </a:rPr>
              <a:t>syn</a:t>
            </a:r>
            <a:r>
              <a:rPr lang="en-US" sz="1800">
                <a:solidFill>
                  <a:srgbClr val="797979"/>
                </a:solidFill>
                <a:latin typeface="Courier"/>
                <a:ea typeface="Courier"/>
                <a:cs typeface="Courier"/>
                <a:sym typeface="Courier"/>
              </a:rPr>
              <a:t>.</a:t>
            </a:r>
            <a:r>
              <a:rPr lang="en-US" sz="1800">
                <a:solidFill>
                  <a:schemeClr val="dk1"/>
                </a:solidFill>
                <a:latin typeface="Courier"/>
                <a:ea typeface="Courier"/>
                <a:cs typeface="Courier"/>
                <a:sym typeface="Courier"/>
              </a:rPr>
              <a:t>tau0 </a:t>
            </a:r>
            <a:r>
              <a:rPr lang="en-US" sz="1800">
                <a:solidFill>
                  <a:srgbClr val="797979"/>
                </a:solidFill>
                <a:latin typeface="Courier"/>
                <a:ea typeface="Courier"/>
                <a:cs typeface="Courier"/>
                <a:sym typeface="Courier"/>
              </a:rPr>
              <a:t>=</a:t>
            </a:r>
            <a:r>
              <a:rPr lang="en-US" sz="1800">
                <a:solidFill>
                  <a:schemeClr val="dk1"/>
                </a:solidFill>
                <a:latin typeface="Courier"/>
                <a:ea typeface="Courier"/>
                <a:cs typeface="Courier"/>
                <a:sym typeface="Courier"/>
              </a:rPr>
              <a:t> </a:t>
            </a:r>
            <a:r>
              <a:rPr lang="en-US" sz="1800">
                <a:solidFill>
                  <a:srgbClr val="797979"/>
                </a:solidFill>
                <a:latin typeface="Courier"/>
                <a:ea typeface="Courier"/>
                <a:cs typeface="Courier"/>
                <a:sym typeface="Courier"/>
              </a:rPr>
              <a:t>0.5 #rise time</a:t>
            </a:r>
            <a:endParaRPr sz="1800">
              <a:solidFill>
                <a:schemeClr val="dk1"/>
              </a:solidFill>
              <a:latin typeface="Courier"/>
              <a:ea typeface="Courier"/>
              <a:cs typeface="Courier"/>
              <a:sym typeface="Courier"/>
            </a:endParaRPr>
          </a:p>
          <a:p>
            <a:pPr indent="0" lvl="0" marL="0" marR="0" rtl="0" algn="l">
              <a:spcBef>
                <a:spcPts val="0"/>
              </a:spcBef>
              <a:spcAft>
                <a:spcPts val="0"/>
              </a:spcAft>
              <a:buNone/>
            </a:pPr>
            <a:r>
              <a:rPr lang="en-US" sz="1800">
                <a:solidFill>
                  <a:schemeClr val="dk1"/>
                </a:solidFill>
                <a:latin typeface="Courier"/>
                <a:ea typeface="Courier"/>
                <a:cs typeface="Courier"/>
                <a:sym typeface="Courier"/>
              </a:rPr>
              <a:t>syn</a:t>
            </a:r>
            <a:r>
              <a:rPr lang="en-US" sz="1800">
                <a:solidFill>
                  <a:srgbClr val="797979"/>
                </a:solidFill>
                <a:latin typeface="Courier"/>
                <a:ea typeface="Courier"/>
                <a:cs typeface="Courier"/>
                <a:sym typeface="Courier"/>
              </a:rPr>
              <a:t>.</a:t>
            </a:r>
            <a:r>
              <a:rPr lang="en-US" sz="1800">
                <a:solidFill>
                  <a:schemeClr val="dk1"/>
                </a:solidFill>
                <a:latin typeface="Courier"/>
                <a:ea typeface="Courier"/>
                <a:cs typeface="Courier"/>
                <a:sym typeface="Courier"/>
              </a:rPr>
              <a:t>tau1 </a:t>
            </a:r>
            <a:r>
              <a:rPr lang="en-US" sz="1800">
                <a:solidFill>
                  <a:srgbClr val="797979"/>
                </a:solidFill>
                <a:latin typeface="Courier"/>
                <a:ea typeface="Courier"/>
                <a:cs typeface="Courier"/>
                <a:sym typeface="Courier"/>
              </a:rPr>
              <a:t>=</a:t>
            </a:r>
            <a:r>
              <a:rPr lang="en-US" sz="1800">
                <a:solidFill>
                  <a:schemeClr val="dk1"/>
                </a:solidFill>
                <a:latin typeface="Courier"/>
                <a:ea typeface="Courier"/>
                <a:cs typeface="Courier"/>
                <a:sym typeface="Courier"/>
              </a:rPr>
              <a:t> </a:t>
            </a:r>
            <a:r>
              <a:rPr lang="en-US" sz="1800">
                <a:solidFill>
                  <a:srgbClr val="797979"/>
                </a:solidFill>
                <a:latin typeface="Courier"/>
                <a:ea typeface="Courier"/>
                <a:cs typeface="Courier"/>
                <a:sym typeface="Courier"/>
              </a:rPr>
              <a:t>5   #decay time</a:t>
            </a:r>
            <a:endParaRPr sz="1800">
              <a:solidFill>
                <a:schemeClr val="dk1"/>
              </a:solidFill>
              <a:latin typeface="Courier"/>
              <a:ea typeface="Courier"/>
              <a:cs typeface="Courier"/>
              <a:sym typeface="Courier"/>
            </a:endParaRPr>
          </a:p>
          <a:p>
            <a:pPr indent="0" lvl="0" marL="0" marR="0" rtl="0" algn="l">
              <a:spcBef>
                <a:spcPts val="0"/>
              </a:spcBef>
              <a:spcAft>
                <a:spcPts val="0"/>
              </a:spcAft>
              <a:buNone/>
            </a:pPr>
            <a:r>
              <a:rPr lang="en-US" sz="1800">
                <a:solidFill>
                  <a:schemeClr val="dk1"/>
                </a:solidFill>
                <a:latin typeface="Courier"/>
                <a:ea typeface="Courier"/>
                <a:cs typeface="Courier"/>
                <a:sym typeface="Courier"/>
              </a:rPr>
              <a:t>syn</a:t>
            </a:r>
            <a:r>
              <a:rPr lang="en-US" sz="1800">
                <a:solidFill>
                  <a:srgbClr val="797979"/>
                </a:solidFill>
                <a:latin typeface="Courier"/>
                <a:ea typeface="Courier"/>
                <a:cs typeface="Courier"/>
                <a:sym typeface="Courier"/>
              </a:rPr>
              <a:t>.</a:t>
            </a:r>
            <a:r>
              <a:rPr lang="en-US" sz="1800">
                <a:solidFill>
                  <a:schemeClr val="dk1"/>
                </a:solidFill>
                <a:latin typeface="Courier"/>
                <a:ea typeface="Courier"/>
                <a:cs typeface="Courier"/>
                <a:sym typeface="Courier"/>
              </a:rPr>
              <a:t>onset    </a:t>
            </a:r>
            <a:r>
              <a:rPr lang="en-US" sz="1800">
                <a:solidFill>
                  <a:srgbClr val="797979"/>
                </a:solidFill>
                <a:latin typeface="Courier"/>
                <a:ea typeface="Courier"/>
                <a:cs typeface="Courier"/>
                <a:sym typeface="Courier"/>
              </a:rPr>
              <a:t>=</a:t>
            </a:r>
            <a:r>
              <a:rPr lang="en-US" sz="1800">
                <a:solidFill>
                  <a:schemeClr val="dk1"/>
                </a:solidFill>
                <a:latin typeface="Courier"/>
                <a:ea typeface="Courier"/>
                <a:cs typeface="Courier"/>
                <a:sym typeface="Courier"/>
              </a:rPr>
              <a:t> stim</a:t>
            </a:r>
            <a:r>
              <a:rPr lang="en-US" sz="1800">
                <a:solidFill>
                  <a:srgbClr val="797979"/>
                </a:solidFill>
                <a:latin typeface="Courier"/>
                <a:ea typeface="Courier"/>
                <a:cs typeface="Courier"/>
                <a:sym typeface="Courier"/>
              </a:rPr>
              <a:t>.</a:t>
            </a:r>
            <a:r>
              <a:rPr lang="en-US" sz="1800">
                <a:solidFill>
                  <a:schemeClr val="dk1"/>
                </a:solidFill>
                <a:latin typeface="Courier"/>
                <a:ea typeface="Courier"/>
                <a:cs typeface="Courier"/>
                <a:sym typeface="Courier"/>
              </a:rPr>
              <a:t>delay </a:t>
            </a:r>
            <a:r>
              <a:rPr lang="en-US" sz="1800">
                <a:solidFill>
                  <a:srgbClr val="797979"/>
                </a:solidFill>
                <a:latin typeface="Courier"/>
                <a:ea typeface="Courier"/>
                <a:cs typeface="Courier"/>
                <a:sym typeface="Courier"/>
              </a:rPr>
              <a:t>+</a:t>
            </a:r>
            <a:r>
              <a:rPr lang="en-US" sz="1800">
                <a:solidFill>
                  <a:schemeClr val="dk1"/>
                </a:solidFill>
                <a:latin typeface="Courier"/>
                <a:ea typeface="Courier"/>
                <a:cs typeface="Courier"/>
                <a:sym typeface="Courier"/>
              </a:rPr>
              <a:t> </a:t>
            </a:r>
            <a:r>
              <a:rPr lang="en-US" sz="1800">
                <a:solidFill>
                  <a:srgbClr val="797979"/>
                </a:solidFill>
                <a:latin typeface="Courier"/>
                <a:ea typeface="Courier"/>
                <a:cs typeface="Courier"/>
                <a:sym typeface="Courier"/>
              </a:rPr>
              <a:t>5</a:t>
            </a:r>
            <a:endParaRPr sz="1800">
              <a:solidFill>
                <a:schemeClr val="dk1"/>
              </a:solidFill>
              <a:latin typeface="Courier"/>
              <a:ea typeface="Courier"/>
              <a:cs typeface="Courier"/>
              <a:sym typeface="Courier"/>
            </a:endParaRPr>
          </a:p>
          <a:p>
            <a:pPr indent="0" lvl="0" marL="0" marR="0" rtl="0" algn="l">
              <a:spcBef>
                <a:spcPts val="0"/>
              </a:spcBef>
              <a:spcAft>
                <a:spcPts val="0"/>
              </a:spcAft>
              <a:buNone/>
            </a:pPr>
            <a:r>
              <a:rPr lang="en-US" sz="1800">
                <a:solidFill>
                  <a:schemeClr val="dk1"/>
                </a:solidFill>
                <a:latin typeface="Courier"/>
                <a:ea typeface="Courier"/>
                <a:cs typeface="Courier"/>
                <a:sym typeface="Courier"/>
              </a:rPr>
              <a:t>syn_current </a:t>
            </a:r>
            <a:r>
              <a:rPr lang="en-US" sz="1800">
                <a:solidFill>
                  <a:srgbClr val="797979"/>
                </a:solidFill>
                <a:latin typeface="Courier"/>
                <a:ea typeface="Courier"/>
                <a:cs typeface="Courier"/>
                <a:sym typeface="Courier"/>
              </a:rPr>
              <a:t>=</a:t>
            </a:r>
            <a:r>
              <a:rPr lang="en-US" sz="1800">
                <a:solidFill>
                  <a:schemeClr val="dk1"/>
                </a:solidFill>
                <a:latin typeface="Courier"/>
                <a:ea typeface="Courier"/>
                <a:cs typeface="Courier"/>
                <a:sym typeface="Courier"/>
              </a:rPr>
              <a:t> h</a:t>
            </a:r>
            <a:r>
              <a:rPr lang="en-US" sz="1800">
                <a:solidFill>
                  <a:srgbClr val="797979"/>
                </a:solidFill>
                <a:latin typeface="Courier"/>
                <a:ea typeface="Courier"/>
                <a:cs typeface="Courier"/>
                <a:sym typeface="Courier"/>
              </a:rPr>
              <a:t>.</a:t>
            </a:r>
            <a:r>
              <a:rPr lang="en-US" sz="1800">
                <a:solidFill>
                  <a:schemeClr val="dk1"/>
                </a:solidFill>
                <a:latin typeface="Courier"/>
                <a:ea typeface="Courier"/>
                <a:cs typeface="Courier"/>
                <a:sym typeface="Courier"/>
              </a:rPr>
              <a:t>Vector()</a:t>
            </a:r>
            <a:endParaRPr/>
          </a:p>
          <a:p>
            <a:pPr indent="0" lvl="0" marL="0" marR="0" rtl="0" algn="l">
              <a:spcBef>
                <a:spcPts val="0"/>
              </a:spcBef>
              <a:spcAft>
                <a:spcPts val="0"/>
              </a:spcAft>
              <a:buNone/>
            </a:pPr>
            <a:r>
              <a:rPr lang="en-US" sz="1800">
                <a:solidFill>
                  <a:schemeClr val="dk1"/>
                </a:solidFill>
                <a:latin typeface="Courier"/>
                <a:ea typeface="Courier"/>
                <a:cs typeface="Courier"/>
                <a:sym typeface="Courier"/>
              </a:rPr>
              <a:t>syn_current</a:t>
            </a:r>
            <a:r>
              <a:rPr lang="en-US" sz="1800">
                <a:solidFill>
                  <a:srgbClr val="797979"/>
                </a:solidFill>
                <a:latin typeface="Courier"/>
                <a:ea typeface="Courier"/>
                <a:cs typeface="Courier"/>
                <a:sym typeface="Courier"/>
              </a:rPr>
              <a:t>.</a:t>
            </a:r>
            <a:r>
              <a:rPr lang="en-US" sz="1800">
                <a:solidFill>
                  <a:schemeClr val="dk1"/>
                </a:solidFill>
                <a:latin typeface="Courier"/>
                <a:ea typeface="Courier"/>
                <a:cs typeface="Courier"/>
                <a:sym typeface="Courier"/>
              </a:rPr>
              <a:t>record(syn</a:t>
            </a:r>
            <a:r>
              <a:rPr lang="en-US" sz="1800">
                <a:solidFill>
                  <a:srgbClr val="797979"/>
                </a:solidFill>
                <a:latin typeface="Courier"/>
                <a:ea typeface="Courier"/>
                <a:cs typeface="Courier"/>
                <a:sym typeface="Courier"/>
              </a:rPr>
              <a:t>.</a:t>
            </a:r>
            <a:r>
              <a:rPr lang="en-US" sz="1800">
                <a:solidFill>
                  <a:schemeClr val="dk1"/>
                </a:solidFill>
                <a:latin typeface="Courier"/>
                <a:ea typeface="Courier"/>
                <a:cs typeface="Courier"/>
                <a:sym typeface="Courier"/>
              </a:rPr>
              <a:t>_ref_i)</a:t>
            </a:r>
            <a:endParaRPr sz="1800">
              <a:solidFill>
                <a:schemeClr val="dk1"/>
              </a:solidFill>
              <a:latin typeface="Courier"/>
              <a:ea typeface="Courier"/>
              <a:cs typeface="Courier"/>
              <a:sym typeface="Courier"/>
            </a:endParaRPr>
          </a:p>
        </p:txBody>
      </p:sp>
      <p:sp>
        <p:nvSpPr>
          <p:cNvPr id="685" name="Google Shape;685;p56"/>
          <p:cNvSpPr txBox="1"/>
          <p:nvPr>
            <p:ph type="title"/>
          </p:nvPr>
        </p:nvSpPr>
        <p:spPr>
          <a:xfrm>
            <a:off x="241611" y="149290"/>
            <a:ext cx="9816789" cy="128089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168DBA"/>
              </a:buClr>
              <a:buSzPts val="3600"/>
              <a:buFont typeface="Century Gothic"/>
              <a:buNone/>
            </a:pPr>
            <a:r>
              <a:rPr lang="en-US"/>
              <a:t>Layer 5b Pyramidal Cell – calcium spike</a:t>
            </a:r>
            <a:endParaRPr/>
          </a:p>
        </p:txBody>
      </p:sp>
      <p:sp>
        <p:nvSpPr>
          <p:cNvPr id="686" name="Google Shape;686;p56"/>
          <p:cNvSpPr txBox="1"/>
          <p:nvPr/>
        </p:nvSpPr>
        <p:spPr>
          <a:xfrm>
            <a:off x="10829350" y="113900"/>
            <a:ext cx="1194600" cy="42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800">
                <a:solidFill>
                  <a:srgbClr val="93C47D"/>
                </a:solidFill>
                <a:latin typeface="Century Gothic"/>
                <a:ea typeface="Century Gothic"/>
                <a:cs typeface="Century Gothic"/>
                <a:sym typeface="Century Gothic"/>
              </a:rPr>
              <a:t>paper 2</a:t>
            </a:r>
            <a:endParaRPr b="1" sz="1800">
              <a:solidFill>
                <a:srgbClr val="93C47D"/>
              </a:solidFill>
              <a:latin typeface="Century Gothic"/>
              <a:ea typeface="Century Gothic"/>
              <a:cs typeface="Century Gothic"/>
              <a:sym typeface="Century Gothic"/>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1" name="Shape 691"/>
        <p:cNvGrpSpPr/>
        <p:nvPr/>
      </p:nvGrpSpPr>
      <p:grpSpPr>
        <a:xfrm>
          <a:off x="0" y="0"/>
          <a:ext cx="0" cy="0"/>
          <a:chOff x="0" y="0"/>
          <a:chExt cx="0" cy="0"/>
        </a:xfrm>
      </p:grpSpPr>
      <p:pic>
        <p:nvPicPr>
          <p:cNvPr id="692" name="Google Shape;692;p57"/>
          <p:cNvPicPr preferRelativeResize="0"/>
          <p:nvPr/>
        </p:nvPicPr>
        <p:blipFill rotWithShape="1">
          <a:blip r:embed="rId3">
            <a:alphaModFix/>
          </a:blip>
          <a:srcRect b="0" l="0" r="0" t="0"/>
          <a:stretch/>
        </p:blipFill>
        <p:spPr>
          <a:xfrm>
            <a:off x="152908" y="270002"/>
            <a:ext cx="1794764" cy="6412998"/>
          </a:xfrm>
          <a:prstGeom prst="rect">
            <a:avLst/>
          </a:prstGeom>
          <a:noFill/>
          <a:ln>
            <a:noFill/>
          </a:ln>
        </p:spPr>
      </p:pic>
      <p:sp>
        <p:nvSpPr>
          <p:cNvPr id="693" name="Google Shape;693;p57"/>
          <p:cNvSpPr/>
          <p:nvPr/>
        </p:nvSpPr>
        <p:spPr>
          <a:xfrm>
            <a:off x="7482840" y="556970"/>
            <a:ext cx="3993000" cy="1477200"/>
          </a:xfrm>
          <a:prstGeom prst="rect">
            <a:avLst/>
          </a:prstGeom>
          <a:solidFill>
            <a:schemeClr val="lt1"/>
          </a:solidFill>
          <a:ln cap="rnd" cmpd="sng" w="158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800">
                <a:solidFill>
                  <a:schemeClr val="dk1"/>
                </a:solidFill>
                <a:latin typeface="Century Gothic"/>
                <a:ea typeface="Century Gothic"/>
                <a:cs typeface="Century Gothic"/>
                <a:sym typeface="Century Gothic"/>
              </a:rPr>
              <a:t># Only EPSP-like current</a:t>
            </a:r>
            <a:endParaRPr/>
          </a:p>
          <a:p>
            <a:pPr indent="0" lvl="1" marL="457200" marR="0" rtl="0" algn="l">
              <a:spcBef>
                <a:spcPts val="0"/>
              </a:spcBef>
              <a:spcAft>
                <a:spcPts val="0"/>
              </a:spcAft>
              <a:buNone/>
            </a:pPr>
            <a:r>
              <a:rPr b="0" i="0" lang="en-US" sz="1800" u="none" cap="none" strike="noStrike">
                <a:solidFill>
                  <a:schemeClr val="dk1"/>
                </a:solidFill>
                <a:latin typeface="Century Gothic"/>
                <a:ea typeface="Century Gothic"/>
                <a:cs typeface="Century Gothic"/>
                <a:sym typeface="Century Gothic"/>
              </a:rPr>
              <a:t>syn</a:t>
            </a:r>
            <a:r>
              <a:rPr b="0" i="0" lang="en-US" sz="1800" u="none" cap="none" strike="noStrike">
                <a:solidFill>
                  <a:srgbClr val="666666"/>
                </a:solidFill>
                <a:latin typeface="Century Gothic"/>
                <a:ea typeface="Century Gothic"/>
                <a:cs typeface="Century Gothic"/>
                <a:sym typeface="Century Gothic"/>
              </a:rPr>
              <a:t>.</a:t>
            </a:r>
            <a:r>
              <a:rPr b="0" i="0" lang="en-US" sz="1800" u="none" cap="none" strike="noStrike">
                <a:solidFill>
                  <a:schemeClr val="dk1"/>
                </a:solidFill>
                <a:latin typeface="Century Gothic"/>
                <a:ea typeface="Century Gothic"/>
                <a:cs typeface="Century Gothic"/>
                <a:sym typeface="Century Gothic"/>
              </a:rPr>
              <a:t>imax </a:t>
            </a:r>
            <a:r>
              <a:rPr b="0" i="0" lang="en-US" sz="1800" u="none" cap="none" strike="noStrike">
                <a:solidFill>
                  <a:srgbClr val="666666"/>
                </a:solidFill>
                <a:latin typeface="Century Gothic"/>
                <a:ea typeface="Century Gothic"/>
                <a:cs typeface="Century Gothic"/>
                <a:sym typeface="Century Gothic"/>
              </a:rPr>
              <a:t>=</a:t>
            </a:r>
            <a:r>
              <a:rPr b="0" i="0" lang="en-US" sz="1800" u="none" cap="none" strike="noStrike">
                <a:solidFill>
                  <a:schemeClr val="dk1"/>
                </a:solidFill>
                <a:latin typeface="Century Gothic"/>
                <a:ea typeface="Century Gothic"/>
                <a:cs typeface="Century Gothic"/>
                <a:sym typeface="Century Gothic"/>
              </a:rPr>
              <a:t> </a:t>
            </a:r>
            <a:r>
              <a:rPr b="0" i="0" lang="en-US" sz="1800" u="none" cap="none" strike="noStrike">
                <a:solidFill>
                  <a:srgbClr val="666666"/>
                </a:solidFill>
                <a:latin typeface="Century Gothic"/>
                <a:ea typeface="Century Gothic"/>
                <a:cs typeface="Century Gothic"/>
                <a:sym typeface="Century Gothic"/>
              </a:rPr>
              <a:t>0.5</a:t>
            </a:r>
            <a:r>
              <a:rPr b="0" i="0" lang="en-US" sz="1800" u="none" cap="none" strike="noStrike">
                <a:solidFill>
                  <a:schemeClr val="dk1"/>
                </a:solidFill>
                <a:latin typeface="Century Gothic"/>
                <a:ea typeface="Century Gothic"/>
                <a:cs typeface="Century Gothic"/>
                <a:sym typeface="Century Gothic"/>
              </a:rPr>
              <a:t> </a:t>
            </a:r>
            <a:endParaRPr/>
          </a:p>
          <a:p>
            <a:pPr indent="0" lvl="1" marL="457200" marR="0" rtl="0" algn="l">
              <a:spcBef>
                <a:spcPts val="0"/>
              </a:spcBef>
              <a:spcAft>
                <a:spcPts val="0"/>
              </a:spcAft>
              <a:buNone/>
            </a:pPr>
            <a:r>
              <a:rPr b="0" i="0" lang="en-US" sz="1800" u="none" cap="none" strike="noStrike">
                <a:solidFill>
                  <a:schemeClr val="dk1"/>
                </a:solidFill>
                <a:latin typeface="Century Gothic"/>
                <a:ea typeface="Century Gothic"/>
                <a:cs typeface="Century Gothic"/>
                <a:sym typeface="Century Gothic"/>
              </a:rPr>
              <a:t>stim</a:t>
            </a:r>
            <a:r>
              <a:rPr b="0" i="0" lang="en-US" sz="1800" u="none" cap="none" strike="noStrike">
                <a:solidFill>
                  <a:srgbClr val="666666"/>
                </a:solidFill>
                <a:latin typeface="Century Gothic"/>
                <a:ea typeface="Century Gothic"/>
                <a:cs typeface="Century Gothic"/>
                <a:sym typeface="Century Gothic"/>
              </a:rPr>
              <a:t>.</a:t>
            </a:r>
            <a:r>
              <a:rPr b="0" i="0" lang="en-US" sz="1800" u="none" cap="none" strike="noStrike">
                <a:solidFill>
                  <a:schemeClr val="dk1"/>
                </a:solidFill>
                <a:latin typeface="Century Gothic"/>
                <a:ea typeface="Century Gothic"/>
                <a:cs typeface="Century Gothic"/>
                <a:sym typeface="Century Gothic"/>
              </a:rPr>
              <a:t>amp </a:t>
            </a:r>
            <a:r>
              <a:rPr b="0" i="0" lang="en-US" sz="1800" u="none" cap="none" strike="noStrike">
                <a:solidFill>
                  <a:srgbClr val="666666"/>
                </a:solidFill>
                <a:latin typeface="Century Gothic"/>
                <a:ea typeface="Century Gothic"/>
                <a:cs typeface="Century Gothic"/>
                <a:sym typeface="Century Gothic"/>
              </a:rPr>
              <a:t>=</a:t>
            </a:r>
            <a:r>
              <a:rPr b="0" i="0" lang="en-US" sz="1800" u="none" cap="none" strike="noStrike">
                <a:solidFill>
                  <a:schemeClr val="dk1"/>
                </a:solidFill>
                <a:latin typeface="Century Gothic"/>
                <a:ea typeface="Century Gothic"/>
                <a:cs typeface="Century Gothic"/>
                <a:sym typeface="Century Gothic"/>
              </a:rPr>
              <a:t> </a:t>
            </a:r>
            <a:r>
              <a:rPr b="0" i="0" lang="en-US" sz="1800" u="none" cap="none" strike="noStrike">
                <a:solidFill>
                  <a:srgbClr val="666666"/>
                </a:solidFill>
                <a:latin typeface="Century Gothic"/>
                <a:ea typeface="Century Gothic"/>
                <a:cs typeface="Century Gothic"/>
                <a:sym typeface="Century Gothic"/>
              </a:rPr>
              <a:t>0</a:t>
            </a:r>
            <a:r>
              <a:rPr b="0" i="0" lang="en-US" sz="1800" u="none" cap="none" strike="noStrike">
                <a:solidFill>
                  <a:schemeClr val="dk1"/>
                </a:solidFill>
                <a:latin typeface="Century Gothic"/>
                <a:ea typeface="Century Gothic"/>
                <a:cs typeface="Century Gothic"/>
                <a:sym typeface="Century Gothic"/>
              </a:rPr>
              <a:t> </a:t>
            </a:r>
            <a:endParaRPr/>
          </a:p>
          <a:p>
            <a:pPr indent="0" lvl="1" marL="457200" marR="0" rtl="0" algn="l">
              <a:spcBef>
                <a:spcPts val="0"/>
              </a:spcBef>
              <a:spcAft>
                <a:spcPts val="0"/>
              </a:spcAft>
              <a:buNone/>
            </a:pPr>
            <a:r>
              <a:rPr b="0" i="0" lang="en-US" sz="1800" u="none" cap="none" strike="noStrike">
                <a:solidFill>
                  <a:schemeClr val="dk1"/>
                </a:solidFill>
                <a:latin typeface="Century Gothic"/>
                <a:ea typeface="Century Gothic"/>
                <a:cs typeface="Century Gothic"/>
                <a:sym typeface="Century Gothic"/>
              </a:rPr>
              <a:t>h</a:t>
            </a:r>
            <a:r>
              <a:rPr b="0" i="0" lang="en-US" sz="1800" u="none" cap="none" strike="noStrike">
                <a:solidFill>
                  <a:srgbClr val="666666"/>
                </a:solidFill>
                <a:latin typeface="Century Gothic"/>
                <a:ea typeface="Century Gothic"/>
                <a:cs typeface="Century Gothic"/>
                <a:sym typeface="Century Gothic"/>
              </a:rPr>
              <a:t>.</a:t>
            </a:r>
            <a:r>
              <a:rPr b="0" i="0" lang="en-US" sz="1800" u="none" cap="none" strike="noStrike">
                <a:solidFill>
                  <a:schemeClr val="dk1"/>
                </a:solidFill>
                <a:latin typeface="Century Gothic"/>
                <a:ea typeface="Century Gothic"/>
                <a:cs typeface="Century Gothic"/>
                <a:sym typeface="Century Gothic"/>
              </a:rPr>
              <a:t>run() </a:t>
            </a:r>
            <a:endParaRPr/>
          </a:p>
          <a:p>
            <a:pPr indent="0" lvl="1" marL="457200" marR="0" rtl="0" algn="l">
              <a:spcBef>
                <a:spcPts val="0"/>
              </a:spcBef>
              <a:spcAft>
                <a:spcPts val="0"/>
              </a:spcAft>
              <a:buNone/>
            </a:pPr>
            <a:r>
              <a:rPr b="0" i="0" lang="en-US" sz="1800" u="none" cap="none" strike="noStrike">
                <a:solidFill>
                  <a:schemeClr val="dk1"/>
                </a:solidFill>
                <a:latin typeface="Century Gothic"/>
                <a:ea typeface="Century Gothic"/>
                <a:cs typeface="Century Gothic"/>
                <a:sym typeface="Century Gothic"/>
              </a:rPr>
              <a:t>plot_result(...) </a:t>
            </a:r>
            <a:endParaRPr b="0" i="0" sz="1800" u="none" cap="none" strike="noStrike">
              <a:solidFill>
                <a:schemeClr val="dk1"/>
              </a:solidFill>
              <a:latin typeface="Century Gothic"/>
              <a:ea typeface="Century Gothic"/>
              <a:cs typeface="Century Gothic"/>
              <a:sym typeface="Century Gothic"/>
            </a:endParaRPr>
          </a:p>
        </p:txBody>
      </p:sp>
      <p:pic>
        <p:nvPicPr>
          <p:cNvPr id="694" name="Google Shape;694;p57"/>
          <p:cNvPicPr preferRelativeResize="0"/>
          <p:nvPr/>
        </p:nvPicPr>
        <p:blipFill rotWithShape="1">
          <a:blip r:embed="rId4">
            <a:alphaModFix/>
          </a:blip>
          <a:srcRect b="0" l="0" r="0" t="0"/>
          <a:stretch/>
        </p:blipFill>
        <p:spPr>
          <a:xfrm>
            <a:off x="2743200" y="4017646"/>
            <a:ext cx="4623816" cy="2134069"/>
          </a:xfrm>
          <a:prstGeom prst="rect">
            <a:avLst/>
          </a:prstGeom>
          <a:noFill/>
          <a:ln>
            <a:noFill/>
          </a:ln>
        </p:spPr>
      </p:pic>
      <p:pic>
        <p:nvPicPr>
          <p:cNvPr id="695" name="Google Shape;695;p57"/>
          <p:cNvPicPr preferRelativeResize="0"/>
          <p:nvPr/>
        </p:nvPicPr>
        <p:blipFill rotWithShape="1">
          <a:blip r:embed="rId5">
            <a:alphaModFix/>
          </a:blip>
          <a:srcRect b="0" l="0" r="0" t="0"/>
          <a:stretch/>
        </p:blipFill>
        <p:spPr>
          <a:xfrm>
            <a:off x="2743200" y="-1343"/>
            <a:ext cx="4623816" cy="2134069"/>
          </a:xfrm>
          <a:prstGeom prst="rect">
            <a:avLst/>
          </a:prstGeom>
          <a:noFill/>
          <a:ln>
            <a:noFill/>
          </a:ln>
        </p:spPr>
      </p:pic>
      <p:pic>
        <p:nvPicPr>
          <p:cNvPr id="696" name="Google Shape;696;p57"/>
          <p:cNvPicPr preferRelativeResize="0"/>
          <p:nvPr/>
        </p:nvPicPr>
        <p:blipFill rotWithShape="1">
          <a:blip r:embed="rId6">
            <a:alphaModFix/>
          </a:blip>
          <a:srcRect b="0" l="0" r="0" t="0"/>
          <a:stretch/>
        </p:blipFill>
        <p:spPr>
          <a:xfrm>
            <a:off x="2743200" y="2056526"/>
            <a:ext cx="4623816" cy="2134069"/>
          </a:xfrm>
          <a:prstGeom prst="rect">
            <a:avLst/>
          </a:prstGeom>
          <a:noFill/>
          <a:ln>
            <a:noFill/>
          </a:ln>
        </p:spPr>
      </p:pic>
      <p:sp>
        <p:nvSpPr>
          <p:cNvPr id="697" name="Google Shape;697;p57"/>
          <p:cNvSpPr/>
          <p:nvPr/>
        </p:nvSpPr>
        <p:spPr>
          <a:xfrm>
            <a:off x="7482840" y="2499015"/>
            <a:ext cx="3992880" cy="1477328"/>
          </a:xfrm>
          <a:prstGeom prst="rect">
            <a:avLst/>
          </a:prstGeom>
          <a:solidFill>
            <a:schemeClr val="lt1"/>
          </a:solidFill>
          <a:ln cap="rnd" cmpd="sng" w="158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800">
                <a:solidFill>
                  <a:schemeClr val="dk1"/>
                </a:solidFill>
                <a:latin typeface="Century Gothic"/>
                <a:ea typeface="Century Gothic"/>
                <a:cs typeface="Century Gothic"/>
                <a:sym typeface="Century Gothic"/>
              </a:rPr>
              <a:t># Only small step current</a:t>
            </a:r>
            <a:endParaRPr/>
          </a:p>
          <a:p>
            <a:pPr indent="0" lvl="1" marL="457200" marR="0" rtl="0" algn="l">
              <a:spcBef>
                <a:spcPts val="0"/>
              </a:spcBef>
              <a:spcAft>
                <a:spcPts val="0"/>
              </a:spcAft>
              <a:buNone/>
            </a:pPr>
            <a:r>
              <a:rPr b="0" i="0" lang="en-US" sz="1800" u="none" cap="none" strike="noStrike">
                <a:solidFill>
                  <a:schemeClr val="dk1"/>
                </a:solidFill>
                <a:latin typeface="Century Gothic"/>
                <a:ea typeface="Century Gothic"/>
                <a:cs typeface="Century Gothic"/>
                <a:sym typeface="Century Gothic"/>
              </a:rPr>
              <a:t>syn</a:t>
            </a:r>
            <a:r>
              <a:rPr b="0" i="0" lang="en-US" sz="1800" u="none" cap="none" strike="noStrike">
                <a:solidFill>
                  <a:srgbClr val="666666"/>
                </a:solidFill>
                <a:latin typeface="Century Gothic"/>
                <a:ea typeface="Century Gothic"/>
                <a:cs typeface="Century Gothic"/>
                <a:sym typeface="Century Gothic"/>
              </a:rPr>
              <a:t>.</a:t>
            </a:r>
            <a:r>
              <a:rPr b="0" i="0" lang="en-US" sz="1800" u="none" cap="none" strike="noStrike">
                <a:solidFill>
                  <a:schemeClr val="dk1"/>
                </a:solidFill>
                <a:latin typeface="Century Gothic"/>
                <a:ea typeface="Century Gothic"/>
                <a:cs typeface="Century Gothic"/>
                <a:sym typeface="Century Gothic"/>
              </a:rPr>
              <a:t>imax </a:t>
            </a:r>
            <a:r>
              <a:rPr b="0" i="0" lang="en-US" sz="1800" u="none" cap="none" strike="noStrike">
                <a:solidFill>
                  <a:srgbClr val="666666"/>
                </a:solidFill>
                <a:latin typeface="Century Gothic"/>
                <a:ea typeface="Century Gothic"/>
                <a:cs typeface="Century Gothic"/>
                <a:sym typeface="Century Gothic"/>
              </a:rPr>
              <a:t>=</a:t>
            </a:r>
            <a:r>
              <a:rPr b="0" i="0" lang="en-US" sz="1800" u="none" cap="none" strike="noStrike">
                <a:solidFill>
                  <a:schemeClr val="dk1"/>
                </a:solidFill>
                <a:latin typeface="Century Gothic"/>
                <a:ea typeface="Century Gothic"/>
                <a:cs typeface="Century Gothic"/>
                <a:sym typeface="Century Gothic"/>
              </a:rPr>
              <a:t> </a:t>
            </a:r>
            <a:r>
              <a:rPr b="0" i="0" lang="en-US" sz="1800" u="none" cap="none" strike="noStrike">
                <a:solidFill>
                  <a:srgbClr val="666666"/>
                </a:solidFill>
                <a:latin typeface="Century Gothic"/>
                <a:ea typeface="Century Gothic"/>
                <a:cs typeface="Century Gothic"/>
                <a:sym typeface="Century Gothic"/>
              </a:rPr>
              <a:t>0</a:t>
            </a:r>
            <a:r>
              <a:rPr b="0" i="0" lang="en-US" sz="1800" u="none" cap="none" strike="noStrike">
                <a:solidFill>
                  <a:schemeClr val="dk1"/>
                </a:solidFill>
                <a:latin typeface="Century Gothic"/>
                <a:ea typeface="Century Gothic"/>
                <a:cs typeface="Century Gothic"/>
                <a:sym typeface="Century Gothic"/>
              </a:rPr>
              <a:t> </a:t>
            </a:r>
            <a:endParaRPr/>
          </a:p>
          <a:p>
            <a:pPr indent="0" lvl="1" marL="457200" marR="0" rtl="0" algn="l">
              <a:spcBef>
                <a:spcPts val="0"/>
              </a:spcBef>
              <a:spcAft>
                <a:spcPts val="0"/>
              </a:spcAft>
              <a:buNone/>
            </a:pPr>
            <a:r>
              <a:rPr b="0" i="0" lang="en-US" sz="1800" u="none" cap="none" strike="noStrike">
                <a:solidFill>
                  <a:schemeClr val="dk1"/>
                </a:solidFill>
                <a:latin typeface="Century Gothic"/>
                <a:ea typeface="Century Gothic"/>
                <a:cs typeface="Century Gothic"/>
                <a:sym typeface="Century Gothic"/>
              </a:rPr>
              <a:t>stim</a:t>
            </a:r>
            <a:r>
              <a:rPr b="0" i="0" lang="en-US" sz="1800" u="none" cap="none" strike="noStrike">
                <a:solidFill>
                  <a:srgbClr val="666666"/>
                </a:solidFill>
                <a:latin typeface="Century Gothic"/>
                <a:ea typeface="Century Gothic"/>
                <a:cs typeface="Century Gothic"/>
                <a:sym typeface="Century Gothic"/>
              </a:rPr>
              <a:t>.</a:t>
            </a:r>
            <a:r>
              <a:rPr b="0" i="0" lang="en-US" sz="1800" u="none" cap="none" strike="noStrike">
                <a:solidFill>
                  <a:schemeClr val="dk1"/>
                </a:solidFill>
                <a:latin typeface="Century Gothic"/>
                <a:ea typeface="Century Gothic"/>
                <a:cs typeface="Century Gothic"/>
                <a:sym typeface="Century Gothic"/>
              </a:rPr>
              <a:t>amp </a:t>
            </a:r>
            <a:r>
              <a:rPr b="0" i="0" lang="en-US" sz="1800" u="none" cap="none" strike="noStrike">
                <a:solidFill>
                  <a:srgbClr val="666666"/>
                </a:solidFill>
                <a:latin typeface="Century Gothic"/>
                <a:ea typeface="Century Gothic"/>
                <a:cs typeface="Century Gothic"/>
                <a:sym typeface="Century Gothic"/>
              </a:rPr>
              <a:t>=</a:t>
            </a:r>
            <a:r>
              <a:rPr b="0" i="0" lang="en-US" sz="1800" u="none" cap="none" strike="noStrike">
                <a:solidFill>
                  <a:schemeClr val="dk1"/>
                </a:solidFill>
                <a:latin typeface="Century Gothic"/>
                <a:ea typeface="Century Gothic"/>
                <a:cs typeface="Century Gothic"/>
                <a:sym typeface="Century Gothic"/>
              </a:rPr>
              <a:t> </a:t>
            </a:r>
            <a:r>
              <a:rPr b="0" i="0" lang="en-US" sz="1800" u="none" cap="none" strike="noStrike">
                <a:solidFill>
                  <a:srgbClr val="666666"/>
                </a:solidFill>
                <a:latin typeface="Century Gothic"/>
                <a:ea typeface="Century Gothic"/>
                <a:cs typeface="Century Gothic"/>
                <a:sym typeface="Century Gothic"/>
              </a:rPr>
              <a:t>1.9</a:t>
            </a:r>
            <a:r>
              <a:rPr b="0" i="0" lang="en-US" sz="1800" u="none" cap="none" strike="noStrike">
                <a:solidFill>
                  <a:schemeClr val="dk1"/>
                </a:solidFill>
                <a:latin typeface="Century Gothic"/>
                <a:ea typeface="Century Gothic"/>
                <a:cs typeface="Century Gothic"/>
                <a:sym typeface="Century Gothic"/>
              </a:rPr>
              <a:t> </a:t>
            </a:r>
            <a:endParaRPr/>
          </a:p>
          <a:p>
            <a:pPr indent="0" lvl="1" marL="457200" marR="0" rtl="0" algn="l">
              <a:spcBef>
                <a:spcPts val="0"/>
              </a:spcBef>
              <a:spcAft>
                <a:spcPts val="0"/>
              </a:spcAft>
              <a:buNone/>
            </a:pPr>
            <a:r>
              <a:rPr b="0" i="0" lang="en-US" sz="1800" u="none" cap="none" strike="noStrike">
                <a:solidFill>
                  <a:schemeClr val="dk1"/>
                </a:solidFill>
                <a:latin typeface="Century Gothic"/>
                <a:ea typeface="Century Gothic"/>
                <a:cs typeface="Century Gothic"/>
                <a:sym typeface="Century Gothic"/>
              </a:rPr>
              <a:t>h</a:t>
            </a:r>
            <a:r>
              <a:rPr b="0" i="0" lang="en-US" sz="1800" u="none" cap="none" strike="noStrike">
                <a:solidFill>
                  <a:srgbClr val="666666"/>
                </a:solidFill>
                <a:latin typeface="Century Gothic"/>
                <a:ea typeface="Century Gothic"/>
                <a:cs typeface="Century Gothic"/>
                <a:sym typeface="Century Gothic"/>
              </a:rPr>
              <a:t>.</a:t>
            </a:r>
            <a:r>
              <a:rPr b="0" i="0" lang="en-US" sz="1800" u="none" cap="none" strike="noStrike">
                <a:solidFill>
                  <a:schemeClr val="dk1"/>
                </a:solidFill>
                <a:latin typeface="Century Gothic"/>
                <a:ea typeface="Century Gothic"/>
                <a:cs typeface="Century Gothic"/>
                <a:sym typeface="Century Gothic"/>
              </a:rPr>
              <a:t>run() </a:t>
            </a:r>
            <a:endParaRPr/>
          </a:p>
          <a:p>
            <a:pPr indent="0" lvl="1" marL="457200" marR="0" rtl="0" algn="l">
              <a:spcBef>
                <a:spcPts val="0"/>
              </a:spcBef>
              <a:spcAft>
                <a:spcPts val="0"/>
              </a:spcAft>
              <a:buNone/>
            </a:pPr>
            <a:r>
              <a:rPr b="0" i="0" lang="en-US" sz="1800" u="none" cap="none" strike="noStrike">
                <a:solidFill>
                  <a:schemeClr val="dk1"/>
                </a:solidFill>
                <a:latin typeface="Century Gothic"/>
                <a:ea typeface="Century Gothic"/>
                <a:cs typeface="Century Gothic"/>
                <a:sym typeface="Century Gothic"/>
              </a:rPr>
              <a:t>plot_result(...) </a:t>
            </a:r>
            <a:endParaRPr b="0" i="0" sz="1800" u="none" cap="none" strike="noStrike">
              <a:solidFill>
                <a:schemeClr val="dk1"/>
              </a:solidFill>
              <a:latin typeface="Century Gothic"/>
              <a:ea typeface="Century Gothic"/>
              <a:cs typeface="Century Gothic"/>
              <a:sym typeface="Century Gothic"/>
            </a:endParaRPr>
          </a:p>
        </p:txBody>
      </p:sp>
      <p:sp>
        <p:nvSpPr>
          <p:cNvPr id="698" name="Google Shape;698;p57"/>
          <p:cNvSpPr/>
          <p:nvPr/>
        </p:nvSpPr>
        <p:spPr>
          <a:xfrm>
            <a:off x="7482840" y="4499790"/>
            <a:ext cx="3992880" cy="1477328"/>
          </a:xfrm>
          <a:prstGeom prst="rect">
            <a:avLst/>
          </a:prstGeom>
          <a:solidFill>
            <a:schemeClr val="lt1"/>
          </a:solidFill>
          <a:ln cap="rnd" cmpd="sng" w="158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800">
                <a:solidFill>
                  <a:schemeClr val="dk1"/>
                </a:solidFill>
                <a:latin typeface="Century Gothic"/>
                <a:ea typeface="Century Gothic"/>
                <a:cs typeface="Century Gothic"/>
                <a:sym typeface="Century Gothic"/>
              </a:rPr>
              <a:t># both step and EPSP-like currents</a:t>
            </a:r>
            <a:endParaRPr/>
          </a:p>
          <a:p>
            <a:pPr indent="0" lvl="1" marL="457200" marR="0" rtl="0" algn="l">
              <a:spcBef>
                <a:spcPts val="0"/>
              </a:spcBef>
              <a:spcAft>
                <a:spcPts val="0"/>
              </a:spcAft>
              <a:buNone/>
            </a:pPr>
            <a:r>
              <a:rPr b="0" i="0" lang="en-US" sz="1800" u="none" cap="none" strike="noStrike">
                <a:solidFill>
                  <a:schemeClr val="dk1"/>
                </a:solidFill>
                <a:latin typeface="Century Gothic"/>
                <a:ea typeface="Century Gothic"/>
                <a:cs typeface="Century Gothic"/>
                <a:sym typeface="Century Gothic"/>
              </a:rPr>
              <a:t>syn</a:t>
            </a:r>
            <a:r>
              <a:rPr b="0" i="0" lang="en-US" sz="1800" u="none" cap="none" strike="noStrike">
                <a:solidFill>
                  <a:srgbClr val="666666"/>
                </a:solidFill>
                <a:latin typeface="Century Gothic"/>
                <a:ea typeface="Century Gothic"/>
                <a:cs typeface="Century Gothic"/>
                <a:sym typeface="Century Gothic"/>
              </a:rPr>
              <a:t>.</a:t>
            </a:r>
            <a:r>
              <a:rPr b="0" i="0" lang="en-US" sz="1800" u="none" cap="none" strike="noStrike">
                <a:solidFill>
                  <a:schemeClr val="dk1"/>
                </a:solidFill>
                <a:latin typeface="Century Gothic"/>
                <a:ea typeface="Century Gothic"/>
                <a:cs typeface="Century Gothic"/>
                <a:sym typeface="Century Gothic"/>
              </a:rPr>
              <a:t>imax </a:t>
            </a:r>
            <a:r>
              <a:rPr b="0" i="0" lang="en-US" sz="1800" u="none" cap="none" strike="noStrike">
                <a:solidFill>
                  <a:srgbClr val="666666"/>
                </a:solidFill>
                <a:latin typeface="Century Gothic"/>
                <a:ea typeface="Century Gothic"/>
                <a:cs typeface="Century Gothic"/>
                <a:sym typeface="Century Gothic"/>
              </a:rPr>
              <a:t>=</a:t>
            </a:r>
            <a:r>
              <a:rPr b="0" i="0" lang="en-US" sz="1800" u="none" cap="none" strike="noStrike">
                <a:solidFill>
                  <a:schemeClr val="dk1"/>
                </a:solidFill>
                <a:latin typeface="Century Gothic"/>
                <a:ea typeface="Century Gothic"/>
                <a:cs typeface="Century Gothic"/>
                <a:sym typeface="Century Gothic"/>
              </a:rPr>
              <a:t> </a:t>
            </a:r>
            <a:r>
              <a:rPr b="0" i="0" lang="en-US" sz="1800" u="none" cap="none" strike="noStrike">
                <a:solidFill>
                  <a:srgbClr val="666666"/>
                </a:solidFill>
                <a:latin typeface="Century Gothic"/>
                <a:ea typeface="Century Gothic"/>
                <a:cs typeface="Century Gothic"/>
                <a:sym typeface="Century Gothic"/>
              </a:rPr>
              <a:t>0.5</a:t>
            </a:r>
            <a:r>
              <a:rPr b="0" i="0" lang="en-US" sz="1800" u="none" cap="none" strike="noStrike">
                <a:solidFill>
                  <a:schemeClr val="dk1"/>
                </a:solidFill>
                <a:latin typeface="Century Gothic"/>
                <a:ea typeface="Century Gothic"/>
                <a:cs typeface="Century Gothic"/>
                <a:sym typeface="Century Gothic"/>
              </a:rPr>
              <a:t> </a:t>
            </a:r>
            <a:endParaRPr/>
          </a:p>
          <a:p>
            <a:pPr indent="0" lvl="1" marL="457200" marR="0" rtl="0" algn="l">
              <a:spcBef>
                <a:spcPts val="0"/>
              </a:spcBef>
              <a:spcAft>
                <a:spcPts val="0"/>
              </a:spcAft>
              <a:buNone/>
            </a:pPr>
            <a:r>
              <a:rPr b="0" i="0" lang="en-US" sz="1800" u="none" cap="none" strike="noStrike">
                <a:solidFill>
                  <a:schemeClr val="dk1"/>
                </a:solidFill>
                <a:latin typeface="Century Gothic"/>
                <a:ea typeface="Century Gothic"/>
                <a:cs typeface="Century Gothic"/>
                <a:sym typeface="Century Gothic"/>
              </a:rPr>
              <a:t>stim</a:t>
            </a:r>
            <a:r>
              <a:rPr b="0" i="0" lang="en-US" sz="1800" u="none" cap="none" strike="noStrike">
                <a:solidFill>
                  <a:srgbClr val="666666"/>
                </a:solidFill>
                <a:latin typeface="Century Gothic"/>
                <a:ea typeface="Century Gothic"/>
                <a:cs typeface="Century Gothic"/>
                <a:sym typeface="Century Gothic"/>
              </a:rPr>
              <a:t>.</a:t>
            </a:r>
            <a:r>
              <a:rPr b="0" i="0" lang="en-US" sz="1800" u="none" cap="none" strike="noStrike">
                <a:solidFill>
                  <a:schemeClr val="dk1"/>
                </a:solidFill>
                <a:latin typeface="Century Gothic"/>
                <a:ea typeface="Century Gothic"/>
                <a:cs typeface="Century Gothic"/>
                <a:sym typeface="Century Gothic"/>
              </a:rPr>
              <a:t>amp </a:t>
            </a:r>
            <a:r>
              <a:rPr b="0" i="0" lang="en-US" sz="1800" u="none" cap="none" strike="noStrike">
                <a:solidFill>
                  <a:srgbClr val="666666"/>
                </a:solidFill>
                <a:latin typeface="Century Gothic"/>
                <a:ea typeface="Century Gothic"/>
                <a:cs typeface="Century Gothic"/>
                <a:sym typeface="Century Gothic"/>
              </a:rPr>
              <a:t>=</a:t>
            </a:r>
            <a:r>
              <a:rPr b="0" i="0" lang="en-US" sz="1800" u="none" cap="none" strike="noStrike">
                <a:solidFill>
                  <a:schemeClr val="dk1"/>
                </a:solidFill>
                <a:latin typeface="Century Gothic"/>
                <a:ea typeface="Century Gothic"/>
                <a:cs typeface="Century Gothic"/>
                <a:sym typeface="Century Gothic"/>
              </a:rPr>
              <a:t> </a:t>
            </a:r>
            <a:r>
              <a:rPr b="0" i="0" lang="en-US" sz="1800" u="none" cap="none" strike="noStrike">
                <a:solidFill>
                  <a:srgbClr val="666666"/>
                </a:solidFill>
                <a:latin typeface="Century Gothic"/>
                <a:ea typeface="Century Gothic"/>
                <a:cs typeface="Century Gothic"/>
                <a:sym typeface="Century Gothic"/>
              </a:rPr>
              <a:t>1.9</a:t>
            </a:r>
            <a:r>
              <a:rPr b="0" i="0" lang="en-US" sz="1800" u="none" cap="none" strike="noStrike">
                <a:solidFill>
                  <a:schemeClr val="dk1"/>
                </a:solidFill>
                <a:latin typeface="Century Gothic"/>
                <a:ea typeface="Century Gothic"/>
                <a:cs typeface="Century Gothic"/>
                <a:sym typeface="Century Gothic"/>
              </a:rPr>
              <a:t> </a:t>
            </a:r>
            <a:endParaRPr/>
          </a:p>
          <a:p>
            <a:pPr indent="0" lvl="1" marL="457200" marR="0" rtl="0" algn="l">
              <a:spcBef>
                <a:spcPts val="0"/>
              </a:spcBef>
              <a:spcAft>
                <a:spcPts val="0"/>
              </a:spcAft>
              <a:buNone/>
            </a:pPr>
            <a:r>
              <a:rPr b="0" i="0" lang="en-US" sz="1800" u="none" cap="none" strike="noStrike">
                <a:solidFill>
                  <a:schemeClr val="dk1"/>
                </a:solidFill>
                <a:latin typeface="Century Gothic"/>
                <a:ea typeface="Century Gothic"/>
                <a:cs typeface="Century Gothic"/>
                <a:sym typeface="Century Gothic"/>
              </a:rPr>
              <a:t>h</a:t>
            </a:r>
            <a:r>
              <a:rPr b="0" i="0" lang="en-US" sz="1800" u="none" cap="none" strike="noStrike">
                <a:solidFill>
                  <a:srgbClr val="666666"/>
                </a:solidFill>
                <a:latin typeface="Century Gothic"/>
                <a:ea typeface="Century Gothic"/>
                <a:cs typeface="Century Gothic"/>
                <a:sym typeface="Century Gothic"/>
              </a:rPr>
              <a:t>.</a:t>
            </a:r>
            <a:r>
              <a:rPr b="0" i="0" lang="en-US" sz="1800" u="none" cap="none" strike="noStrike">
                <a:solidFill>
                  <a:schemeClr val="dk1"/>
                </a:solidFill>
                <a:latin typeface="Century Gothic"/>
                <a:ea typeface="Century Gothic"/>
                <a:cs typeface="Century Gothic"/>
                <a:sym typeface="Century Gothic"/>
              </a:rPr>
              <a:t>run() </a:t>
            </a:r>
            <a:endParaRPr/>
          </a:p>
          <a:p>
            <a:pPr indent="0" lvl="1" marL="457200" marR="0" rtl="0" algn="l">
              <a:spcBef>
                <a:spcPts val="0"/>
              </a:spcBef>
              <a:spcAft>
                <a:spcPts val="0"/>
              </a:spcAft>
              <a:buNone/>
            </a:pPr>
            <a:r>
              <a:rPr b="0" i="0" lang="en-US" sz="1800" u="none" cap="none" strike="noStrike">
                <a:solidFill>
                  <a:schemeClr val="dk1"/>
                </a:solidFill>
                <a:latin typeface="Century Gothic"/>
                <a:ea typeface="Century Gothic"/>
                <a:cs typeface="Century Gothic"/>
                <a:sym typeface="Century Gothic"/>
              </a:rPr>
              <a:t>plot_result(...) </a:t>
            </a:r>
            <a:endParaRPr b="0" i="0" sz="1800" u="none" cap="none" strike="noStrike">
              <a:solidFill>
                <a:schemeClr val="dk1"/>
              </a:solidFill>
              <a:latin typeface="Century Gothic"/>
              <a:ea typeface="Century Gothic"/>
              <a:cs typeface="Century Gothic"/>
              <a:sym typeface="Century Gothic"/>
            </a:endParaRPr>
          </a:p>
        </p:txBody>
      </p:sp>
      <p:sp>
        <p:nvSpPr>
          <p:cNvPr id="699" name="Google Shape;699;p57"/>
          <p:cNvSpPr txBox="1"/>
          <p:nvPr/>
        </p:nvSpPr>
        <p:spPr>
          <a:xfrm>
            <a:off x="227553" y="6273225"/>
            <a:ext cx="12039092" cy="58477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600">
                <a:solidFill>
                  <a:schemeClr val="dk1"/>
                </a:solidFill>
                <a:latin typeface="Century Gothic"/>
                <a:ea typeface="Century Gothic"/>
                <a:cs typeface="Century Gothic"/>
                <a:sym typeface="Century Gothic"/>
              </a:rPr>
              <a:t>Models of Neocortical Layer 5b Pyramidal Cells Capturing a Wide Range of Dendritic and Perisomatic Active Properties</a:t>
            </a:r>
            <a:endParaRPr/>
          </a:p>
          <a:p>
            <a:pPr indent="0" lvl="0" marL="0" marR="0" rtl="0" algn="l">
              <a:spcBef>
                <a:spcPts val="0"/>
              </a:spcBef>
              <a:spcAft>
                <a:spcPts val="0"/>
              </a:spcAft>
              <a:buNone/>
            </a:pPr>
            <a:r>
              <a:rPr lang="en-US" sz="1600">
                <a:solidFill>
                  <a:schemeClr val="dk1"/>
                </a:solidFill>
                <a:latin typeface="Century Gothic"/>
                <a:ea typeface="Century Gothic"/>
                <a:cs typeface="Century Gothic"/>
                <a:sym typeface="Century Gothic"/>
              </a:rPr>
              <a:t>Etay Hay , Sean Hill, Felix Schürmann, Henry Markram, Idan Segev. PLOS Computational Biology 2011</a:t>
            </a:r>
            <a:endParaRPr/>
          </a:p>
        </p:txBody>
      </p:sp>
      <p:pic>
        <p:nvPicPr>
          <p:cNvPr id="700" name="Google Shape;700;p57"/>
          <p:cNvPicPr preferRelativeResize="0"/>
          <p:nvPr/>
        </p:nvPicPr>
        <p:blipFill rotWithShape="1">
          <a:blip r:embed="rId7">
            <a:alphaModFix/>
          </a:blip>
          <a:srcRect b="0" l="0" r="0" t="0"/>
          <a:stretch/>
        </p:blipFill>
        <p:spPr>
          <a:xfrm rot="-8893349">
            <a:off x="311709" y="2815744"/>
            <a:ext cx="715879" cy="102268"/>
          </a:xfrm>
          <a:prstGeom prst="rect">
            <a:avLst/>
          </a:prstGeom>
          <a:noFill/>
          <a:ln>
            <a:noFill/>
          </a:ln>
        </p:spPr>
      </p:pic>
      <p:pic>
        <p:nvPicPr>
          <p:cNvPr id="701" name="Google Shape;701;p57"/>
          <p:cNvPicPr preferRelativeResize="0"/>
          <p:nvPr/>
        </p:nvPicPr>
        <p:blipFill rotWithShape="1">
          <a:blip r:embed="rId8">
            <a:alphaModFix/>
          </a:blip>
          <a:srcRect b="0" l="0" r="0" t="0"/>
          <a:stretch/>
        </p:blipFill>
        <p:spPr>
          <a:xfrm rot="-8893349">
            <a:off x="464109" y="5490174"/>
            <a:ext cx="715879" cy="102268"/>
          </a:xfrm>
          <a:prstGeom prst="rect">
            <a:avLst/>
          </a:prstGeom>
          <a:noFill/>
          <a:ln>
            <a:noFill/>
          </a:ln>
        </p:spPr>
      </p:pic>
      <p:sp>
        <p:nvSpPr>
          <p:cNvPr id="702" name="Google Shape;702;p57"/>
          <p:cNvSpPr txBox="1"/>
          <p:nvPr/>
        </p:nvSpPr>
        <p:spPr>
          <a:xfrm rot="-5051753">
            <a:off x="3914" y="3837844"/>
            <a:ext cx="958917" cy="27699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200">
                <a:solidFill>
                  <a:schemeClr val="dk1"/>
                </a:solidFill>
                <a:latin typeface="Century Gothic"/>
                <a:ea typeface="Century Gothic"/>
                <a:cs typeface="Century Gothic"/>
                <a:sym typeface="Century Gothic"/>
              </a:rPr>
              <a:t>Recording</a:t>
            </a:r>
            <a:endParaRPr/>
          </a:p>
        </p:txBody>
      </p:sp>
      <p:cxnSp>
        <p:nvCxnSpPr>
          <p:cNvPr id="703" name="Google Shape;703;p57"/>
          <p:cNvCxnSpPr>
            <a:stCxn id="702" idx="3"/>
          </p:cNvCxnSpPr>
          <p:nvPr/>
        </p:nvCxnSpPr>
        <p:spPr>
          <a:xfrm rot="10800000">
            <a:off x="490759" y="2861243"/>
            <a:ext cx="41100" cy="638100"/>
          </a:xfrm>
          <a:prstGeom prst="straightConnector1">
            <a:avLst/>
          </a:prstGeom>
          <a:noFill/>
          <a:ln cap="rnd" cmpd="sng" w="9525">
            <a:solidFill>
              <a:srgbClr val="323232"/>
            </a:solidFill>
            <a:prstDash val="solid"/>
            <a:round/>
            <a:headEnd len="sm" w="sm" type="none"/>
            <a:tailEnd len="med" w="med" type="triangle"/>
          </a:ln>
        </p:spPr>
      </p:cxnSp>
      <p:cxnSp>
        <p:nvCxnSpPr>
          <p:cNvPr id="704" name="Google Shape;704;p57"/>
          <p:cNvCxnSpPr/>
          <p:nvPr/>
        </p:nvCxnSpPr>
        <p:spPr>
          <a:xfrm>
            <a:off x="490836" y="4467351"/>
            <a:ext cx="99099" cy="753578"/>
          </a:xfrm>
          <a:prstGeom prst="straightConnector1">
            <a:avLst/>
          </a:prstGeom>
          <a:noFill/>
          <a:ln cap="rnd" cmpd="sng" w="9525">
            <a:solidFill>
              <a:srgbClr val="323232"/>
            </a:solidFill>
            <a:prstDash val="solid"/>
            <a:round/>
            <a:headEnd len="sm" w="sm" type="none"/>
            <a:tailEnd len="med" w="med" type="triangle"/>
          </a:ln>
        </p:spPr>
      </p:cxnSp>
      <p:sp>
        <p:nvSpPr>
          <p:cNvPr id="705" name="Google Shape;705;p57"/>
          <p:cNvSpPr txBox="1"/>
          <p:nvPr/>
        </p:nvSpPr>
        <p:spPr>
          <a:xfrm>
            <a:off x="10829350" y="113900"/>
            <a:ext cx="1194600" cy="42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800">
                <a:solidFill>
                  <a:srgbClr val="93C47D"/>
                </a:solidFill>
                <a:latin typeface="Century Gothic"/>
                <a:ea typeface="Century Gothic"/>
                <a:cs typeface="Century Gothic"/>
                <a:sym typeface="Century Gothic"/>
              </a:rPr>
              <a:t>paper 2</a:t>
            </a:r>
            <a:endParaRPr b="1" sz="1800">
              <a:solidFill>
                <a:srgbClr val="93C47D"/>
              </a:solidFill>
              <a:latin typeface="Century Gothic"/>
              <a:ea typeface="Century Gothic"/>
              <a:cs typeface="Century Gothic"/>
              <a:sym typeface="Century Gothic"/>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9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9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9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9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9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9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9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175" name="Shape 175"/>
        <p:cNvGrpSpPr/>
        <p:nvPr/>
      </p:nvGrpSpPr>
      <p:grpSpPr>
        <a:xfrm>
          <a:off x="0" y="0"/>
          <a:ext cx="0" cy="0"/>
          <a:chOff x="0" y="0"/>
          <a:chExt cx="0" cy="0"/>
        </a:xfrm>
      </p:grpSpPr>
      <p:sp>
        <p:nvSpPr>
          <p:cNvPr id="176" name="Google Shape;176;p22"/>
          <p:cNvSpPr txBox="1"/>
          <p:nvPr>
            <p:ph idx="1" type="body"/>
          </p:nvPr>
        </p:nvSpPr>
        <p:spPr>
          <a:xfrm>
            <a:off x="287248" y="1106125"/>
            <a:ext cx="11068200" cy="5751900"/>
          </a:xfrm>
          <a:prstGeom prst="rect">
            <a:avLst/>
          </a:prstGeom>
          <a:noFill/>
          <a:ln>
            <a:noFill/>
          </a:ln>
        </p:spPr>
        <p:txBody>
          <a:bodyPr anchorCtr="0" anchor="t" bIns="45700" lIns="91425" spcFirstLastPara="1" rIns="91425" wrap="square" tIns="45700">
            <a:noAutofit/>
          </a:bodyPr>
          <a:lstStyle/>
          <a:p>
            <a:pPr indent="-342900" lvl="0" marL="457200" rtl="0" algn="l">
              <a:lnSpc>
                <a:spcPct val="150000"/>
              </a:lnSpc>
              <a:spcBef>
                <a:spcPts val="1000"/>
              </a:spcBef>
              <a:spcAft>
                <a:spcPts val="0"/>
              </a:spcAft>
              <a:buSzPts val="1800"/>
              <a:buChar char="🠶"/>
            </a:pPr>
            <a:r>
              <a:rPr lang="en-US"/>
              <a:t>in every programing </a:t>
            </a:r>
            <a:r>
              <a:rPr lang="en-US"/>
              <a:t>language, there are build in object: int, float string char etc.</a:t>
            </a:r>
            <a:endParaRPr/>
          </a:p>
          <a:p>
            <a:pPr indent="-342900" lvl="0" marL="457200" rtl="0" algn="l">
              <a:lnSpc>
                <a:spcPct val="150000"/>
              </a:lnSpc>
              <a:spcBef>
                <a:spcPts val="0"/>
              </a:spcBef>
              <a:spcAft>
                <a:spcPts val="0"/>
              </a:spcAft>
              <a:buSzPts val="1800"/>
              <a:buChar char="🠶"/>
            </a:pPr>
            <a:r>
              <a:rPr lang="en-US"/>
              <a:t>in object oriented programming, we can choose to create new  objects that will have new properties, like to create current clamp that will have an float parameter for amplitude.</a:t>
            </a:r>
            <a:endParaRPr/>
          </a:p>
          <a:p>
            <a:pPr indent="-342900" lvl="0" marL="457200" rtl="0" algn="l">
              <a:lnSpc>
                <a:spcPct val="150000"/>
              </a:lnSpc>
              <a:spcBef>
                <a:spcPts val="0"/>
              </a:spcBef>
              <a:spcAft>
                <a:spcPts val="0"/>
              </a:spcAft>
              <a:buSzPts val="1800"/>
              <a:buChar char="🠶"/>
            </a:pPr>
            <a:r>
              <a:rPr lang="en-US"/>
              <a:t>in the computer this makes a new idea on pointers. the idea is that the data is saved somewhere and i can access it if i now where it is.</a:t>
            </a:r>
            <a:endParaRPr/>
          </a:p>
          <a:p>
            <a:pPr indent="-342900" lvl="0" marL="457200" rtl="0" algn="l">
              <a:lnSpc>
                <a:spcPct val="150000"/>
              </a:lnSpc>
              <a:spcBef>
                <a:spcPts val="0"/>
              </a:spcBef>
              <a:spcAft>
                <a:spcPts val="0"/>
              </a:spcAft>
              <a:buSzPts val="1800"/>
              <a:buChar char="🠶"/>
            </a:pPr>
            <a:r>
              <a:rPr lang="en-US"/>
              <a:t>Encapsulation: in other coding </a:t>
            </a:r>
            <a:r>
              <a:rPr lang="en-US"/>
              <a:t>languages, some of the data is not publicly available, and it’s says, it’s private, we can access the data only from the object itself.</a:t>
            </a:r>
            <a:endParaRPr/>
          </a:p>
          <a:p>
            <a:pPr indent="-342900" lvl="0" marL="457200" rtl="0" algn="l">
              <a:lnSpc>
                <a:spcPct val="150000"/>
              </a:lnSpc>
              <a:spcBef>
                <a:spcPts val="0"/>
              </a:spcBef>
              <a:spcAft>
                <a:spcPts val="0"/>
              </a:spcAft>
              <a:buSzPts val="1800"/>
              <a:buChar char="🠶"/>
            </a:pPr>
            <a:r>
              <a:rPr lang="en-US"/>
              <a:t>in neuron there is a game with pointers that we need to do sometime in order to get some data that is not “public”, like the section parent or childrens.  </a:t>
            </a:r>
            <a:endParaRPr/>
          </a:p>
          <a:p>
            <a:pPr indent="0" lvl="0" marL="0" rtl="0" algn="l">
              <a:lnSpc>
                <a:spcPct val="90000"/>
              </a:lnSpc>
              <a:spcBef>
                <a:spcPts val="1000"/>
              </a:spcBef>
              <a:spcAft>
                <a:spcPts val="0"/>
              </a:spcAft>
              <a:buSzPts val="1800"/>
              <a:buNone/>
            </a:pPr>
            <a:r>
              <a:t/>
            </a:r>
            <a:endParaRPr/>
          </a:p>
        </p:txBody>
      </p:sp>
      <p:sp>
        <p:nvSpPr>
          <p:cNvPr id="177" name="Google Shape;177;p22"/>
          <p:cNvSpPr txBox="1"/>
          <p:nvPr>
            <p:ph type="title"/>
          </p:nvPr>
        </p:nvSpPr>
        <p:spPr>
          <a:xfrm>
            <a:off x="203649" y="0"/>
            <a:ext cx="10329600" cy="518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168DBA"/>
              </a:buClr>
              <a:buSzPts val="3240"/>
              <a:buFont typeface="Century Gothic"/>
              <a:buNone/>
            </a:pPr>
            <a:r>
              <a:rPr lang="en-US" sz="3240"/>
              <a:t>Introduction - object oriented programming</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9" name="Shape 709"/>
        <p:cNvGrpSpPr/>
        <p:nvPr/>
      </p:nvGrpSpPr>
      <p:grpSpPr>
        <a:xfrm>
          <a:off x="0" y="0"/>
          <a:ext cx="0" cy="0"/>
          <a:chOff x="0" y="0"/>
          <a:chExt cx="0" cy="0"/>
        </a:xfrm>
      </p:grpSpPr>
      <p:sp>
        <p:nvSpPr>
          <p:cNvPr id="710" name="Google Shape;710;p58"/>
          <p:cNvSpPr txBox="1"/>
          <p:nvPr>
            <p:ph type="title"/>
          </p:nvPr>
        </p:nvSpPr>
        <p:spPr>
          <a:xfrm>
            <a:off x="173181" y="0"/>
            <a:ext cx="10009909" cy="99261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168DBA"/>
              </a:buClr>
              <a:buSzPts val="3600"/>
              <a:buFont typeface="Century Gothic"/>
              <a:buNone/>
            </a:pPr>
            <a:r>
              <a:rPr lang="en-US"/>
              <a:t>Timed inhibition</a:t>
            </a:r>
            <a:endParaRPr/>
          </a:p>
        </p:txBody>
      </p:sp>
      <p:sp>
        <p:nvSpPr>
          <p:cNvPr id="711" name="Google Shape;711;p58"/>
          <p:cNvSpPr txBox="1"/>
          <p:nvPr/>
        </p:nvSpPr>
        <p:spPr>
          <a:xfrm>
            <a:off x="173181" y="5910728"/>
            <a:ext cx="10683551" cy="9233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entury Gothic"/>
                <a:ea typeface="Century Gothic"/>
                <a:cs typeface="Century Gothic"/>
                <a:sym typeface="Century Gothic"/>
              </a:rPr>
              <a:t>Timed Synaptic Inhibition Shapes NMDA Spikes, Influencing Local Dendritic Processing and Global I/O Properties of Cortical Neurons</a:t>
            </a:r>
            <a:endParaRPr/>
          </a:p>
          <a:p>
            <a:pPr indent="0" lvl="0" marL="0" marR="0" rtl="0" algn="l">
              <a:spcBef>
                <a:spcPts val="0"/>
              </a:spcBef>
              <a:spcAft>
                <a:spcPts val="0"/>
              </a:spcAft>
              <a:buNone/>
            </a:pPr>
            <a:r>
              <a:rPr lang="en-US" sz="1800">
                <a:solidFill>
                  <a:schemeClr val="dk1"/>
                </a:solidFill>
                <a:latin typeface="Century Gothic"/>
                <a:ea typeface="Century Gothic"/>
                <a:cs typeface="Century Gothic"/>
                <a:sym typeface="Century Gothic"/>
              </a:rPr>
              <a:t>Michael Doron, Giuseppe Chindemi, Eilif Muller, Henry Markram, Idan Segev. Cell Reports 2017</a:t>
            </a:r>
            <a:endParaRPr/>
          </a:p>
        </p:txBody>
      </p:sp>
      <p:pic>
        <p:nvPicPr>
          <p:cNvPr id="712" name="Google Shape;712;p58"/>
          <p:cNvPicPr preferRelativeResize="0"/>
          <p:nvPr/>
        </p:nvPicPr>
        <p:blipFill rotWithShape="1">
          <a:blip r:embed="rId3">
            <a:alphaModFix/>
          </a:blip>
          <a:srcRect b="0" l="0" r="0" t="0"/>
          <a:stretch/>
        </p:blipFill>
        <p:spPr>
          <a:xfrm>
            <a:off x="3199845" y="992618"/>
            <a:ext cx="7357593" cy="4598496"/>
          </a:xfrm>
          <a:prstGeom prst="rect">
            <a:avLst/>
          </a:prstGeom>
          <a:noFill/>
          <a:ln>
            <a:noFill/>
          </a:ln>
        </p:spPr>
      </p:pic>
      <p:pic>
        <p:nvPicPr>
          <p:cNvPr id="713" name="Google Shape;713;p58"/>
          <p:cNvPicPr preferRelativeResize="0"/>
          <p:nvPr/>
        </p:nvPicPr>
        <p:blipFill rotWithShape="1">
          <a:blip r:embed="rId4">
            <a:alphaModFix/>
          </a:blip>
          <a:srcRect b="0" l="0" r="0" t="0"/>
          <a:stretch/>
        </p:blipFill>
        <p:spPr>
          <a:xfrm>
            <a:off x="173181" y="1086785"/>
            <a:ext cx="3026664" cy="4746016"/>
          </a:xfrm>
          <a:prstGeom prst="rect">
            <a:avLst/>
          </a:prstGeom>
          <a:noFill/>
          <a:ln>
            <a:noFill/>
          </a:ln>
        </p:spPr>
      </p:pic>
      <p:pic>
        <p:nvPicPr>
          <p:cNvPr id="714" name="Google Shape;714;p58"/>
          <p:cNvPicPr preferRelativeResize="0"/>
          <p:nvPr/>
        </p:nvPicPr>
        <p:blipFill rotWithShape="1">
          <a:blip r:embed="rId5">
            <a:alphaModFix/>
          </a:blip>
          <a:srcRect b="0" l="0" r="0" t="0"/>
          <a:stretch/>
        </p:blipFill>
        <p:spPr>
          <a:xfrm>
            <a:off x="3199845" y="775942"/>
            <a:ext cx="8186370" cy="576072"/>
          </a:xfrm>
          <a:prstGeom prst="rect">
            <a:avLst/>
          </a:prstGeom>
          <a:noFill/>
          <a:ln>
            <a:noFill/>
          </a:ln>
        </p:spPr>
      </p:pic>
      <p:sp>
        <p:nvSpPr>
          <p:cNvPr id="715" name="Google Shape;715;p58"/>
          <p:cNvSpPr/>
          <p:nvPr/>
        </p:nvSpPr>
        <p:spPr>
          <a:xfrm>
            <a:off x="7073239" y="1443368"/>
            <a:ext cx="3535496" cy="3855773"/>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pic>
        <p:nvPicPr>
          <p:cNvPr id="716" name="Google Shape;716;p58"/>
          <p:cNvPicPr preferRelativeResize="0"/>
          <p:nvPr/>
        </p:nvPicPr>
        <p:blipFill rotWithShape="1">
          <a:blip r:embed="rId6">
            <a:alphaModFix/>
          </a:blip>
          <a:srcRect b="0" l="0" r="0" t="0"/>
          <a:stretch/>
        </p:blipFill>
        <p:spPr>
          <a:xfrm>
            <a:off x="7191457" y="1576108"/>
            <a:ext cx="3468574" cy="3767369"/>
          </a:xfrm>
          <a:prstGeom prst="rect">
            <a:avLst/>
          </a:prstGeom>
          <a:noFill/>
          <a:ln>
            <a:noFill/>
          </a:ln>
        </p:spPr>
      </p:pic>
      <p:sp>
        <p:nvSpPr>
          <p:cNvPr id="717" name="Google Shape;717;p58"/>
          <p:cNvSpPr/>
          <p:nvPr/>
        </p:nvSpPr>
        <p:spPr>
          <a:xfrm>
            <a:off x="3440317" y="775942"/>
            <a:ext cx="7416415" cy="53629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718" name="Google Shape;718;p58"/>
          <p:cNvSpPr txBox="1"/>
          <p:nvPr/>
        </p:nvSpPr>
        <p:spPr>
          <a:xfrm>
            <a:off x="627525" y="582700"/>
            <a:ext cx="313800" cy="42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800">
                <a:solidFill>
                  <a:srgbClr val="FFFFFF"/>
                </a:solidFill>
                <a:latin typeface="Century Gothic"/>
                <a:ea typeface="Century Gothic"/>
                <a:cs typeface="Century Gothic"/>
                <a:sym typeface="Century Gothic"/>
              </a:rPr>
              <a:t>3</a:t>
            </a:r>
            <a:endParaRPr b="1" sz="1800">
              <a:solidFill>
                <a:srgbClr val="FFFFFF"/>
              </a:solidFill>
              <a:latin typeface="Century Gothic"/>
              <a:ea typeface="Century Gothic"/>
              <a:cs typeface="Century Gothic"/>
              <a:sym typeface="Century Gothic"/>
            </a:endParaRPr>
          </a:p>
        </p:txBody>
      </p:sp>
      <p:sp>
        <p:nvSpPr>
          <p:cNvPr id="719" name="Google Shape;719;p58"/>
          <p:cNvSpPr txBox="1"/>
          <p:nvPr/>
        </p:nvSpPr>
        <p:spPr>
          <a:xfrm>
            <a:off x="10829350" y="113900"/>
            <a:ext cx="1194600" cy="42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800">
                <a:solidFill>
                  <a:srgbClr val="93C47D"/>
                </a:solidFill>
                <a:latin typeface="Century Gothic"/>
                <a:ea typeface="Century Gothic"/>
                <a:cs typeface="Century Gothic"/>
                <a:sym typeface="Century Gothic"/>
              </a:rPr>
              <a:t>paper 3</a:t>
            </a:r>
            <a:endParaRPr b="1" sz="1800">
              <a:solidFill>
                <a:srgbClr val="93C47D"/>
              </a:solidFill>
              <a:latin typeface="Century Gothic"/>
              <a:ea typeface="Century Gothic"/>
              <a:cs typeface="Century Gothic"/>
              <a:sym typeface="Century Gothic"/>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1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1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1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16"/>
                                        </p:tgtEl>
                                        <p:attrNameLst>
                                          <p:attrName>style.visibility</p:attrName>
                                        </p:attrNameLst>
                                      </p:cBhvr>
                                      <p:to>
                                        <p:strVal val="visible"/>
                                      </p:to>
                                    </p:set>
                                  </p:childTnLst>
                                </p:cTn>
                              </p:par>
                              <p:par>
                                <p:cTn fill="hold" nodeType="withEffect" presetClass="exit" presetID="1" presetSubtype="0">
                                  <p:stCondLst>
                                    <p:cond delay="0"/>
                                  </p:stCondLst>
                                  <p:childTnLst>
                                    <p:set>
                                      <p:cBhvr>
                                        <p:cTn dur="1" fill="hold">
                                          <p:stCondLst>
                                            <p:cond delay="1"/>
                                          </p:stCondLst>
                                        </p:cTn>
                                        <p:tgtEl>
                                          <p:spTgt spid="717"/>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3" name="Shape 723"/>
        <p:cNvGrpSpPr/>
        <p:nvPr/>
      </p:nvGrpSpPr>
      <p:grpSpPr>
        <a:xfrm>
          <a:off x="0" y="0"/>
          <a:ext cx="0" cy="0"/>
          <a:chOff x="0" y="0"/>
          <a:chExt cx="0" cy="0"/>
        </a:xfrm>
      </p:grpSpPr>
      <p:sp>
        <p:nvSpPr>
          <p:cNvPr id="724" name="Google Shape;724;p59"/>
          <p:cNvSpPr txBox="1"/>
          <p:nvPr>
            <p:ph type="title"/>
          </p:nvPr>
        </p:nvSpPr>
        <p:spPr>
          <a:xfrm>
            <a:off x="173181" y="0"/>
            <a:ext cx="10009800" cy="9927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168DBA"/>
              </a:buClr>
              <a:buSzPts val="3600"/>
              <a:buFont typeface="Century Gothic"/>
              <a:buNone/>
            </a:pPr>
            <a:r>
              <a:rPr lang="en-US"/>
              <a:t>fitting model to real data results</a:t>
            </a:r>
            <a:endParaRPr/>
          </a:p>
        </p:txBody>
      </p:sp>
      <p:pic>
        <p:nvPicPr>
          <p:cNvPr id="725" name="Google Shape;725;p59"/>
          <p:cNvPicPr preferRelativeResize="0"/>
          <p:nvPr/>
        </p:nvPicPr>
        <p:blipFill rotWithShape="1">
          <a:blip r:embed="rId3">
            <a:alphaModFix/>
          </a:blip>
          <a:srcRect b="0" l="0" r="0" t="0"/>
          <a:stretch/>
        </p:blipFill>
        <p:spPr>
          <a:xfrm>
            <a:off x="3199845" y="775942"/>
            <a:ext cx="8186369" cy="576072"/>
          </a:xfrm>
          <a:prstGeom prst="rect">
            <a:avLst/>
          </a:prstGeom>
          <a:noFill/>
          <a:ln>
            <a:noFill/>
          </a:ln>
        </p:spPr>
      </p:pic>
      <p:sp>
        <p:nvSpPr>
          <p:cNvPr id="726" name="Google Shape;726;p59"/>
          <p:cNvSpPr/>
          <p:nvPr/>
        </p:nvSpPr>
        <p:spPr>
          <a:xfrm>
            <a:off x="3440317" y="775942"/>
            <a:ext cx="7416300" cy="536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727" name="Google Shape;727;p59"/>
          <p:cNvSpPr txBox="1"/>
          <p:nvPr/>
        </p:nvSpPr>
        <p:spPr>
          <a:xfrm>
            <a:off x="627525" y="582700"/>
            <a:ext cx="313800" cy="42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1800">
              <a:solidFill>
                <a:srgbClr val="FFFFFF"/>
              </a:solidFill>
              <a:latin typeface="Century Gothic"/>
              <a:ea typeface="Century Gothic"/>
              <a:cs typeface="Century Gothic"/>
              <a:sym typeface="Century Gothic"/>
            </a:endParaRPr>
          </a:p>
        </p:txBody>
      </p:sp>
      <p:grpSp>
        <p:nvGrpSpPr>
          <p:cNvPr id="728" name="Google Shape;728;p59"/>
          <p:cNvGrpSpPr/>
          <p:nvPr/>
        </p:nvGrpSpPr>
        <p:grpSpPr>
          <a:xfrm>
            <a:off x="2706575" y="880775"/>
            <a:ext cx="5879175" cy="5000075"/>
            <a:chOff x="2401775" y="880775"/>
            <a:chExt cx="5879175" cy="5000075"/>
          </a:xfrm>
        </p:grpSpPr>
        <p:pic>
          <p:nvPicPr>
            <p:cNvPr id="729" name="Google Shape;729;p59"/>
            <p:cNvPicPr preferRelativeResize="0"/>
            <p:nvPr/>
          </p:nvPicPr>
          <p:blipFill rotWithShape="1">
            <a:blip r:embed="rId4">
              <a:alphaModFix/>
            </a:blip>
            <a:srcRect b="0" l="3381" r="0" t="0"/>
            <a:stretch/>
          </p:blipFill>
          <p:spPr>
            <a:xfrm rot="-5400000">
              <a:off x="2879425" y="403125"/>
              <a:ext cx="4923875" cy="5879175"/>
            </a:xfrm>
            <a:prstGeom prst="rect">
              <a:avLst/>
            </a:prstGeom>
            <a:noFill/>
            <a:ln>
              <a:noFill/>
            </a:ln>
          </p:spPr>
        </p:pic>
        <p:sp>
          <p:nvSpPr>
            <p:cNvPr id="730" name="Google Shape;730;p59"/>
            <p:cNvSpPr/>
            <p:nvPr/>
          </p:nvSpPr>
          <p:spPr>
            <a:xfrm>
              <a:off x="3171275" y="5434850"/>
              <a:ext cx="313800" cy="347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59"/>
            <p:cNvSpPr/>
            <p:nvPr/>
          </p:nvSpPr>
          <p:spPr>
            <a:xfrm>
              <a:off x="4500300" y="5533450"/>
              <a:ext cx="313800" cy="347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59"/>
            <p:cNvSpPr/>
            <p:nvPr/>
          </p:nvSpPr>
          <p:spPr>
            <a:xfrm>
              <a:off x="6329100" y="5533450"/>
              <a:ext cx="313800" cy="347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3" name="Google Shape;733;p59"/>
          <p:cNvSpPr/>
          <p:nvPr/>
        </p:nvSpPr>
        <p:spPr>
          <a:xfrm>
            <a:off x="4069975" y="999575"/>
            <a:ext cx="3003300" cy="342600"/>
          </a:xfrm>
          <a:prstGeom prst="uturnArrow">
            <a:avLst>
              <a:gd fmla="val 25000" name="adj1"/>
              <a:gd fmla="val 25000" name="adj2"/>
              <a:gd fmla="val 25000" name="adj3"/>
              <a:gd fmla="val 43750" name="adj4"/>
              <a:gd fmla="val 75000" name="adj5"/>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725"/>
                                        </p:tgtEl>
                                        <p:attrNameLst>
                                          <p:attrName>style.visibility</p:attrName>
                                        </p:attrNameLst>
                                      </p:cBhvr>
                                      <p:to>
                                        <p:strVal val="visible"/>
                                      </p:to>
                                    </p:set>
                                  </p:childTnLst>
                                </p:cTn>
                              </p:par>
                              <p:par>
                                <p:cTn fill="hold" nodeType="withEffect" presetClass="exit" presetID="1" presetSubtype="0">
                                  <p:stCondLst>
                                    <p:cond delay="0"/>
                                  </p:stCondLst>
                                  <p:childTnLst>
                                    <p:set>
                                      <p:cBhvr>
                                        <p:cTn dur="1" fill="hold">
                                          <p:stCondLst>
                                            <p:cond delay="1"/>
                                          </p:stCondLst>
                                        </p:cTn>
                                        <p:tgtEl>
                                          <p:spTgt spid="726"/>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7" name="Shape 737"/>
        <p:cNvGrpSpPr/>
        <p:nvPr/>
      </p:nvGrpSpPr>
      <p:grpSpPr>
        <a:xfrm>
          <a:off x="0" y="0"/>
          <a:ext cx="0" cy="0"/>
          <a:chOff x="0" y="0"/>
          <a:chExt cx="0" cy="0"/>
        </a:xfrm>
      </p:grpSpPr>
      <p:sp>
        <p:nvSpPr>
          <p:cNvPr id="738" name="Google Shape;738;p60"/>
          <p:cNvSpPr txBox="1"/>
          <p:nvPr>
            <p:ph type="title"/>
          </p:nvPr>
        </p:nvSpPr>
        <p:spPr>
          <a:xfrm>
            <a:off x="173175" y="0"/>
            <a:ext cx="11929200" cy="9927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168DBA"/>
              </a:buClr>
              <a:buSzPts val="3600"/>
              <a:buFont typeface="Century Gothic"/>
              <a:buNone/>
            </a:pPr>
            <a:r>
              <a:rPr lang="en-US"/>
              <a:t>fitting model to real data results - problem definitions</a:t>
            </a:r>
            <a:endParaRPr/>
          </a:p>
        </p:txBody>
      </p:sp>
      <p:sp>
        <p:nvSpPr>
          <p:cNvPr id="739" name="Google Shape;739;p60"/>
          <p:cNvSpPr/>
          <p:nvPr/>
        </p:nvSpPr>
        <p:spPr>
          <a:xfrm>
            <a:off x="7073239" y="1443368"/>
            <a:ext cx="3535500" cy="38559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740" name="Google Shape;740;p60"/>
          <p:cNvSpPr txBox="1"/>
          <p:nvPr/>
        </p:nvSpPr>
        <p:spPr>
          <a:xfrm>
            <a:off x="627525" y="582700"/>
            <a:ext cx="313800" cy="42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1800">
              <a:solidFill>
                <a:srgbClr val="FFFFFF"/>
              </a:solidFill>
              <a:latin typeface="Century Gothic"/>
              <a:ea typeface="Century Gothic"/>
              <a:cs typeface="Century Gothic"/>
              <a:sym typeface="Century Gothic"/>
            </a:endParaRPr>
          </a:p>
        </p:txBody>
      </p:sp>
      <p:sp>
        <p:nvSpPr>
          <p:cNvPr id="741" name="Google Shape;741;p60"/>
          <p:cNvSpPr txBox="1"/>
          <p:nvPr/>
        </p:nvSpPr>
        <p:spPr>
          <a:xfrm>
            <a:off x="627525" y="1255050"/>
            <a:ext cx="11116200" cy="273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Century Gothic"/>
                <a:ea typeface="Century Gothic"/>
                <a:cs typeface="Century Gothic"/>
                <a:sym typeface="Century Gothic"/>
              </a:rPr>
              <a:t>in order to fit the model the first thing we need is a goal.</a:t>
            </a:r>
            <a:endParaRPr>
              <a:latin typeface="Century Gothic"/>
              <a:ea typeface="Century Gothic"/>
              <a:cs typeface="Century Gothic"/>
              <a:sym typeface="Century Gothic"/>
            </a:endParaRPr>
          </a:p>
          <a:p>
            <a:pPr indent="0" lvl="0" marL="0" rtl="0" algn="l">
              <a:spcBef>
                <a:spcPts val="0"/>
              </a:spcBef>
              <a:spcAft>
                <a:spcPts val="0"/>
              </a:spcAft>
              <a:buNone/>
            </a:pPr>
            <a:r>
              <a:rPr lang="en-US">
                <a:latin typeface="Century Gothic"/>
                <a:ea typeface="Century Gothic"/>
                <a:cs typeface="Century Gothic"/>
                <a:sym typeface="Century Gothic"/>
              </a:rPr>
              <a:t>what do we want the model to do? replicate spike times? have the same passive </a:t>
            </a:r>
            <a:r>
              <a:rPr lang="en-US">
                <a:latin typeface="Century Gothic"/>
                <a:ea typeface="Century Gothic"/>
                <a:cs typeface="Century Gothic"/>
                <a:sym typeface="Century Gothic"/>
              </a:rPr>
              <a:t>properties</a:t>
            </a:r>
            <a:r>
              <a:rPr lang="en-US">
                <a:latin typeface="Century Gothic"/>
                <a:ea typeface="Century Gothic"/>
                <a:cs typeface="Century Gothic"/>
                <a:sym typeface="Century Gothic"/>
              </a:rPr>
              <a:t>?  etc.</a:t>
            </a:r>
            <a:endParaRPr>
              <a:latin typeface="Century Gothic"/>
              <a:ea typeface="Century Gothic"/>
              <a:cs typeface="Century Gothic"/>
              <a:sym typeface="Century Gothic"/>
            </a:endParaRPr>
          </a:p>
          <a:p>
            <a:pPr indent="0" lvl="0" marL="0" rtl="0" algn="l">
              <a:spcBef>
                <a:spcPts val="0"/>
              </a:spcBef>
              <a:spcAft>
                <a:spcPts val="0"/>
              </a:spcAft>
              <a:buNone/>
            </a:pPr>
            <a:r>
              <a:t/>
            </a:r>
            <a:endParaRPr>
              <a:latin typeface="Century Gothic"/>
              <a:ea typeface="Century Gothic"/>
              <a:cs typeface="Century Gothic"/>
              <a:sym typeface="Century Gothic"/>
            </a:endParaRPr>
          </a:p>
          <a:p>
            <a:pPr indent="0" lvl="0" marL="0" rtl="0" algn="l">
              <a:spcBef>
                <a:spcPts val="0"/>
              </a:spcBef>
              <a:spcAft>
                <a:spcPts val="0"/>
              </a:spcAft>
              <a:buNone/>
            </a:pPr>
            <a:r>
              <a:rPr lang="en-US">
                <a:latin typeface="Century Gothic"/>
                <a:ea typeface="Century Gothic"/>
                <a:cs typeface="Century Gothic"/>
                <a:sym typeface="Century Gothic"/>
              </a:rPr>
              <a:t>for start we will take the case we want to have the same passive </a:t>
            </a:r>
            <a:r>
              <a:rPr lang="en-US">
                <a:latin typeface="Century Gothic"/>
                <a:ea typeface="Century Gothic"/>
                <a:cs typeface="Century Gothic"/>
                <a:sym typeface="Century Gothic"/>
              </a:rPr>
              <a:t>properties</a:t>
            </a:r>
            <a:r>
              <a:rPr lang="en-US">
                <a:latin typeface="Century Gothic"/>
                <a:ea typeface="Century Gothic"/>
                <a:cs typeface="Century Gothic"/>
                <a:sym typeface="Century Gothic"/>
              </a:rPr>
              <a:t> (Rm, Ra, Cm).</a:t>
            </a:r>
            <a:endParaRPr>
              <a:latin typeface="Century Gothic"/>
              <a:ea typeface="Century Gothic"/>
              <a:cs typeface="Century Gothic"/>
              <a:sym typeface="Century Gothic"/>
            </a:endParaRPr>
          </a:p>
          <a:p>
            <a:pPr indent="0" lvl="0" marL="0" rtl="0" algn="l">
              <a:spcBef>
                <a:spcPts val="0"/>
              </a:spcBef>
              <a:spcAft>
                <a:spcPts val="0"/>
              </a:spcAft>
              <a:buNone/>
            </a:pPr>
            <a:r>
              <a:t/>
            </a:r>
            <a:endParaRPr>
              <a:latin typeface="Century Gothic"/>
              <a:ea typeface="Century Gothic"/>
              <a:cs typeface="Century Gothic"/>
              <a:sym typeface="Century Gothic"/>
            </a:endParaRPr>
          </a:p>
          <a:p>
            <a:pPr indent="0" lvl="0" marL="0" rtl="0" algn="l">
              <a:spcBef>
                <a:spcPts val="0"/>
              </a:spcBef>
              <a:spcAft>
                <a:spcPts val="0"/>
              </a:spcAft>
              <a:buNone/>
            </a:pPr>
            <a:r>
              <a:rPr lang="en-US">
                <a:latin typeface="Century Gothic"/>
                <a:ea typeface="Century Gothic"/>
                <a:cs typeface="Century Gothic"/>
                <a:sym typeface="Century Gothic"/>
              </a:rPr>
              <a:t>next we find our constrain from the data =&gt; for now it will be the I-V traces and a short pulse of injection in the soma.</a:t>
            </a:r>
            <a:endParaRPr>
              <a:latin typeface="Century Gothic"/>
              <a:ea typeface="Century Gothic"/>
              <a:cs typeface="Century Gothic"/>
              <a:sym typeface="Century Gothic"/>
            </a:endParaRPr>
          </a:p>
          <a:p>
            <a:pPr indent="0" lvl="0" marL="0" rtl="0" algn="l">
              <a:spcBef>
                <a:spcPts val="0"/>
              </a:spcBef>
              <a:spcAft>
                <a:spcPts val="0"/>
              </a:spcAft>
              <a:buNone/>
            </a:pPr>
            <a:r>
              <a:t/>
            </a:r>
            <a:endParaRPr>
              <a:latin typeface="Century Gothic"/>
              <a:ea typeface="Century Gothic"/>
              <a:cs typeface="Century Gothic"/>
              <a:sym typeface="Century Gothic"/>
            </a:endParaRPr>
          </a:p>
          <a:p>
            <a:pPr indent="0" lvl="0" marL="0" rtl="0" algn="l">
              <a:spcBef>
                <a:spcPts val="0"/>
              </a:spcBef>
              <a:spcAft>
                <a:spcPts val="0"/>
              </a:spcAft>
              <a:buNone/>
            </a:pPr>
            <a:r>
              <a:rPr lang="en-US">
                <a:latin typeface="Century Gothic"/>
                <a:ea typeface="Century Gothic"/>
                <a:cs typeface="Century Gothic"/>
                <a:sym typeface="Century Gothic"/>
              </a:rPr>
              <a:t>now we can </a:t>
            </a:r>
            <a:r>
              <a:rPr lang="en-US">
                <a:latin typeface="Century Gothic"/>
                <a:ea typeface="Century Gothic"/>
                <a:cs typeface="Century Gothic"/>
                <a:sym typeface="Century Gothic"/>
              </a:rPr>
              <a:t>define an error function we will try to minimize, such as the difference of the minimum of the I-V traces and the graphs of the short pulse.</a:t>
            </a:r>
            <a:r>
              <a:rPr lang="en-US">
                <a:latin typeface="Century Gothic"/>
                <a:ea typeface="Century Gothic"/>
                <a:cs typeface="Century Gothic"/>
                <a:sym typeface="Century Gothic"/>
              </a:rPr>
              <a:t> </a:t>
            </a:r>
            <a:endParaRPr>
              <a:latin typeface="Century Gothic"/>
              <a:ea typeface="Century Gothic"/>
              <a:cs typeface="Century Gothic"/>
              <a:sym typeface="Century Gothic"/>
            </a:endParaRPr>
          </a:p>
          <a:p>
            <a:pPr indent="0" lvl="0" marL="0" rtl="0" algn="l">
              <a:spcBef>
                <a:spcPts val="0"/>
              </a:spcBef>
              <a:spcAft>
                <a:spcPts val="0"/>
              </a:spcAft>
              <a:buNone/>
            </a:pPr>
            <a:r>
              <a:t/>
            </a:r>
            <a:endParaRPr>
              <a:latin typeface="Century Gothic"/>
              <a:ea typeface="Century Gothic"/>
              <a:cs typeface="Century Gothic"/>
              <a:sym typeface="Century Gothic"/>
            </a:endParaRPr>
          </a:p>
          <a:p>
            <a:pPr indent="0" lvl="0" marL="0" rtl="0" algn="l">
              <a:spcBef>
                <a:spcPts val="0"/>
              </a:spcBef>
              <a:spcAft>
                <a:spcPts val="0"/>
              </a:spcAft>
              <a:buNone/>
            </a:pPr>
            <a:r>
              <a:rPr lang="en-US">
                <a:latin typeface="Century Gothic"/>
                <a:ea typeface="Century Gothic"/>
                <a:cs typeface="Century Gothic"/>
                <a:sym typeface="Century Gothic"/>
              </a:rPr>
              <a:t>we will show a Gradient descent aproce for fitting, pay attention that we do that if we can assume the cell is passive so the error function is concave (we can linearize it), in other cases other </a:t>
            </a:r>
            <a:r>
              <a:rPr lang="en-US">
                <a:latin typeface="Century Gothic"/>
                <a:ea typeface="Century Gothic"/>
                <a:cs typeface="Century Gothic"/>
                <a:sym typeface="Century Gothic"/>
              </a:rPr>
              <a:t>algorithms</a:t>
            </a:r>
            <a:r>
              <a:rPr lang="en-US">
                <a:latin typeface="Century Gothic"/>
                <a:ea typeface="Century Gothic"/>
                <a:cs typeface="Century Gothic"/>
                <a:sym typeface="Century Gothic"/>
              </a:rPr>
              <a:t> will be needed.</a:t>
            </a:r>
            <a:endParaRPr>
              <a:latin typeface="Century Gothic"/>
              <a:ea typeface="Century Gothic"/>
              <a:cs typeface="Century Gothic"/>
              <a:sym typeface="Century Gothic"/>
            </a:endParaRPr>
          </a:p>
        </p:txBody>
      </p:sp>
      <p:pic>
        <p:nvPicPr>
          <p:cNvPr id="742" name="Google Shape;742;p60"/>
          <p:cNvPicPr preferRelativeResize="0"/>
          <p:nvPr/>
        </p:nvPicPr>
        <p:blipFill>
          <a:blip r:embed="rId3">
            <a:alphaModFix/>
          </a:blip>
          <a:stretch>
            <a:fillRect/>
          </a:stretch>
        </p:blipFill>
        <p:spPr>
          <a:xfrm>
            <a:off x="3886200" y="4141650"/>
            <a:ext cx="4462925" cy="2437000"/>
          </a:xfrm>
          <a:prstGeom prst="rect">
            <a:avLst/>
          </a:prstGeom>
          <a:noFill/>
          <a:ln>
            <a:noFill/>
          </a:ln>
        </p:spPr>
      </p:pic>
      <p:sp>
        <p:nvSpPr>
          <p:cNvPr id="743" name="Google Shape;743;p60"/>
          <p:cNvSpPr/>
          <p:nvPr/>
        </p:nvSpPr>
        <p:spPr>
          <a:xfrm>
            <a:off x="6173325" y="4404300"/>
            <a:ext cx="1931400" cy="1733100"/>
          </a:xfrm>
          <a:prstGeom prst="noSmoking">
            <a:avLst>
              <a:gd fmla="val 18750" name="adj"/>
            </a:avLst>
          </a:prstGeom>
          <a:solidFill>
            <a:srgbClr val="E0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42"/>
                                        </p:tgtEl>
                                        <p:attrNameLst>
                                          <p:attrName>style.visibility</p:attrName>
                                        </p:attrNameLst>
                                      </p:cBhvr>
                                      <p:to>
                                        <p:strVal val="visible"/>
                                      </p:to>
                                    </p:set>
                                    <p:animEffect filter="fade" transition="in">
                                      <p:cBhvr>
                                        <p:cTn dur="1000"/>
                                        <p:tgtEl>
                                          <p:spTgt spid="74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43"/>
                                        </p:tgtEl>
                                        <p:attrNameLst>
                                          <p:attrName>style.visibility</p:attrName>
                                        </p:attrNameLst>
                                      </p:cBhvr>
                                      <p:to>
                                        <p:strVal val="visible"/>
                                      </p:to>
                                    </p:set>
                                    <p:animEffect filter="fade" transition="in">
                                      <p:cBhvr>
                                        <p:cTn dur="1000"/>
                                        <p:tgtEl>
                                          <p:spTgt spid="74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7" name="Shape 747"/>
        <p:cNvGrpSpPr/>
        <p:nvPr/>
      </p:nvGrpSpPr>
      <p:grpSpPr>
        <a:xfrm>
          <a:off x="0" y="0"/>
          <a:ext cx="0" cy="0"/>
          <a:chOff x="0" y="0"/>
          <a:chExt cx="0" cy="0"/>
        </a:xfrm>
      </p:grpSpPr>
      <p:sp>
        <p:nvSpPr>
          <p:cNvPr id="748" name="Google Shape;748;p61"/>
          <p:cNvSpPr txBox="1"/>
          <p:nvPr>
            <p:ph type="title"/>
          </p:nvPr>
        </p:nvSpPr>
        <p:spPr>
          <a:xfrm>
            <a:off x="173175" y="0"/>
            <a:ext cx="11929200" cy="9927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168DBA"/>
              </a:buClr>
              <a:buSzPts val="3600"/>
              <a:buFont typeface="Century Gothic"/>
              <a:buNone/>
            </a:pPr>
            <a:r>
              <a:rPr lang="en-US"/>
              <a:t>fitting model to real data results - setting the model</a:t>
            </a:r>
            <a:endParaRPr/>
          </a:p>
        </p:txBody>
      </p:sp>
      <p:pic>
        <p:nvPicPr>
          <p:cNvPr id="749" name="Google Shape;749;p61"/>
          <p:cNvPicPr preferRelativeResize="0"/>
          <p:nvPr/>
        </p:nvPicPr>
        <p:blipFill rotWithShape="1">
          <a:blip r:embed="rId3">
            <a:alphaModFix/>
          </a:blip>
          <a:srcRect b="0" l="0" r="0" t="0"/>
          <a:stretch/>
        </p:blipFill>
        <p:spPr>
          <a:xfrm>
            <a:off x="3199845" y="775942"/>
            <a:ext cx="8186369" cy="576072"/>
          </a:xfrm>
          <a:prstGeom prst="rect">
            <a:avLst/>
          </a:prstGeom>
          <a:noFill/>
          <a:ln>
            <a:noFill/>
          </a:ln>
        </p:spPr>
      </p:pic>
      <p:sp>
        <p:nvSpPr>
          <p:cNvPr id="750" name="Google Shape;750;p61"/>
          <p:cNvSpPr/>
          <p:nvPr/>
        </p:nvSpPr>
        <p:spPr>
          <a:xfrm>
            <a:off x="7073239" y="1443368"/>
            <a:ext cx="3535500" cy="38559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751" name="Google Shape;751;p61"/>
          <p:cNvSpPr/>
          <p:nvPr/>
        </p:nvSpPr>
        <p:spPr>
          <a:xfrm>
            <a:off x="3440317" y="775942"/>
            <a:ext cx="7416300" cy="536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752" name="Google Shape;752;p61"/>
          <p:cNvSpPr txBox="1"/>
          <p:nvPr/>
        </p:nvSpPr>
        <p:spPr>
          <a:xfrm>
            <a:off x="627525" y="582700"/>
            <a:ext cx="313800" cy="42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1800">
              <a:solidFill>
                <a:srgbClr val="FFFFFF"/>
              </a:solidFill>
              <a:latin typeface="Century Gothic"/>
              <a:ea typeface="Century Gothic"/>
              <a:cs typeface="Century Gothic"/>
              <a:sym typeface="Century Gothic"/>
            </a:endParaRPr>
          </a:p>
        </p:txBody>
      </p:sp>
      <p:sp>
        <p:nvSpPr>
          <p:cNvPr id="753" name="Google Shape;753;p61"/>
          <p:cNvSpPr txBox="1"/>
          <p:nvPr/>
        </p:nvSpPr>
        <p:spPr>
          <a:xfrm>
            <a:off x="627525" y="1255050"/>
            <a:ext cx="5166000" cy="496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rgbClr val="4F9192"/>
                </a:solidFill>
                <a:latin typeface="Century Gothic"/>
                <a:ea typeface="Century Gothic"/>
                <a:cs typeface="Century Gothic"/>
                <a:sym typeface="Century Gothic"/>
              </a:rPr>
              <a:t>#we use a hoc template in order to load the morphology</a:t>
            </a:r>
            <a:endParaRPr>
              <a:solidFill>
                <a:srgbClr val="4F9192"/>
              </a:solidFill>
              <a:latin typeface="Century Gothic"/>
              <a:ea typeface="Century Gothic"/>
              <a:cs typeface="Century Gothic"/>
              <a:sym typeface="Century Gothic"/>
            </a:endParaRPr>
          </a:p>
          <a:p>
            <a:pPr indent="0" lvl="0" marL="0" rtl="0" algn="l">
              <a:spcBef>
                <a:spcPts val="0"/>
              </a:spcBef>
              <a:spcAft>
                <a:spcPts val="0"/>
              </a:spcAft>
              <a:buNone/>
            </a:pPr>
            <a:r>
              <a:t/>
            </a:r>
            <a:endParaRPr>
              <a:latin typeface="Century Gothic"/>
              <a:ea typeface="Century Gothic"/>
              <a:cs typeface="Century Gothic"/>
              <a:sym typeface="Century Gothic"/>
            </a:endParaRPr>
          </a:p>
          <a:p>
            <a:pPr indent="0" lvl="0" marL="0" rtl="0" algn="l">
              <a:spcBef>
                <a:spcPts val="0"/>
              </a:spcBef>
              <a:spcAft>
                <a:spcPts val="0"/>
              </a:spcAft>
              <a:buClr>
                <a:schemeClr val="dk1"/>
              </a:buClr>
              <a:buSzPts val="1100"/>
              <a:buFont typeface="Arial"/>
              <a:buNone/>
            </a:pPr>
            <a:r>
              <a:rPr lang="en-US">
                <a:latin typeface="Century Gothic"/>
                <a:ea typeface="Century Gothic"/>
                <a:cs typeface="Century Gothic"/>
                <a:sym typeface="Century Gothic"/>
              </a:rPr>
              <a:t>from neuron import h, gui</a:t>
            </a:r>
            <a:endParaRPr>
              <a:latin typeface="Century Gothic"/>
              <a:ea typeface="Century Gothic"/>
              <a:cs typeface="Century Gothic"/>
              <a:sym typeface="Century Gothic"/>
            </a:endParaRPr>
          </a:p>
          <a:p>
            <a:pPr indent="0" lvl="0" marL="0" rtl="0" algn="l">
              <a:spcBef>
                <a:spcPts val="0"/>
              </a:spcBef>
              <a:spcAft>
                <a:spcPts val="0"/>
              </a:spcAft>
              <a:buClr>
                <a:schemeClr val="dk1"/>
              </a:buClr>
              <a:buSzPts val="1100"/>
              <a:buFont typeface="Arial"/>
              <a:buNone/>
            </a:pPr>
            <a:r>
              <a:rPr lang="en-US">
                <a:latin typeface="Century Gothic"/>
                <a:ea typeface="Century Gothic"/>
                <a:cs typeface="Century Gothic"/>
                <a:sym typeface="Century Gothic"/>
              </a:rPr>
              <a:t>post_morph_dir = "morph.swc"</a:t>
            </a:r>
            <a:endParaRPr>
              <a:latin typeface="Century Gothic"/>
              <a:ea typeface="Century Gothic"/>
              <a:cs typeface="Century Gothic"/>
              <a:sym typeface="Century Gothic"/>
            </a:endParaRPr>
          </a:p>
          <a:p>
            <a:pPr indent="0" lvl="0" marL="0" rtl="0" algn="l">
              <a:spcBef>
                <a:spcPts val="0"/>
              </a:spcBef>
              <a:spcAft>
                <a:spcPts val="0"/>
              </a:spcAft>
              <a:buClr>
                <a:schemeClr val="dk1"/>
              </a:buClr>
              <a:buSzPts val="1100"/>
              <a:buFont typeface="Arial"/>
              <a:buNone/>
            </a:pPr>
            <a:r>
              <a:rPr lang="en-US">
                <a:latin typeface="Century Gothic"/>
                <a:ea typeface="Century Gothic"/>
                <a:cs typeface="Century Gothic"/>
                <a:sym typeface="Century Gothic"/>
              </a:rPr>
              <a:t>h.load_file("import3d.hoc")</a:t>
            </a:r>
            <a:endParaRPr>
              <a:latin typeface="Century Gothic"/>
              <a:ea typeface="Century Gothic"/>
              <a:cs typeface="Century Gothic"/>
              <a:sym typeface="Century Gothic"/>
            </a:endParaRPr>
          </a:p>
          <a:p>
            <a:pPr indent="0" lvl="0" marL="0" rtl="0" algn="l">
              <a:spcBef>
                <a:spcPts val="0"/>
              </a:spcBef>
              <a:spcAft>
                <a:spcPts val="0"/>
              </a:spcAft>
              <a:buClr>
                <a:schemeClr val="dk1"/>
              </a:buClr>
              <a:buSzPts val="1100"/>
              <a:buFont typeface="Arial"/>
              <a:buNone/>
            </a:pPr>
            <a:r>
              <a:rPr lang="en-US">
                <a:latin typeface="Century Gothic"/>
                <a:ea typeface="Century Gothic"/>
                <a:cs typeface="Century Gothic"/>
                <a:sym typeface="Century Gothic"/>
              </a:rPr>
              <a:t>h.load_file("nrngui.hoc")</a:t>
            </a:r>
            <a:endParaRPr>
              <a:latin typeface="Century Gothic"/>
              <a:ea typeface="Century Gothic"/>
              <a:cs typeface="Century Gothic"/>
              <a:sym typeface="Century Gothic"/>
            </a:endParaRPr>
          </a:p>
          <a:p>
            <a:pPr indent="0" lvl="0" marL="0" rtl="0" algn="l">
              <a:spcBef>
                <a:spcPts val="0"/>
              </a:spcBef>
              <a:spcAft>
                <a:spcPts val="0"/>
              </a:spcAft>
              <a:buClr>
                <a:schemeClr val="dk1"/>
              </a:buClr>
              <a:buSzPts val="1100"/>
              <a:buFont typeface="Arial"/>
              <a:buNone/>
            </a:pPr>
            <a:r>
              <a:rPr lang="en-US">
                <a:latin typeface="Century Gothic"/>
                <a:ea typeface="Century Gothic"/>
                <a:cs typeface="Century Gothic"/>
                <a:sym typeface="Century Gothic"/>
              </a:rPr>
              <a:t>h("objref cell, tobj")</a:t>
            </a:r>
            <a:endParaRPr>
              <a:latin typeface="Century Gothic"/>
              <a:ea typeface="Century Gothic"/>
              <a:cs typeface="Century Gothic"/>
              <a:sym typeface="Century Gothic"/>
            </a:endParaRPr>
          </a:p>
          <a:p>
            <a:pPr indent="0" lvl="0" marL="0" rtl="0" algn="l">
              <a:spcBef>
                <a:spcPts val="0"/>
              </a:spcBef>
              <a:spcAft>
                <a:spcPts val="0"/>
              </a:spcAft>
              <a:buClr>
                <a:schemeClr val="dk1"/>
              </a:buClr>
              <a:buSzPts val="1100"/>
              <a:buFont typeface="Arial"/>
              <a:buNone/>
            </a:pPr>
            <a:r>
              <a:t/>
            </a:r>
            <a:endParaRPr>
              <a:latin typeface="Century Gothic"/>
              <a:ea typeface="Century Gothic"/>
              <a:cs typeface="Century Gothic"/>
              <a:sym typeface="Century Gothic"/>
            </a:endParaRPr>
          </a:p>
          <a:p>
            <a:pPr indent="0" lvl="0" marL="0" rtl="0" algn="l">
              <a:spcBef>
                <a:spcPts val="0"/>
              </a:spcBef>
              <a:spcAft>
                <a:spcPts val="0"/>
              </a:spcAft>
              <a:buClr>
                <a:schemeClr val="dk1"/>
              </a:buClr>
              <a:buSzPts val="1100"/>
              <a:buFont typeface="Arial"/>
              <a:buNone/>
            </a:pPr>
            <a:r>
              <a:rPr lang="en-US">
                <a:latin typeface="Century Gothic"/>
                <a:ea typeface="Century Gothic"/>
                <a:cs typeface="Century Gothic"/>
                <a:sym typeface="Century Gothic"/>
              </a:rPr>
              <a:t>morph_file = post_morph_dir</a:t>
            </a:r>
            <a:endParaRPr>
              <a:latin typeface="Century Gothic"/>
              <a:ea typeface="Century Gothic"/>
              <a:cs typeface="Century Gothic"/>
              <a:sym typeface="Century Gothic"/>
            </a:endParaRPr>
          </a:p>
          <a:p>
            <a:pPr indent="0" lvl="0" marL="0" rtl="0" algn="l">
              <a:spcBef>
                <a:spcPts val="0"/>
              </a:spcBef>
              <a:spcAft>
                <a:spcPts val="0"/>
              </a:spcAft>
              <a:buClr>
                <a:schemeClr val="dk1"/>
              </a:buClr>
              <a:buSzPts val="1100"/>
              <a:buFont typeface="Arial"/>
              <a:buNone/>
            </a:pPr>
            <a:r>
              <a:rPr lang="en-US">
                <a:latin typeface="Century Gothic"/>
                <a:ea typeface="Century Gothic"/>
                <a:cs typeface="Century Gothic"/>
                <a:sym typeface="Century Gothic"/>
              </a:rPr>
              <a:t>model_file = "template_model"</a:t>
            </a:r>
            <a:endParaRPr>
              <a:latin typeface="Century Gothic"/>
              <a:ea typeface="Century Gothic"/>
              <a:cs typeface="Century Gothic"/>
              <a:sym typeface="Century Gothic"/>
            </a:endParaRPr>
          </a:p>
          <a:p>
            <a:pPr indent="0" lvl="0" marL="0" rtl="0" algn="l">
              <a:spcBef>
                <a:spcPts val="0"/>
              </a:spcBef>
              <a:spcAft>
                <a:spcPts val="0"/>
              </a:spcAft>
              <a:buClr>
                <a:schemeClr val="dk1"/>
              </a:buClr>
              <a:buSzPts val="1100"/>
              <a:buFont typeface="Arial"/>
              <a:buNone/>
            </a:pPr>
            <a:r>
              <a:rPr lang="en-US">
                <a:latin typeface="Century Gothic"/>
                <a:ea typeface="Century Gothic"/>
                <a:cs typeface="Century Gothic"/>
                <a:sym typeface="Century Gothic"/>
              </a:rPr>
              <a:t>model_path = ""</a:t>
            </a:r>
            <a:endParaRPr>
              <a:latin typeface="Century Gothic"/>
              <a:ea typeface="Century Gothic"/>
              <a:cs typeface="Century Gothic"/>
              <a:sym typeface="Century Gothic"/>
            </a:endParaRPr>
          </a:p>
          <a:p>
            <a:pPr indent="0" lvl="0" marL="0" rtl="0" algn="l">
              <a:spcBef>
                <a:spcPts val="0"/>
              </a:spcBef>
              <a:spcAft>
                <a:spcPts val="0"/>
              </a:spcAft>
              <a:buClr>
                <a:schemeClr val="dk1"/>
              </a:buClr>
              <a:buSzPts val="1100"/>
              <a:buFont typeface="Arial"/>
              <a:buNone/>
            </a:pPr>
            <a:r>
              <a:rPr lang="en-US">
                <a:latin typeface="Century Gothic"/>
                <a:ea typeface="Century Gothic"/>
                <a:cs typeface="Century Gothic"/>
                <a:sym typeface="Century Gothic"/>
              </a:rPr>
              <a:t>h.load_file(model_file + ".hoc")</a:t>
            </a:r>
            <a:endParaRPr>
              <a:latin typeface="Century Gothic"/>
              <a:ea typeface="Century Gothic"/>
              <a:cs typeface="Century Gothic"/>
              <a:sym typeface="Century Gothic"/>
            </a:endParaRPr>
          </a:p>
          <a:p>
            <a:pPr indent="0" lvl="0" marL="0" rtl="0" algn="l">
              <a:spcBef>
                <a:spcPts val="0"/>
              </a:spcBef>
              <a:spcAft>
                <a:spcPts val="0"/>
              </a:spcAft>
              <a:buClr>
                <a:schemeClr val="dk1"/>
              </a:buClr>
              <a:buSzPts val="1100"/>
              <a:buFont typeface="Arial"/>
              <a:buNone/>
            </a:pPr>
            <a:r>
              <a:rPr lang="en-US">
                <a:latin typeface="Century Gothic"/>
                <a:ea typeface="Century Gothic"/>
                <a:cs typeface="Century Gothic"/>
                <a:sym typeface="Century Gothic"/>
              </a:rPr>
              <a:t>h.execute("cell = new " + model_file + "()") </a:t>
            </a:r>
            <a:endParaRPr>
              <a:latin typeface="Century Gothic"/>
              <a:ea typeface="Century Gothic"/>
              <a:cs typeface="Century Gothic"/>
              <a:sym typeface="Century Gothic"/>
            </a:endParaRPr>
          </a:p>
          <a:p>
            <a:pPr indent="0" lvl="0" marL="0" rtl="0" algn="l">
              <a:spcBef>
                <a:spcPts val="0"/>
              </a:spcBef>
              <a:spcAft>
                <a:spcPts val="0"/>
              </a:spcAft>
              <a:buClr>
                <a:schemeClr val="dk1"/>
              </a:buClr>
              <a:buSzPts val="1100"/>
              <a:buFont typeface="Arial"/>
              <a:buNone/>
            </a:pPr>
            <a:r>
              <a:t/>
            </a:r>
            <a:endParaRPr>
              <a:latin typeface="Century Gothic"/>
              <a:ea typeface="Century Gothic"/>
              <a:cs typeface="Century Gothic"/>
              <a:sym typeface="Century Gothic"/>
            </a:endParaRPr>
          </a:p>
          <a:p>
            <a:pPr indent="0" lvl="0" marL="0" rtl="0" algn="l">
              <a:spcBef>
                <a:spcPts val="0"/>
              </a:spcBef>
              <a:spcAft>
                <a:spcPts val="0"/>
              </a:spcAft>
              <a:buClr>
                <a:schemeClr val="dk1"/>
              </a:buClr>
              <a:buSzPts val="1100"/>
              <a:buFont typeface="Arial"/>
              <a:buNone/>
            </a:pPr>
            <a:r>
              <a:rPr lang="en-US">
                <a:latin typeface="Century Gothic"/>
                <a:ea typeface="Century Gothic"/>
                <a:cs typeface="Century Gothic"/>
                <a:sym typeface="Century Gothic"/>
              </a:rPr>
              <a:t>nl = h.Import3d_SWC_read()</a:t>
            </a:r>
            <a:endParaRPr>
              <a:latin typeface="Century Gothic"/>
              <a:ea typeface="Century Gothic"/>
              <a:cs typeface="Century Gothic"/>
              <a:sym typeface="Century Gothic"/>
            </a:endParaRPr>
          </a:p>
          <a:p>
            <a:pPr indent="0" lvl="0" marL="0" rtl="0" algn="l">
              <a:spcBef>
                <a:spcPts val="0"/>
              </a:spcBef>
              <a:spcAft>
                <a:spcPts val="0"/>
              </a:spcAft>
              <a:buClr>
                <a:schemeClr val="dk1"/>
              </a:buClr>
              <a:buSzPts val="1100"/>
              <a:buFont typeface="Arial"/>
              <a:buNone/>
            </a:pPr>
            <a:r>
              <a:rPr lang="en-US">
                <a:latin typeface="Century Gothic"/>
                <a:ea typeface="Century Gothic"/>
                <a:cs typeface="Century Gothic"/>
                <a:sym typeface="Century Gothic"/>
              </a:rPr>
              <a:t>nl.quiet = 1</a:t>
            </a:r>
            <a:endParaRPr>
              <a:latin typeface="Century Gothic"/>
              <a:ea typeface="Century Gothic"/>
              <a:cs typeface="Century Gothic"/>
              <a:sym typeface="Century Gothic"/>
            </a:endParaRPr>
          </a:p>
          <a:p>
            <a:pPr indent="0" lvl="0" marL="0" rtl="0" algn="l">
              <a:spcBef>
                <a:spcPts val="0"/>
              </a:spcBef>
              <a:spcAft>
                <a:spcPts val="0"/>
              </a:spcAft>
              <a:buClr>
                <a:schemeClr val="dk1"/>
              </a:buClr>
              <a:buSzPts val="1100"/>
              <a:buFont typeface="Arial"/>
              <a:buNone/>
            </a:pPr>
            <a:r>
              <a:rPr lang="en-US">
                <a:latin typeface="Century Gothic"/>
                <a:ea typeface="Century Gothic"/>
                <a:cs typeface="Century Gothic"/>
                <a:sym typeface="Century Gothic"/>
              </a:rPr>
              <a:t>nl.input(morph_file)</a:t>
            </a:r>
            <a:endParaRPr>
              <a:latin typeface="Century Gothic"/>
              <a:ea typeface="Century Gothic"/>
              <a:cs typeface="Century Gothic"/>
              <a:sym typeface="Century Gothic"/>
            </a:endParaRPr>
          </a:p>
          <a:p>
            <a:pPr indent="0" lvl="0" marL="0" rtl="0" algn="l">
              <a:spcBef>
                <a:spcPts val="0"/>
              </a:spcBef>
              <a:spcAft>
                <a:spcPts val="0"/>
              </a:spcAft>
              <a:buClr>
                <a:schemeClr val="dk1"/>
              </a:buClr>
              <a:buSzPts val="1100"/>
              <a:buFont typeface="Arial"/>
              <a:buNone/>
            </a:pPr>
            <a:r>
              <a:rPr lang="en-US">
                <a:latin typeface="Century Gothic"/>
                <a:ea typeface="Century Gothic"/>
                <a:cs typeface="Century Gothic"/>
                <a:sym typeface="Century Gothic"/>
              </a:rPr>
              <a:t>imprt = h.Import3d_GUI(nl, 0)</a:t>
            </a:r>
            <a:endParaRPr>
              <a:latin typeface="Century Gothic"/>
              <a:ea typeface="Century Gothic"/>
              <a:cs typeface="Century Gothic"/>
              <a:sym typeface="Century Gothic"/>
            </a:endParaRPr>
          </a:p>
          <a:p>
            <a:pPr indent="0" lvl="0" marL="0" rtl="0" algn="l">
              <a:spcBef>
                <a:spcPts val="0"/>
              </a:spcBef>
              <a:spcAft>
                <a:spcPts val="0"/>
              </a:spcAft>
              <a:buClr>
                <a:schemeClr val="dk1"/>
              </a:buClr>
              <a:buSzPts val="1100"/>
              <a:buFont typeface="Arial"/>
              <a:buNone/>
            </a:pPr>
            <a:r>
              <a:rPr lang="en-US">
                <a:latin typeface="Century Gothic"/>
                <a:ea typeface="Century Gothic"/>
                <a:cs typeface="Century Gothic"/>
                <a:sym typeface="Century Gothic"/>
              </a:rPr>
              <a:t>imprt.instantiate(h.cell)</a:t>
            </a:r>
            <a:endParaRPr>
              <a:latin typeface="Century Gothic"/>
              <a:ea typeface="Century Gothic"/>
              <a:cs typeface="Century Gothic"/>
              <a:sym typeface="Century Gothic"/>
            </a:endParaRPr>
          </a:p>
          <a:p>
            <a:pPr indent="0" lvl="0" marL="0" rtl="0" algn="l">
              <a:spcBef>
                <a:spcPts val="0"/>
              </a:spcBef>
              <a:spcAft>
                <a:spcPts val="0"/>
              </a:spcAft>
              <a:buClr>
                <a:schemeClr val="dk1"/>
              </a:buClr>
              <a:buSzPts val="1100"/>
              <a:buFont typeface="Arial"/>
              <a:buNone/>
            </a:pPr>
            <a:r>
              <a:rPr lang="en-US">
                <a:latin typeface="Century Gothic"/>
                <a:ea typeface="Century Gothic"/>
                <a:cs typeface="Century Gothic"/>
                <a:sym typeface="Century Gothic"/>
              </a:rPr>
              <a:t>cell = h.cell</a:t>
            </a:r>
            <a:endParaRPr>
              <a:latin typeface="Century Gothic"/>
              <a:ea typeface="Century Gothic"/>
              <a:cs typeface="Century Gothic"/>
              <a:sym typeface="Century Gothic"/>
            </a:endParaRPr>
          </a:p>
          <a:p>
            <a:pPr indent="0" lvl="0" marL="0" rtl="0" algn="l">
              <a:spcBef>
                <a:spcPts val="0"/>
              </a:spcBef>
              <a:spcAft>
                <a:spcPts val="0"/>
              </a:spcAft>
              <a:buClr>
                <a:schemeClr val="dk1"/>
              </a:buClr>
              <a:buSzPts val="1100"/>
              <a:buFont typeface="Arial"/>
              <a:buNone/>
            </a:pPr>
            <a:r>
              <a:rPr lang="en-US">
                <a:latin typeface="Century Gothic"/>
                <a:ea typeface="Century Gothic"/>
                <a:cs typeface="Century Gothic"/>
                <a:sym typeface="Century Gothic"/>
              </a:rPr>
              <a:t>cell.geom_nseg()</a:t>
            </a:r>
            <a:endParaRPr>
              <a:latin typeface="Century Gothic"/>
              <a:ea typeface="Century Gothic"/>
              <a:cs typeface="Century Gothic"/>
              <a:sym typeface="Century Gothic"/>
            </a:endParaRPr>
          </a:p>
          <a:p>
            <a:pPr indent="0" lvl="0" marL="0" rtl="0" algn="l">
              <a:spcBef>
                <a:spcPts val="0"/>
              </a:spcBef>
              <a:spcAft>
                <a:spcPts val="0"/>
              </a:spcAft>
              <a:buClr>
                <a:schemeClr val="dk1"/>
              </a:buClr>
              <a:buSzPts val="1100"/>
              <a:buFont typeface="Arial"/>
              <a:buNone/>
            </a:pPr>
            <a:r>
              <a:rPr lang="en-US">
                <a:latin typeface="Century Gothic"/>
                <a:ea typeface="Century Gothic"/>
                <a:cs typeface="Century Gothic"/>
                <a:sym typeface="Century Gothic"/>
              </a:rPr>
              <a:t>cell.delete_axon()</a:t>
            </a:r>
            <a:endParaRPr>
              <a:latin typeface="Century Gothic"/>
              <a:ea typeface="Century Gothic"/>
              <a:cs typeface="Century Gothic"/>
              <a:sym typeface="Century Gothic"/>
            </a:endParaRPr>
          </a:p>
          <a:p>
            <a:pPr indent="0" lvl="0" marL="0" rtl="0" algn="l">
              <a:spcBef>
                <a:spcPts val="0"/>
              </a:spcBef>
              <a:spcAft>
                <a:spcPts val="0"/>
              </a:spcAft>
              <a:buClr>
                <a:schemeClr val="dk1"/>
              </a:buClr>
              <a:buSzPts val="1100"/>
              <a:buFont typeface="Arial"/>
              <a:buNone/>
            </a:pPr>
            <a:r>
              <a:rPr lang="en-US">
                <a:latin typeface="Century Gothic"/>
                <a:ea typeface="Century Gothic"/>
                <a:cs typeface="Century Gothic"/>
                <a:sym typeface="Century Gothic"/>
              </a:rPr>
              <a:t>cell.biophys()</a:t>
            </a:r>
            <a:endParaRPr>
              <a:latin typeface="Century Gothic"/>
              <a:ea typeface="Century Gothic"/>
              <a:cs typeface="Century Gothic"/>
              <a:sym typeface="Century Gothic"/>
            </a:endParaRPr>
          </a:p>
          <a:p>
            <a:pPr indent="0" lvl="0" marL="0" rtl="0" algn="l">
              <a:spcBef>
                <a:spcPts val="0"/>
              </a:spcBef>
              <a:spcAft>
                <a:spcPts val="0"/>
              </a:spcAft>
              <a:buClr>
                <a:schemeClr val="dk1"/>
              </a:buClr>
              <a:buSzPts val="1100"/>
              <a:buFont typeface="Arial"/>
              <a:buNone/>
            </a:pPr>
            <a:r>
              <a:t/>
            </a:r>
            <a:endParaRPr>
              <a:latin typeface="Century Gothic"/>
              <a:ea typeface="Century Gothic"/>
              <a:cs typeface="Century Gothic"/>
              <a:sym typeface="Century Gothic"/>
            </a:endParaRPr>
          </a:p>
          <a:p>
            <a:pPr indent="0" lvl="0" marL="0" rtl="0" algn="l">
              <a:spcBef>
                <a:spcPts val="0"/>
              </a:spcBef>
              <a:spcAft>
                <a:spcPts val="0"/>
              </a:spcAft>
              <a:buNone/>
            </a:pPr>
            <a:r>
              <a:t/>
            </a:r>
            <a:endParaRPr>
              <a:latin typeface="Century Gothic"/>
              <a:ea typeface="Century Gothic"/>
              <a:cs typeface="Century Gothic"/>
              <a:sym typeface="Century Gothic"/>
            </a:endParaRPr>
          </a:p>
        </p:txBody>
      </p:sp>
      <p:sp>
        <p:nvSpPr>
          <p:cNvPr id="754" name="Google Shape;754;p61"/>
          <p:cNvSpPr txBox="1"/>
          <p:nvPr/>
        </p:nvSpPr>
        <p:spPr>
          <a:xfrm>
            <a:off x="6799725" y="1255050"/>
            <a:ext cx="4863300" cy="99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rgbClr val="4F9192"/>
                </a:solidFill>
                <a:latin typeface="Century Gothic"/>
                <a:ea typeface="Century Gothic"/>
                <a:cs typeface="Century Gothic"/>
                <a:sym typeface="Century Gothic"/>
              </a:rPr>
              <a:t>#inserting passive </a:t>
            </a:r>
            <a:r>
              <a:rPr lang="en-US">
                <a:solidFill>
                  <a:srgbClr val="4F9192"/>
                </a:solidFill>
                <a:latin typeface="Century Gothic"/>
                <a:ea typeface="Century Gothic"/>
                <a:cs typeface="Century Gothic"/>
                <a:sym typeface="Century Gothic"/>
              </a:rPr>
              <a:t>mechanism</a:t>
            </a:r>
            <a:endParaRPr>
              <a:solidFill>
                <a:srgbClr val="4F9192"/>
              </a:solidFill>
              <a:latin typeface="Century Gothic"/>
              <a:ea typeface="Century Gothic"/>
              <a:cs typeface="Century Gothic"/>
              <a:sym typeface="Century Gothic"/>
            </a:endParaRPr>
          </a:p>
          <a:p>
            <a:pPr indent="0" lvl="0" marL="0" rtl="0" algn="l">
              <a:spcBef>
                <a:spcPts val="0"/>
              </a:spcBef>
              <a:spcAft>
                <a:spcPts val="0"/>
              </a:spcAft>
              <a:buClr>
                <a:schemeClr val="dk1"/>
              </a:buClr>
              <a:buSzPts val="1100"/>
              <a:buFont typeface="Arial"/>
              <a:buNone/>
            </a:pPr>
            <a:r>
              <a:rPr lang="en-US">
                <a:latin typeface="Century Gothic"/>
                <a:ea typeface="Century Gothic"/>
                <a:cs typeface="Century Gothic"/>
                <a:sym typeface="Century Gothic"/>
              </a:rPr>
              <a:t>for sec in postCell.all:</a:t>
            </a:r>
            <a:endParaRPr>
              <a:latin typeface="Century Gothic"/>
              <a:ea typeface="Century Gothic"/>
              <a:cs typeface="Century Gothic"/>
              <a:sym typeface="Century Gothic"/>
            </a:endParaRPr>
          </a:p>
          <a:p>
            <a:pPr indent="0" lvl="0" marL="0" rtl="0" algn="l">
              <a:spcBef>
                <a:spcPts val="0"/>
              </a:spcBef>
              <a:spcAft>
                <a:spcPts val="0"/>
              </a:spcAft>
              <a:buClr>
                <a:schemeClr val="dk1"/>
              </a:buClr>
              <a:buSzPts val="1100"/>
              <a:buFont typeface="Arial"/>
              <a:buNone/>
            </a:pPr>
            <a:r>
              <a:rPr lang="en-US">
                <a:latin typeface="Century Gothic"/>
                <a:ea typeface="Century Gothic"/>
                <a:cs typeface="Century Gothic"/>
                <a:sym typeface="Century Gothic"/>
              </a:rPr>
              <a:t>    sec.insert("pas")</a:t>
            </a:r>
            <a:endParaRPr>
              <a:latin typeface="Century Gothic"/>
              <a:ea typeface="Century Gothic"/>
              <a:cs typeface="Century Gothic"/>
              <a:sym typeface="Century Gothic"/>
            </a:endParaRPr>
          </a:p>
          <a:p>
            <a:pPr indent="0" lvl="0" marL="0" rtl="0" algn="l">
              <a:spcBef>
                <a:spcPts val="0"/>
              </a:spcBef>
              <a:spcAft>
                <a:spcPts val="0"/>
              </a:spcAft>
              <a:buNone/>
            </a:pPr>
            <a:r>
              <a:t/>
            </a:r>
            <a:endParaRPr>
              <a:latin typeface="Century Gothic"/>
              <a:ea typeface="Century Gothic"/>
              <a:cs typeface="Century Gothic"/>
              <a:sym typeface="Century Gothic"/>
            </a:endParaRPr>
          </a:p>
          <a:p>
            <a:pPr indent="0" lvl="0" marL="0" rtl="0" algn="l">
              <a:spcBef>
                <a:spcPts val="0"/>
              </a:spcBef>
              <a:spcAft>
                <a:spcPts val="0"/>
              </a:spcAft>
              <a:buNone/>
            </a:pPr>
            <a:r>
              <a:t/>
            </a:r>
            <a:endParaRPr>
              <a:latin typeface="Century Gothic"/>
              <a:ea typeface="Century Gothic"/>
              <a:cs typeface="Century Gothic"/>
              <a:sym typeface="Century Gothic"/>
            </a:endParaRPr>
          </a:p>
        </p:txBody>
      </p:sp>
      <p:pic>
        <p:nvPicPr>
          <p:cNvPr id="755" name="Google Shape;755;p61"/>
          <p:cNvPicPr preferRelativeResize="0"/>
          <p:nvPr/>
        </p:nvPicPr>
        <p:blipFill>
          <a:blip r:embed="rId4">
            <a:alphaModFix/>
          </a:blip>
          <a:stretch>
            <a:fillRect/>
          </a:stretch>
        </p:blipFill>
        <p:spPr>
          <a:xfrm>
            <a:off x="9849254" y="1590538"/>
            <a:ext cx="2063300" cy="429312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749"/>
                                        </p:tgtEl>
                                        <p:attrNameLst>
                                          <p:attrName>style.visibility</p:attrName>
                                        </p:attrNameLst>
                                      </p:cBhvr>
                                      <p:to>
                                        <p:strVal val="visible"/>
                                      </p:to>
                                    </p:set>
                                  </p:childTnLst>
                                </p:cTn>
                              </p:par>
                              <p:par>
                                <p:cTn fill="hold" nodeType="withEffect" presetClass="exit" presetID="1" presetSubtype="0">
                                  <p:stCondLst>
                                    <p:cond delay="0"/>
                                  </p:stCondLst>
                                  <p:childTnLst>
                                    <p:set>
                                      <p:cBhvr>
                                        <p:cTn dur="1" fill="hold">
                                          <p:stCondLst>
                                            <p:cond delay="1"/>
                                          </p:stCondLst>
                                        </p:cTn>
                                        <p:tgtEl>
                                          <p:spTgt spid="751"/>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9" name="Shape 759"/>
        <p:cNvGrpSpPr/>
        <p:nvPr/>
      </p:nvGrpSpPr>
      <p:grpSpPr>
        <a:xfrm>
          <a:off x="0" y="0"/>
          <a:ext cx="0" cy="0"/>
          <a:chOff x="0" y="0"/>
          <a:chExt cx="0" cy="0"/>
        </a:xfrm>
      </p:grpSpPr>
      <p:sp>
        <p:nvSpPr>
          <p:cNvPr id="760" name="Google Shape;760;p62"/>
          <p:cNvSpPr txBox="1"/>
          <p:nvPr>
            <p:ph type="title"/>
          </p:nvPr>
        </p:nvSpPr>
        <p:spPr>
          <a:xfrm>
            <a:off x="173175" y="0"/>
            <a:ext cx="11929200" cy="9927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168DBA"/>
              </a:buClr>
              <a:buSzPts val="3600"/>
              <a:buFont typeface="Century Gothic"/>
              <a:buNone/>
            </a:pPr>
            <a:r>
              <a:rPr lang="en-US"/>
              <a:t>fitting model to real data results - load the data</a:t>
            </a:r>
            <a:endParaRPr/>
          </a:p>
        </p:txBody>
      </p:sp>
      <p:pic>
        <p:nvPicPr>
          <p:cNvPr id="761" name="Google Shape;761;p62"/>
          <p:cNvPicPr preferRelativeResize="0"/>
          <p:nvPr/>
        </p:nvPicPr>
        <p:blipFill rotWithShape="1">
          <a:blip r:embed="rId3">
            <a:alphaModFix/>
          </a:blip>
          <a:srcRect b="0" l="0" r="0" t="0"/>
          <a:stretch/>
        </p:blipFill>
        <p:spPr>
          <a:xfrm>
            <a:off x="3199845" y="775942"/>
            <a:ext cx="8186369" cy="576072"/>
          </a:xfrm>
          <a:prstGeom prst="rect">
            <a:avLst/>
          </a:prstGeom>
          <a:noFill/>
          <a:ln>
            <a:noFill/>
          </a:ln>
        </p:spPr>
      </p:pic>
      <p:sp>
        <p:nvSpPr>
          <p:cNvPr id="762" name="Google Shape;762;p62"/>
          <p:cNvSpPr/>
          <p:nvPr/>
        </p:nvSpPr>
        <p:spPr>
          <a:xfrm>
            <a:off x="7073239" y="1443368"/>
            <a:ext cx="3535500" cy="38559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763" name="Google Shape;763;p62"/>
          <p:cNvSpPr/>
          <p:nvPr/>
        </p:nvSpPr>
        <p:spPr>
          <a:xfrm>
            <a:off x="3440317" y="775942"/>
            <a:ext cx="7416300" cy="536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764" name="Google Shape;764;p62"/>
          <p:cNvSpPr txBox="1"/>
          <p:nvPr/>
        </p:nvSpPr>
        <p:spPr>
          <a:xfrm>
            <a:off x="627525" y="582700"/>
            <a:ext cx="313800" cy="42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1800">
              <a:solidFill>
                <a:srgbClr val="FFFFFF"/>
              </a:solidFill>
              <a:latin typeface="Century Gothic"/>
              <a:ea typeface="Century Gothic"/>
              <a:cs typeface="Century Gothic"/>
              <a:sym typeface="Century Gothic"/>
            </a:endParaRPr>
          </a:p>
        </p:txBody>
      </p:sp>
      <p:sp>
        <p:nvSpPr>
          <p:cNvPr id="765" name="Google Shape;765;p62"/>
          <p:cNvSpPr txBox="1"/>
          <p:nvPr/>
        </p:nvSpPr>
        <p:spPr>
          <a:xfrm>
            <a:off x="627525" y="1102650"/>
            <a:ext cx="5166000" cy="496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solidFill>
                  <a:srgbClr val="4F9192"/>
                </a:solidFill>
                <a:latin typeface="Century Gothic"/>
                <a:ea typeface="Century Gothic"/>
                <a:cs typeface="Century Gothic"/>
                <a:sym typeface="Century Gothic"/>
              </a:rPr>
              <a:t>######################################</a:t>
            </a:r>
            <a:endParaRPr>
              <a:solidFill>
                <a:srgbClr val="4F9192"/>
              </a:solidFill>
              <a:latin typeface="Century Gothic"/>
              <a:ea typeface="Century Gothic"/>
              <a:cs typeface="Century Gothic"/>
              <a:sym typeface="Century Gothic"/>
            </a:endParaRPr>
          </a:p>
          <a:p>
            <a:pPr indent="0" lvl="0" marL="0" rtl="0" algn="l">
              <a:spcBef>
                <a:spcPts val="0"/>
              </a:spcBef>
              <a:spcAft>
                <a:spcPts val="0"/>
              </a:spcAft>
              <a:buClr>
                <a:schemeClr val="dk1"/>
              </a:buClr>
              <a:buSzPts val="1100"/>
              <a:buFont typeface="Arial"/>
              <a:buNone/>
            </a:pPr>
            <a:r>
              <a:rPr lang="en-US">
                <a:solidFill>
                  <a:srgbClr val="4F9192"/>
                </a:solidFill>
                <a:latin typeface="Century Gothic"/>
                <a:ea typeface="Century Gothic"/>
                <a:cs typeface="Century Gothic"/>
                <a:sym typeface="Century Gothic"/>
              </a:rPr>
              <a:t># load the data and see what we have</a:t>
            </a:r>
            <a:endParaRPr>
              <a:solidFill>
                <a:srgbClr val="4F9192"/>
              </a:solidFill>
              <a:latin typeface="Century Gothic"/>
              <a:ea typeface="Century Gothic"/>
              <a:cs typeface="Century Gothic"/>
              <a:sym typeface="Century Gothic"/>
            </a:endParaRPr>
          </a:p>
          <a:p>
            <a:pPr indent="0" lvl="0" marL="0" rtl="0" algn="l">
              <a:spcBef>
                <a:spcPts val="0"/>
              </a:spcBef>
              <a:spcAft>
                <a:spcPts val="0"/>
              </a:spcAft>
              <a:buNone/>
            </a:pPr>
            <a:r>
              <a:rPr lang="en-US">
                <a:solidFill>
                  <a:srgbClr val="4F9192"/>
                </a:solidFill>
                <a:latin typeface="Century Gothic"/>
                <a:ea typeface="Century Gothic"/>
                <a:cs typeface="Century Gothic"/>
                <a:sym typeface="Century Gothic"/>
              </a:rPr>
              <a:t>######################################</a:t>
            </a:r>
            <a:endParaRPr>
              <a:solidFill>
                <a:srgbClr val="4F9192"/>
              </a:solidFill>
              <a:latin typeface="Century Gothic"/>
              <a:ea typeface="Century Gothic"/>
              <a:cs typeface="Century Gothic"/>
              <a:sym typeface="Century Gothic"/>
            </a:endParaRPr>
          </a:p>
          <a:p>
            <a:pPr indent="0" lvl="0" marL="0" rtl="0" algn="l">
              <a:spcBef>
                <a:spcPts val="0"/>
              </a:spcBef>
              <a:spcAft>
                <a:spcPts val="0"/>
              </a:spcAft>
              <a:buClr>
                <a:schemeClr val="dk1"/>
              </a:buClr>
              <a:buSzPts val="1100"/>
              <a:buFont typeface="Arial"/>
              <a:buNone/>
            </a:pPr>
            <a:r>
              <a:t/>
            </a:r>
            <a:endParaRPr>
              <a:latin typeface="Century Gothic"/>
              <a:ea typeface="Century Gothic"/>
              <a:cs typeface="Century Gothic"/>
              <a:sym typeface="Century Gothic"/>
            </a:endParaRPr>
          </a:p>
          <a:p>
            <a:pPr indent="0" lvl="0" marL="0" rtl="0" algn="l">
              <a:spcBef>
                <a:spcPts val="0"/>
              </a:spcBef>
              <a:spcAft>
                <a:spcPts val="0"/>
              </a:spcAft>
              <a:buClr>
                <a:schemeClr val="dk1"/>
              </a:buClr>
              <a:buSzPts val="1100"/>
              <a:buFont typeface="Arial"/>
              <a:buNone/>
            </a:pPr>
            <a:r>
              <a:rPr lang="en-US">
                <a:latin typeface="Century Gothic"/>
                <a:ea typeface="Century Gothic"/>
                <a:cs typeface="Century Gothic"/>
                <a:sym typeface="Century Gothic"/>
              </a:rPr>
              <a:t>long_pulse = "long_pulse.txt"</a:t>
            </a:r>
            <a:endParaRPr>
              <a:latin typeface="Century Gothic"/>
              <a:ea typeface="Century Gothic"/>
              <a:cs typeface="Century Gothic"/>
              <a:sym typeface="Century Gothic"/>
            </a:endParaRPr>
          </a:p>
          <a:p>
            <a:pPr indent="0" lvl="0" marL="0" rtl="0" algn="l">
              <a:spcBef>
                <a:spcPts val="0"/>
              </a:spcBef>
              <a:spcAft>
                <a:spcPts val="0"/>
              </a:spcAft>
              <a:buClr>
                <a:schemeClr val="dk1"/>
              </a:buClr>
              <a:buSzPts val="1100"/>
              <a:buFont typeface="Arial"/>
              <a:buNone/>
            </a:pPr>
            <a:r>
              <a:rPr lang="en-US">
                <a:latin typeface="Century Gothic"/>
                <a:ea typeface="Century Gothic"/>
                <a:cs typeface="Century Gothic"/>
                <a:sym typeface="Century Gothic"/>
              </a:rPr>
              <a:t>M1 = np.loadtxt(long_pulse)</a:t>
            </a:r>
            <a:endParaRPr>
              <a:latin typeface="Century Gothic"/>
              <a:ea typeface="Century Gothic"/>
              <a:cs typeface="Century Gothic"/>
              <a:sym typeface="Century Gothic"/>
            </a:endParaRPr>
          </a:p>
          <a:p>
            <a:pPr indent="0" lvl="0" marL="0" rtl="0" algn="l">
              <a:spcBef>
                <a:spcPts val="0"/>
              </a:spcBef>
              <a:spcAft>
                <a:spcPts val="0"/>
              </a:spcAft>
              <a:buClr>
                <a:schemeClr val="dk1"/>
              </a:buClr>
              <a:buSzPts val="1100"/>
              <a:buFont typeface="Arial"/>
              <a:buNone/>
            </a:pPr>
            <a:r>
              <a:rPr lang="en-US">
                <a:latin typeface="Century Gothic"/>
                <a:ea typeface="Century Gothic"/>
                <a:cs typeface="Century Gothic"/>
                <a:sym typeface="Century Gothic"/>
              </a:rPr>
              <a:t>M1[:,1] -= M1[:,1][0]</a:t>
            </a:r>
            <a:endParaRPr>
              <a:latin typeface="Century Gothic"/>
              <a:ea typeface="Century Gothic"/>
              <a:cs typeface="Century Gothic"/>
              <a:sym typeface="Century Gothic"/>
            </a:endParaRPr>
          </a:p>
          <a:p>
            <a:pPr indent="0" lvl="0" marL="0" rtl="0" algn="l">
              <a:spcBef>
                <a:spcPts val="0"/>
              </a:spcBef>
              <a:spcAft>
                <a:spcPts val="0"/>
              </a:spcAft>
              <a:buClr>
                <a:schemeClr val="dk1"/>
              </a:buClr>
              <a:buSzPts val="1100"/>
              <a:buFont typeface="Arial"/>
              <a:buNone/>
            </a:pPr>
            <a:r>
              <a:rPr lang="en-US">
                <a:latin typeface="Century Gothic"/>
                <a:ea typeface="Century Gothic"/>
                <a:cs typeface="Century Gothic"/>
                <a:sym typeface="Century Gothic"/>
              </a:rPr>
              <a:t>inj1, inj1_start, inj1_end = </a:t>
            </a:r>
            <a:r>
              <a:rPr lang="en-US">
                <a:solidFill>
                  <a:srgbClr val="FF9900"/>
                </a:solidFill>
                <a:latin typeface="Century Gothic"/>
                <a:ea typeface="Century Gothic"/>
                <a:cs typeface="Century Gothic"/>
                <a:sym typeface="Century Gothic"/>
              </a:rPr>
              <a:t>get_inj</a:t>
            </a:r>
            <a:r>
              <a:rPr lang="en-US">
                <a:latin typeface="Century Gothic"/>
                <a:ea typeface="Century Gothic"/>
                <a:cs typeface="Century Gothic"/>
                <a:sym typeface="Century Gothic"/>
              </a:rPr>
              <a:t>(M1[:,0], M1[:,1], M1[:,2])</a:t>
            </a:r>
            <a:endParaRPr>
              <a:latin typeface="Century Gothic"/>
              <a:ea typeface="Century Gothic"/>
              <a:cs typeface="Century Gothic"/>
              <a:sym typeface="Century Gothic"/>
            </a:endParaRPr>
          </a:p>
          <a:p>
            <a:pPr indent="0" lvl="0" marL="0" rtl="0" algn="l">
              <a:spcBef>
                <a:spcPts val="0"/>
              </a:spcBef>
              <a:spcAft>
                <a:spcPts val="0"/>
              </a:spcAft>
              <a:buClr>
                <a:schemeClr val="dk1"/>
              </a:buClr>
              <a:buSzPts val="1100"/>
              <a:buFont typeface="Arial"/>
              <a:buNone/>
            </a:pPr>
            <a:r>
              <a:rPr lang="en-US">
                <a:latin typeface="Century Gothic"/>
                <a:ea typeface="Century Gothic"/>
                <a:cs typeface="Century Gothic"/>
                <a:sym typeface="Century Gothic"/>
              </a:rPr>
              <a:t>E_PAS1 = np.mean(M1[:,2][:200]) # get e pas as the mean of the start of the trace</a:t>
            </a:r>
            <a:endParaRPr>
              <a:latin typeface="Century Gothic"/>
              <a:ea typeface="Century Gothic"/>
              <a:cs typeface="Century Gothic"/>
              <a:sym typeface="Century Gothic"/>
            </a:endParaRPr>
          </a:p>
          <a:p>
            <a:pPr indent="0" lvl="0" marL="0" rtl="0" algn="l">
              <a:spcBef>
                <a:spcPts val="0"/>
              </a:spcBef>
              <a:spcAft>
                <a:spcPts val="0"/>
              </a:spcAft>
              <a:buClr>
                <a:schemeClr val="dk1"/>
              </a:buClr>
              <a:buSzPts val="1100"/>
              <a:buFont typeface="Arial"/>
              <a:buNone/>
            </a:pPr>
            <a:r>
              <a:t/>
            </a:r>
            <a:endParaRPr>
              <a:latin typeface="Century Gothic"/>
              <a:ea typeface="Century Gothic"/>
              <a:cs typeface="Century Gothic"/>
              <a:sym typeface="Century Gothic"/>
            </a:endParaRPr>
          </a:p>
          <a:p>
            <a:pPr indent="0" lvl="0" marL="0" rtl="0" algn="l">
              <a:spcBef>
                <a:spcPts val="0"/>
              </a:spcBef>
              <a:spcAft>
                <a:spcPts val="0"/>
              </a:spcAft>
              <a:buClr>
                <a:schemeClr val="dk1"/>
              </a:buClr>
              <a:buSzPts val="1100"/>
              <a:buFont typeface="Arial"/>
              <a:buNone/>
            </a:pPr>
            <a:r>
              <a:rPr lang="en-US">
                <a:latin typeface="Century Gothic"/>
                <a:ea typeface="Century Gothic"/>
                <a:cs typeface="Century Gothic"/>
                <a:sym typeface="Century Gothic"/>
              </a:rPr>
              <a:t>short_pulse = "short_pulse.txt"</a:t>
            </a:r>
            <a:endParaRPr>
              <a:latin typeface="Century Gothic"/>
              <a:ea typeface="Century Gothic"/>
              <a:cs typeface="Century Gothic"/>
              <a:sym typeface="Century Gothic"/>
            </a:endParaRPr>
          </a:p>
          <a:p>
            <a:pPr indent="0" lvl="0" marL="0" rtl="0" algn="l">
              <a:spcBef>
                <a:spcPts val="0"/>
              </a:spcBef>
              <a:spcAft>
                <a:spcPts val="0"/>
              </a:spcAft>
              <a:buClr>
                <a:schemeClr val="dk1"/>
              </a:buClr>
              <a:buSzPts val="1100"/>
              <a:buFont typeface="Arial"/>
              <a:buNone/>
            </a:pPr>
            <a:r>
              <a:rPr lang="en-US">
                <a:latin typeface="Century Gothic"/>
                <a:ea typeface="Century Gothic"/>
                <a:cs typeface="Century Gothic"/>
                <a:sym typeface="Century Gothic"/>
              </a:rPr>
              <a:t>M2 = np.loadtxt(short_pulse)</a:t>
            </a:r>
            <a:endParaRPr>
              <a:latin typeface="Century Gothic"/>
              <a:ea typeface="Century Gothic"/>
              <a:cs typeface="Century Gothic"/>
              <a:sym typeface="Century Gothic"/>
            </a:endParaRPr>
          </a:p>
          <a:p>
            <a:pPr indent="0" lvl="0" marL="0" rtl="0" algn="l">
              <a:spcBef>
                <a:spcPts val="0"/>
              </a:spcBef>
              <a:spcAft>
                <a:spcPts val="0"/>
              </a:spcAft>
              <a:buClr>
                <a:schemeClr val="dk1"/>
              </a:buClr>
              <a:buSzPts val="1100"/>
              <a:buFont typeface="Arial"/>
              <a:buNone/>
            </a:pPr>
            <a:r>
              <a:rPr lang="en-US">
                <a:latin typeface="Century Gothic"/>
                <a:ea typeface="Century Gothic"/>
                <a:cs typeface="Century Gothic"/>
                <a:sym typeface="Century Gothic"/>
              </a:rPr>
              <a:t>E_PAS2 = np.median(M2[:,2][:200]) # get e pas as the mean of the start of the trace</a:t>
            </a:r>
            <a:endParaRPr>
              <a:latin typeface="Century Gothic"/>
              <a:ea typeface="Century Gothic"/>
              <a:cs typeface="Century Gothic"/>
              <a:sym typeface="Century Gothic"/>
            </a:endParaRPr>
          </a:p>
          <a:p>
            <a:pPr indent="0" lvl="0" marL="0" rtl="0" algn="l">
              <a:spcBef>
                <a:spcPts val="0"/>
              </a:spcBef>
              <a:spcAft>
                <a:spcPts val="0"/>
              </a:spcAft>
              <a:buClr>
                <a:schemeClr val="dk1"/>
              </a:buClr>
              <a:buSzPts val="1100"/>
              <a:buFont typeface="Arial"/>
              <a:buNone/>
            </a:pPr>
            <a:r>
              <a:rPr lang="en-US">
                <a:latin typeface="Century Gothic"/>
                <a:ea typeface="Century Gothic"/>
                <a:cs typeface="Century Gothic"/>
                <a:sym typeface="Century Gothic"/>
              </a:rPr>
              <a:t>inj2, inj2_start, inj2_end = </a:t>
            </a:r>
            <a:r>
              <a:rPr lang="en-US">
                <a:solidFill>
                  <a:srgbClr val="FF9900"/>
                </a:solidFill>
                <a:latin typeface="Century Gothic"/>
                <a:ea typeface="Century Gothic"/>
                <a:cs typeface="Century Gothic"/>
                <a:sym typeface="Century Gothic"/>
              </a:rPr>
              <a:t>get_inj</a:t>
            </a:r>
            <a:r>
              <a:rPr lang="en-US">
                <a:latin typeface="Century Gothic"/>
                <a:ea typeface="Century Gothic"/>
                <a:cs typeface="Century Gothic"/>
                <a:sym typeface="Century Gothic"/>
              </a:rPr>
              <a:t>(M2[:,0], M2[:,1], M2[:,2])</a:t>
            </a:r>
            <a:endParaRPr>
              <a:latin typeface="Century Gothic"/>
              <a:ea typeface="Century Gothic"/>
              <a:cs typeface="Century Gothic"/>
              <a:sym typeface="Century Gothic"/>
            </a:endParaRPr>
          </a:p>
          <a:p>
            <a:pPr indent="0" lvl="0" marL="0" rtl="0" algn="l">
              <a:spcBef>
                <a:spcPts val="0"/>
              </a:spcBef>
              <a:spcAft>
                <a:spcPts val="0"/>
              </a:spcAft>
              <a:buNone/>
            </a:pPr>
            <a:r>
              <a:t/>
            </a:r>
            <a:endParaRPr>
              <a:latin typeface="Century Gothic"/>
              <a:ea typeface="Century Gothic"/>
              <a:cs typeface="Century Gothic"/>
              <a:sym typeface="Century Gothic"/>
            </a:endParaRPr>
          </a:p>
        </p:txBody>
      </p:sp>
      <p:sp>
        <p:nvSpPr>
          <p:cNvPr id="766" name="Google Shape;766;p62"/>
          <p:cNvSpPr txBox="1"/>
          <p:nvPr/>
        </p:nvSpPr>
        <p:spPr>
          <a:xfrm>
            <a:off x="5959300" y="1102650"/>
            <a:ext cx="5398800" cy="429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rgbClr val="4F9192"/>
                </a:solidFill>
                <a:latin typeface="Century Gothic"/>
                <a:ea typeface="Century Gothic"/>
                <a:cs typeface="Century Gothic"/>
                <a:sym typeface="Century Gothic"/>
              </a:rPr>
              <a:t>#plotting</a:t>
            </a:r>
            <a:endParaRPr>
              <a:solidFill>
                <a:srgbClr val="4F9192"/>
              </a:solidFill>
              <a:latin typeface="Century Gothic"/>
              <a:ea typeface="Century Gothic"/>
              <a:cs typeface="Century Gothic"/>
              <a:sym typeface="Century Gothic"/>
            </a:endParaRPr>
          </a:p>
          <a:p>
            <a:pPr indent="0" lvl="0" marL="0" rtl="0" algn="l">
              <a:spcBef>
                <a:spcPts val="0"/>
              </a:spcBef>
              <a:spcAft>
                <a:spcPts val="0"/>
              </a:spcAft>
              <a:buClr>
                <a:schemeClr val="dk1"/>
              </a:buClr>
              <a:buSzPts val="1100"/>
              <a:buFont typeface="Arial"/>
              <a:buNone/>
            </a:pPr>
            <a:r>
              <a:rPr lang="en-US">
                <a:latin typeface="Century Gothic"/>
                <a:ea typeface="Century Gothic"/>
                <a:cs typeface="Century Gothic"/>
                <a:sym typeface="Century Gothic"/>
              </a:rPr>
              <a:t>fig, ax = plt.subplots(2,2)</a:t>
            </a:r>
            <a:endParaRPr>
              <a:latin typeface="Century Gothic"/>
              <a:ea typeface="Century Gothic"/>
              <a:cs typeface="Century Gothic"/>
              <a:sym typeface="Century Gothic"/>
            </a:endParaRPr>
          </a:p>
          <a:p>
            <a:pPr indent="0" lvl="0" marL="0" rtl="0" algn="l">
              <a:spcBef>
                <a:spcPts val="0"/>
              </a:spcBef>
              <a:spcAft>
                <a:spcPts val="0"/>
              </a:spcAft>
              <a:buClr>
                <a:schemeClr val="dk1"/>
              </a:buClr>
              <a:buSzPts val="1100"/>
              <a:buFont typeface="Arial"/>
              <a:buNone/>
            </a:pPr>
            <a:r>
              <a:rPr lang="en-US">
                <a:latin typeface="Century Gothic"/>
                <a:ea typeface="Century Gothic"/>
                <a:cs typeface="Century Gothic"/>
                <a:sym typeface="Century Gothic"/>
              </a:rPr>
              <a:t>plt.subplots_adjust(hspace = 0.5, wspace = 0.5)</a:t>
            </a:r>
            <a:endParaRPr>
              <a:latin typeface="Century Gothic"/>
              <a:ea typeface="Century Gothic"/>
              <a:cs typeface="Century Gothic"/>
              <a:sym typeface="Century Gothic"/>
            </a:endParaRPr>
          </a:p>
          <a:p>
            <a:pPr indent="0" lvl="0" marL="0" rtl="0" algn="l">
              <a:spcBef>
                <a:spcPts val="0"/>
              </a:spcBef>
              <a:spcAft>
                <a:spcPts val="0"/>
              </a:spcAft>
              <a:buClr>
                <a:schemeClr val="dk1"/>
              </a:buClr>
              <a:buSzPts val="1100"/>
              <a:buFont typeface="Arial"/>
              <a:buNone/>
            </a:pPr>
            <a:r>
              <a:rPr lang="en-US">
                <a:latin typeface="Century Gothic"/>
                <a:ea typeface="Century Gothic"/>
                <a:cs typeface="Century Gothic"/>
                <a:sym typeface="Century Gothic"/>
              </a:rPr>
              <a:t>ax[0][0].set_title("voltage long pulse")</a:t>
            </a:r>
            <a:endParaRPr>
              <a:latin typeface="Century Gothic"/>
              <a:ea typeface="Century Gothic"/>
              <a:cs typeface="Century Gothic"/>
              <a:sym typeface="Century Gothic"/>
            </a:endParaRPr>
          </a:p>
          <a:p>
            <a:pPr indent="0" lvl="0" marL="0" rtl="0" algn="l">
              <a:spcBef>
                <a:spcPts val="0"/>
              </a:spcBef>
              <a:spcAft>
                <a:spcPts val="0"/>
              </a:spcAft>
              <a:buClr>
                <a:schemeClr val="dk1"/>
              </a:buClr>
              <a:buSzPts val="1100"/>
              <a:buFont typeface="Arial"/>
              <a:buNone/>
            </a:pPr>
            <a:r>
              <a:rPr lang="en-US">
                <a:latin typeface="Century Gothic"/>
                <a:ea typeface="Century Gothic"/>
                <a:cs typeface="Century Gothic"/>
                <a:sym typeface="Century Gothic"/>
              </a:rPr>
              <a:t>ax[0][0].plot(M1[:,0], M1[:,2], color="k")</a:t>
            </a:r>
            <a:endParaRPr>
              <a:latin typeface="Century Gothic"/>
              <a:ea typeface="Century Gothic"/>
              <a:cs typeface="Century Gothic"/>
              <a:sym typeface="Century Gothic"/>
            </a:endParaRPr>
          </a:p>
          <a:p>
            <a:pPr indent="0" lvl="0" marL="0" rtl="0" algn="l">
              <a:spcBef>
                <a:spcPts val="0"/>
              </a:spcBef>
              <a:spcAft>
                <a:spcPts val="0"/>
              </a:spcAft>
              <a:buClr>
                <a:schemeClr val="dk1"/>
              </a:buClr>
              <a:buSzPts val="1100"/>
              <a:buFont typeface="Arial"/>
              <a:buNone/>
            </a:pPr>
            <a:r>
              <a:t/>
            </a:r>
            <a:endParaRPr>
              <a:latin typeface="Century Gothic"/>
              <a:ea typeface="Century Gothic"/>
              <a:cs typeface="Century Gothic"/>
              <a:sym typeface="Century Gothic"/>
            </a:endParaRPr>
          </a:p>
          <a:p>
            <a:pPr indent="0" lvl="0" marL="0" rtl="0" algn="l">
              <a:spcBef>
                <a:spcPts val="0"/>
              </a:spcBef>
              <a:spcAft>
                <a:spcPts val="0"/>
              </a:spcAft>
              <a:buClr>
                <a:schemeClr val="dk1"/>
              </a:buClr>
              <a:buSzPts val="1100"/>
              <a:buFont typeface="Arial"/>
              <a:buNone/>
            </a:pPr>
            <a:r>
              <a:rPr lang="en-US">
                <a:latin typeface="Century Gothic"/>
                <a:ea typeface="Century Gothic"/>
                <a:cs typeface="Century Gothic"/>
                <a:sym typeface="Century Gothic"/>
              </a:rPr>
              <a:t>ax[1][0].set_title("injection long pulse")</a:t>
            </a:r>
            <a:endParaRPr>
              <a:latin typeface="Century Gothic"/>
              <a:ea typeface="Century Gothic"/>
              <a:cs typeface="Century Gothic"/>
              <a:sym typeface="Century Gothic"/>
            </a:endParaRPr>
          </a:p>
          <a:p>
            <a:pPr indent="0" lvl="0" marL="0" rtl="0" algn="l">
              <a:spcBef>
                <a:spcPts val="0"/>
              </a:spcBef>
              <a:spcAft>
                <a:spcPts val="0"/>
              </a:spcAft>
              <a:buClr>
                <a:schemeClr val="dk1"/>
              </a:buClr>
              <a:buSzPts val="1100"/>
              <a:buFont typeface="Arial"/>
              <a:buNone/>
            </a:pPr>
            <a:r>
              <a:rPr lang="en-US">
                <a:latin typeface="Century Gothic"/>
                <a:ea typeface="Century Gothic"/>
                <a:cs typeface="Century Gothic"/>
                <a:sym typeface="Century Gothic"/>
              </a:rPr>
              <a:t>ax[1][0].plot(M1[:,0], M1[:,1], color="k")</a:t>
            </a:r>
            <a:endParaRPr>
              <a:latin typeface="Century Gothic"/>
              <a:ea typeface="Century Gothic"/>
              <a:cs typeface="Century Gothic"/>
              <a:sym typeface="Century Gothic"/>
            </a:endParaRPr>
          </a:p>
          <a:p>
            <a:pPr indent="0" lvl="0" marL="0" rtl="0" algn="l">
              <a:spcBef>
                <a:spcPts val="0"/>
              </a:spcBef>
              <a:spcAft>
                <a:spcPts val="0"/>
              </a:spcAft>
              <a:buClr>
                <a:schemeClr val="dk1"/>
              </a:buClr>
              <a:buSzPts val="1100"/>
              <a:buFont typeface="Arial"/>
              <a:buNone/>
            </a:pPr>
            <a:r>
              <a:t/>
            </a:r>
            <a:endParaRPr>
              <a:latin typeface="Century Gothic"/>
              <a:ea typeface="Century Gothic"/>
              <a:cs typeface="Century Gothic"/>
              <a:sym typeface="Century Gothic"/>
            </a:endParaRPr>
          </a:p>
          <a:p>
            <a:pPr indent="0" lvl="0" marL="0" rtl="0" algn="l">
              <a:spcBef>
                <a:spcPts val="0"/>
              </a:spcBef>
              <a:spcAft>
                <a:spcPts val="0"/>
              </a:spcAft>
              <a:buClr>
                <a:schemeClr val="dk1"/>
              </a:buClr>
              <a:buSzPts val="1100"/>
              <a:buFont typeface="Arial"/>
              <a:buNone/>
            </a:pPr>
            <a:r>
              <a:rPr lang="en-US">
                <a:latin typeface="Century Gothic"/>
                <a:ea typeface="Century Gothic"/>
                <a:cs typeface="Century Gothic"/>
                <a:sym typeface="Century Gothic"/>
              </a:rPr>
              <a:t>ax[0][1].set_title("voltage short pulse")</a:t>
            </a:r>
            <a:endParaRPr>
              <a:latin typeface="Century Gothic"/>
              <a:ea typeface="Century Gothic"/>
              <a:cs typeface="Century Gothic"/>
              <a:sym typeface="Century Gothic"/>
            </a:endParaRPr>
          </a:p>
          <a:p>
            <a:pPr indent="0" lvl="0" marL="0" rtl="0" algn="l">
              <a:spcBef>
                <a:spcPts val="0"/>
              </a:spcBef>
              <a:spcAft>
                <a:spcPts val="0"/>
              </a:spcAft>
              <a:buClr>
                <a:schemeClr val="dk1"/>
              </a:buClr>
              <a:buSzPts val="1100"/>
              <a:buFont typeface="Arial"/>
              <a:buNone/>
            </a:pPr>
            <a:r>
              <a:rPr lang="en-US">
                <a:latin typeface="Century Gothic"/>
                <a:ea typeface="Century Gothic"/>
                <a:cs typeface="Century Gothic"/>
                <a:sym typeface="Century Gothic"/>
              </a:rPr>
              <a:t>ax[0][1].plot(M2[:,0], M2[:,2], color="k")</a:t>
            </a:r>
            <a:endParaRPr>
              <a:latin typeface="Century Gothic"/>
              <a:ea typeface="Century Gothic"/>
              <a:cs typeface="Century Gothic"/>
              <a:sym typeface="Century Gothic"/>
            </a:endParaRPr>
          </a:p>
          <a:p>
            <a:pPr indent="0" lvl="0" marL="0" rtl="0" algn="l">
              <a:spcBef>
                <a:spcPts val="0"/>
              </a:spcBef>
              <a:spcAft>
                <a:spcPts val="0"/>
              </a:spcAft>
              <a:buClr>
                <a:schemeClr val="dk1"/>
              </a:buClr>
              <a:buSzPts val="1100"/>
              <a:buFont typeface="Arial"/>
              <a:buNone/>
            </a:pPr>
            <a:r>
              <a:t/>
            </a:r>
            <a:endParaRPr>
              <a:latin typeface="Century Gothic"/>
              <a:ea typeface="Century Gothic"/>
              <a:cs typeface="Century Gothic"/>
              <a:sym typeface="Century Gothic"/>
            </a:endParaRPr>
          </a:p>
          <a:p>
            <a:pPr indent="0" lvl="0" marL="0" rtl="0" algn="l">
              <a:spcBef>
                <a:spcPts val="0"/>
              </a:spcBef>
              <a:spcAft>
                <a:spcPts val="0"/>
              </a:spcAft>
              <a:buClr>
                <a:schemeClr val="dk1"/>
              </a:buClr>
              <a:buSzPts val="1100"/>
              <a:buFont typeface="Arial"/>
              <a:buNone/>
            </a:pPr>
            <a:r>
              <a:rPr lang="en-US">
                <a:latin typeface="Century Gothic"/>
                <a:ea typeface="Century Gothic"/>
                <a:cs typeface="Century Gothic"/>
                <a:sym typeface="Century Gothic"/>
              </a:rPr>
              <a:t>ax[1][1].set_title("injection short pulse")</a:t>
            </a:r>
            <a:endParaRPr>
              <a:latin typeface="Century Gothic"/>
              <a:ea typeface="Century Gothic"/>
              <a:cs typeface="Century Gothic"/>
              <a:sym typeface="Century Gothic"/>
            </a:endParaRPr>
          </a:p>
          <a:p>
            <a:pPr indent="0" lvl="0" marL="0" rtl="0" algn="l">
              <a:spcBef>
                <a:spcPts val="0"/>
              </a:spcBef>
              <a:spcAft>
                <a:spcPts val="0"/>
              </a:spcAft>
              <a:buClr>
                <a:schemeClr val="dk1"/>
              </a:buClr>
              <a:buSzPts val="1100"/>
              <a:buFont typeface="Arial"/>
              <a:buNone/>
            </a:pPr>
            <a:r>
              <a:rPr lang="en-US">
                <a:latin typeface="Century Gothic"/>
                <a:ea typeface="Century Gothic"/>
                <a:cs typeface="Century Gothic"/>
                <a:sym typeface="Century Gothic"/>
              </a:rPr>
              <a:t>ax[1][1].plot(M2[:,0], M2[:,1], color="k")</a:t>
            </a:r>
            <a:endParaRPr>
              <a:latin typeface="Century Gothic"/>
              <a:ea typeface="Century Gothic"/>
              <a:cs typeface="Century Gothic"/>
              <a:sym typeface="Century Gothic"/>
            </a:endParaRPr>
          </a:p>
          <a:p>
            <a:pPr indent="0" lvl="0" marL="0" rtl="0" algn="l">
              <a:spcBef>
                <a:spcPts val="0"/>
              </a:spcBef>
              <a:spcAft>
                <a:spcPts val="0"/>
              </a:spcAft>
              <a:buClr>
                <a:schemeClr val="dk1"/>
              </a:buClr>
              <a:buSzPts val="1100"/>
              <a:buFont typeface="Arial"/>
              <a:buNone/>
            </a:pPr>
            <a:r>
              <a:t/>
            </a:r>
            <a:endParaRPr>
              <a:latin typeface="Century Gothic"/>
              <a:ea typeface="Century Gothic"/>
              <a:cs typeface="Century Gothic"/>
              <a:sym typeface="Century Gothic"/>
            </a:endParaRPr>
          </a:p>
          <a:p>
            <a:pPr indent="0" lvl="0" marL="0" rtl="0" algn="l">
              <a:spcBef>
                <a:spcPts val="0"/>
              </a:spcBef>
              <a:spcAft>
                <a:spcPts val="0"/>
              </a:spcAft>
              <a:buClr>
                <a:schemeClr val="dk1"/>
              </a:buClr>
              <a:buSzPts val="1100"/>
              <a:buFont typeface="Arial"/>
              <a:buNone/>
            </a:pPr>
            <a:r>
              <a:rPr lang="en-US">
                <a:latin typeface="Century Gothic"/>
                <a:ea typeface="Century Gothic"/>
                <a:cs typeface="Century Gothic"/>
                <a:sym typeface="Century Gothic"/>
              </a:rPr>
              <a:t>ax[0][0].set_ylabel("V (mV)")</a:t>
            </a:r>
            <a:endParaRPr>
              <a:latin typeface="Century Gothic"/>
              <a:ea typeface="Century Gothic"/>
              <a:cs typeface="Century Gothic"/>
              <a:sym typeface="Century Gothic"/>
            </a:endParaRPr>
          </a:p>
          <a:p>
            <a:pPr indent="0" lvl="0" marL="0" rtl="0" algn="l">
              <a:spcBef>
                <a:spcPts val="0"/>
              </a:spcBef>
              <a:spcAft>
                <a:spcPts val="0"/>
              </a:spcAft>
              <a:buClr>
                <a:schemeClr val="dk1"/>
              </a:buClr>
              <a:buSzPts val="1100"/>
              <a:buFont typeface="Arial"/>
              <a:buNone/>
            </a:pPr>
            <a:r>
              <a:rPr lang="en-US">
                <a:latin typeface="Century Gothic"/>
                <a:ea typeface="Century Gothic"/>
                <a:cs typeface="Century Gothic"/>
                <a:sym typeface="Century Gothic"/>
              </a:rPr>
              <a:t>ax[1][0].set_ylabel("I (pA)")</a:t>
            </a:r>
            <a:endParaRPr>
              <a:latin typeface="Century Gothic"/>
              <a:ea typeface="Century Gothic"/>
              <a:cs typeface="Century Gothic"/>
              <a:sym typeface="Century Gothic"/>
            </a:endParaRPr>
          </a:p>
          <a:p>
            <a:pPr indent="0" lvl="0" marL="0" rtl="0" algn="l">
              <a:spcBef>
                <a:spcPts val="0"/>
              </a:spcBef>
              <a:spcAft>
                <a:spcPts val="0"/>
              </a:spcAft>
              <a:buClr>
                <a:schemeClr val="dk1"/>
              </a:buClr>
              <a:buSzPts val="1100"/>
              <a:buFont typeface="Arial"/>
              <a:buNone/>
            </a:pPr>
            <a:r>
              <a:rPr lang="en-US">
                <a:latin typeface="Century Gothic"/>
                <a:ea typeface="Century Gothic"/>
                <a:cs typeface="Century Gothic"/>
                <a:sym typeface="Century Gothic"/>
              </a:rPr>
              <a:t>ax[1][1].set_xlabel("time (ms)")</a:t>
            </a:r>
            <a:endParaRPr>
              <a:latin typeface="Century Gothic"/>
              <a:ea typeface="Century Gothic"/>
              <a:cs typeface="Century Gothic"/>
              <a:sym typeface="Century Gothic"/>
            </a:endParaRPr>
          </a:p>
          <a:p>
            <a:pPr indent="0" lvl="0" marL="0" rtl="0" algn="l">
              <a:spcBef>
                <a:spcPts val="0"/>
              </a:spcBef>
              <a:spcAft>
                <a:spcPts val="0"/>
              </a:spcAft>
              <a:buClr>
                <a:schemeClr val="dk1"/>
              </a:buClr>
              <a:buSzPts val="1100"/>
              <a:buFont typeface="Arial"/>
              <a:buNone/>
            </a:pPr>
            <a:r>
              <a:rPr lang="en-US">
                <a:latin typeface="Century Gothic"/>
                <a:ea typeface="Century Gothic"/>
                <a:cs typeface="Century Gothic"/>
                <a:sym typeface="Century Gothic"/>
              </a:rPr>
              <a:t>ax[1][0].set_xlabel("time (ms)")</a:t>
            </a:r>
            <a:endParaRPr>
              <a:latin typeface="Century Gothic"/>
              <a:ea typeface="Century Gothic"/>
              <a:cs typeface="Century Gothic"/>
              <a:sym typeface="Century Gothic"/>
            </a:endParaRPr>
          </a:p>
          <a:p>
            <a:pPr indent="0" lvl="0" marL="0" rtl="0" algn="l">
              <a:spcBef>
                <a:spcPts val="0"/>
              </a:spcBef>
              <a:spcAft>
                <a:spcPts val="0"/>
              </a:spcAft>
              <a:buClr>
                <a:schemeClr val="dk1"/>
              </a:buClr>
              <a:buSzPts val="1100"/>
              <a:buFont typeface="Arial"/>
              <a:buNone/>
            </a:pPr>
            <a:r>
              <a:rPr lang="en-US">
                <a:latin typeface="Century Gothic"/>
                <a:ea typeface="Century Gothic"/>
                <a:cs typeface="Century Gothic"/>
                <a:sym typeface="Century Gothic"/>
              </a:rPr>
              <a:t>plt.show()</a:t>
            </a:r>
            <a:endParaRPr>
              <a:latin typeface="Century Gothic"/>
              <a:ea typeface="Century Gothic"/>
              <a:cs typeface="Century Gothic"/>
              <a:sym typeface="Century Gothic"/>
            </a:endParaRPr>
          </a:p>
          <a:p>
            <a:pPr indent="0" lvl="0" marL="0" rtl="0" algn="l">
              <a:spcBef>
                <a:spcPts val="0"/>
              </a:spcBef>
              <a:spcAft>
                <a:spcPts val="0"/>
              </a:spcAft>
              <a:buClr>
                <a:schemeClr val="dk1"/>
              </a:buClr>
              <a:buSzPts val="1100"/>
              <a:buFont typeface="Arial"/>
              <a:buNone/>
            </a:pPr>
            <a:r>
              <a:t/>
            </a:r>
            <a:endParaRPr>
              <a:latin typeface="Century Gothic"/>
              <a:ea typeface="Century Gothic"/>
              <a:cs typeface="Century Gothic"/>
              <a:sym typeface="Century Gothic"/>
            </a:endParaRPr>
          </a:p>
          <a:p>
            <a:pPr indent="0" lvl="0" marL="0" rtl="0" algn="l">
              <a:spcBef>
                <a:spcPts val="0"/>
              </a:spcBef>
              <a:spcAft>
                <a:spcPts val="0"/>
              </a:spcAft>
              <a:buNone/>
            </a:pPr>
            <a:r>
              <a:t/>
            </a:r>
            <a:endParaRPr>
              <a:latin typeface="Century Gothic"/>
              <a:ea typeface="Century Gothic"/>
              <a:cs typeface="Century Gothic"/>
              <a:sym typeface="Century Gothic"/>
            </a:endParaRPr>
          </a:p>
        </p:txBody>
      </p:sp>
      <p:pic>
        <p:nvPicPr>
          <p:cNvPr id="767" name="Google Shape;767;p62"/>
          <p:cNvPicPr preferRelativeResize="0"/>
          <p:nvPr/>
        </p:nvPicPr>
        <p:blipFill>
          <a:blip r:embed="rId4">
            <a:alphaModFix/>
          </a:blip>
          <a:stretch>
            <a:fillRect/>
          </a:stretch>
        </p:blipFill>
        <p:spPr>
          <a:xfrm>
            <a:off x="8739400" y="4151325"/>
            <a:ext cx="3259850" cy="25336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761"/>
                                        </p:tgtEl>
                                        <p:attrNameLst>
                                          <p:attrName>style.visibility</p:attrName>
                                        </p:attrNameLst>
                                      </p:cBhvr>
                                      <p:to>
                                        <p:strVal val="visible"/>
                                      </p:to>
                                    </p:set>
                                  </p:childTnLst>
                                </p:cTn>
                              </p:par>
                              <p:par>
                                <p:cTn fill="hold" nodeType="withEffect" presetClass="exit" presetID="1" presetSubtype="0">
                                  <p:stCondLst>
                                    <p:cond delay="0"/>
                                  </p:stCondLst>
                                  <p:childTnLst>
                                    <p:set>
                                      <p:cBhvr>
                                        <p:cTn dur="1" fill="hold">
                                          <p:stCondLst>
                                            <p:cond delay="1"/>
                                          </p:stCondLst>
                                        </p:cTn>
                                        <p:tgtEl>
                                          <p:spTgt spid="763"/>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1" name="Shape 771"/>
        <p:cNvGrpSpPr/>
        <p:nvPr/>
      </p:nvGrpSpPr>
      <p:grpSpPr>
        <a:xfrm>
          <a:off x="0" y="0"/>
          <a:ext cx="0" cy="0"/>
          <a:chOff x="0" y="0"/>
          <a:chExt cx="0" cy="0"/>
        </a:xfrm>
      </p:grpSpPr>
      <p:sp>
        <p:nvSpPr>
          <p:cNvPr id="772" name="Google Shape;772;p63"/>
          <p:cNvSpPr txBox="1"/>
          <p:nvPr>
            <p:ph type="title"/>
          </p:nvPr>
        </p:nvSpPr>
        <p:spPr>
          <a:xfrm>
            <a:off x="173175" y="0"/>
            <a:ext cx="11929200" cy="9927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168DBA"/>
              </a:buClr>
              <a:buSzPts val="3600"/>
              <a:buFont typeface="Century Gothic"/>
              <a:buNone/>
            </a:pPr>
            <a:r>
              <a:rPr lang="en-US"/>
              <a:t>fitting model to real data results - </a:t>
            </a:r>
            <a:endParaRPr/>
          </a:p>
          <a:p>
            <a:pPr indent="457200" lvl="0" marL="914400" rtl="0" algn="l">
              <a:spcBef>
                <a:spcPts val="0"/>
              </a:spcBef>
              <a:spcAft>
                <a:spcPts val="0"/>
              </a:spcAft>
              <a:buClr>
                <a:srgbClr val="168DBA"/>
              </a:buClr>
              <a:buSzPts val="3600"/>
              <a:buFont typeface="Century Gothic"/>
              <a:buNone/>
            </a:pPr>
            <a:r>
              <a:rPr lang="en-US"/>
              <a:t>setting some helper functions</a:t>
            </a:r>
            <a:endParaRPr/>
          </a:p>
        </p:txBody>
      </p:sp>
      <p:sp>
        <p:nvSpPr>
          <p:cNvPr id="773" name="Google Shape;773;p63"/>
          <p:cNvSpPr/>
          <p:nvPr/>
        </p:nvSpPr>
        <p:spPr>
          <a:xfrm>
            <a:off x="7073239" y="1443368"/>
            <a:ext cx="3535500" cy="38559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774" name="Google Shape;774;p63"/>
          <p:cNvSpPr txBox="1"/>
          <p:nvPr/>
        </p:nvSpPr>
        <p:spPr>
          <a:xfrm>
            <a:off x="627525" y="582700"/>
            <a:ext cx="313800" cy="42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1800">
              <a:solidFill>
                <a:srgbClr val="FFFFFF"/>
              </a:solidFill>
              <a:latin typeface="Century Gothic"/>
              <a:ea typeface="Century Gothic"/>
              <a:cs typeface="Century Gothic"/>
              <a:sym typeface="Century Gothic"/>
            </a:endParaRPr>
          </a:p>
        </p:txBody>
      </p:sp>
      <p:sp>
        <p:nvSpPr>
          <p:cNvPr id="775" name="Google Shape;775;p63"/>
          <p:cNvSpPr txBox="1"/>
          <p:nvPr/>
        </p:nvSpPr>
        <p:spPr>
          <a:xfrm>
            <a:off x="627525" y="1255050"/>
            <a:ext cx="5166000" cy="176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rgbClr val="4F9192"/>
                </a:solidFill>
                <a:latin typeface="Century Gothic"/>
                <a:ea typeface="Century Gothic"/>
                <a:cs typeface="Century Gothic"/>
                <a:sym typeface="Century Gothic"/>
              </a:rPr>
              <a:t># function to find the data we need from the traces</a:t>
            </a:r>
            <a:endParaRPr>
              <a:latin typeface="Century Gothic"/>
              <a:ea typeface="Century Gothic"/>
              <a:cs typeface="Century Gothic"/>
              <a:sym typeface="Century Gothic"/>
            </a:endParaRPr>
          </a:p>
          <a:p>
            <a:pPr indent="0" lvl="0" marL="0" rtl="0" algn="l">
              <a:spcBef>
                <a:spcPts val="0"/>
              </a:spcBef>
              <a:spcAft>
                <a:spcPts val="0"/>
              </a:spcAft>
              <a:buNone/>
            </a:pPr>
            <a:r>
              <a:rPr b="1" lang="en-US">
                <a:solidFill>
                  <a:srgbClr val="0000FF"/>
                </a:solidFill>
                <a:latin typeface="Century Gothic"/>
                <a:ea typeface="Century Gothic"/>
                <a:cs typeface="Century Gothic"/>
                <a:sym typeface="Century Gothic"/>
              </a:rPr>
              <a:t>def</a:t>
            </a:r>
            <a:r>
              <a:rPr lang="en-US">
                <a:latin typeface="Century Gothic"/>
                <a:ea typeface="Century Gothic"/>
                <a:cs typeface="Century Gothic"/>
                <a:sym typeface="Century Gothic"/>
              </a:rPr>
              <a:t> get_inj(T,I,V):</a:t>
            </a:r>
            <a:endParaRPr>
              <a:latin typeface="Century Gothic"/>
              <a:ea typeface="Century Gothic"/>
              <a:cs typeface="Century Gothic"/>
              <a:sym typeface="Century Gothic"/>
            </a:endParaRPr>
          </a:p>
          <a:p>
            <a:pPr indent="0" lvl="0" marL="0" rtl="0" algn="l">
              <a:spcBef>
                <a:spcPts val="0"/>
              </a:spcBef>
              <a:spcAft>
                <a:spcPts val="0"/>
              </a:spcAft>
              <a:buNone/>
            </a:pPr>
            <a:r>
              <a:rPr lang="en-US">
                <a:latin typeface="Century Gothic"/>
                <a:ea typeface="Century Gothic"/>
                <a:cs typeface="Century Gothic"/>
                <a:sym typeface="Century Gothic"/>
              </a:rPr>
              <a:t>    I_abs = np.abs(I)</a:t>
            </a:r>
            <a:endParaRPr>
              <a:latin typeface="Century Gothic"/>
              <a:ea typeface="Century Gothic"/>
              <a:cs typeface="Century Gothic"/>
              <a:sym typeface="Century Gothic"/>
            </a:endParaRPr>
          </a:p>
          <a:p>
            <a:pPr indent="0" lvl="0" marL="0" rtl="0" algn="l">
              <a:spcBef>
                <a:spcPts val="0"/>
              </a:spcBef>
              <a:spcAft>
                <a:spcPts val="0"/>
              </a:spcAft>
              <a:buNone/>
            </a:pPr>
            <a:r>
              <a:rPr lang="en-US">
                <a:latin typeface="Century Gothic"/>
                <a:ea typeface="Century Gothic"/>
                <a:cs typeface="Century Gothic"/>
                <a:sym typeface="Century Gothic"/>
              </a:rPr>
              <a:t>    inj_start = np.where(I_abs &gt; I_abs.max() / 4.0)[0][0]</a:t>
            </a:r>
            <a:endParaRPr>
              <a:latin typeface="Century Gothic"/>
              <a:ea typeface="Century Gothic"/>
              <a:cs typeface="Century Gothic"/>
              <a:sym typeface="Century Gothic"/>
            </a:endParaRPr>
          </a:p>
          <a:p>
            <a:pPr indent="0" lvl="0" marL="0" rtl="0" algn="l">
              <a:spcBef>
                <a:spcPts val="0"/>
              </a:spcBef>
              <a:spcAft>
                <a:spcPts val="0"/>
              </a:spcAft>
              <a:buNone/>
            </a:pPr>
            <a:r>
              <a:rPr lang="en-US">
                <a:latin typeface="Century Gothic"/>
                <a:ea typeface="Century Gothic"/>
                <a:cs typeface="Century Gothic"/>
                <a:sym typeface="Century Gothic"/>
              </a:rPr>
              <a:t>    inj_end = np.where(I_abs &gt; I_abs.max() / 4.0)[0][-1]</a:t>
            </a:r>
            <a:endParaRPr>
              <a:latin typeface="Century Gothic"/>
              <a:ea typeface="Century Gothic"/>
              <a:cs typeface="Century Gothic"/>
              <a:sym typeface="Century Gothic"/>
            </a:endParaRPr>
          </a:p>
          <a:p>
            <a:pPr indent="0" lvl="0" marL="0" rtl="0" algn="l">
              <a:spcBef>
                <a:spcPts val="0"/>
              </a:spcBef>
              <a:spcAft>
                <a:spcPts val="0"/>
              </a:spcAft>
              <a:buNone/>
            </a:pPr>
            <a:r>
              <a:rPr lang="en-US">
                <a:latin typeface="Century Gothic"/>
                <a:ea typeface="Century Gothic"/>
                <a:cs typeface="Century Gothic"/>
                <a:sym typeface="Century Gothic"/>
              </a:rPr>
              <a:t>    inj = np.median(I[inj_start:inj_end]) / 1000.0</a:t>
            </a:r>
            <a:endParaRPr>
              <a:latin typeface="Century Gothic"/>
              <a:ea typeface="Century Gothic"/>
              <a:cs typeface="Century Gothic"/>
              <a:sym typeface="Century Gothic"/>
            </a:endParaRPr>
          </a:p>
          <a:p>
            <a:pPr indent="0" lvl="0" marL="0" rtl="0" algn="l">
              <a:spcBef>
                <a:spcPts val="0"/>
              </a:spcBef>
              <a:spcAft>
                <a:spcPts val="0"/>
              </a:spcAft>
              <a:buNone/>
            </a:pPr>
            <a:r>
              <a:rPr lang="en-US">
                <a:latin typeface="Century Gothic"/>
                <a:ea typeface="Century Gothic"/>
                <a:cs typeface="Century Gothic"/>
                <a:sym typeface="Century Gothic"/>
              </a:rPr>
              <a:t>    return inj, T[inj_start], T[inj_end]</a:t>
            </a:r>
            <a:endParaRPr>
              <a:latin typeface="Century Gothic"/>
              <a:ea typeface="Century Gothic"/>
              <a:cs typeface="Century Gothic"/>
              <a:sym typeface="Century Gothic"/>
            </a:endParaRPr>
          </a:p>
          <a:p>
            <a:pPr indent="0" lvl="0" marL="0" rtl="0" algn="l">
              <a:spcBef>
                <a:spcPts val="0"/>
              </a:spcBef>
              <a:spcAft>
                <a:spcPts val="0"/>
              </a:spcAft>
              <a:buNone/>
            </a:pPr>
            <a:r>
              <a:t/>
            </a:r>
            <a:endParaRPr>
              <a:latin typeface="Century Gothic"/>
              <a:ea typeface="Century Gothic"/>
              <a:cs typeface="Century Gothic"/>
              <a:sym typeface="Century Gothic"/>
            </a:endParaRPr>
          </a:p>
          <a:p>
            <a:pPr indent="0" lvl="0" marL="0" rtl="0" algn="l">
              <a:spcBef>
                <a:spcPts val="0"/>
              </a:spcBef>
              <a:spcAft>
                <a:spcPts val="0"/>
              </a:spcAft>
              <a:buNone/>
            </a:pPr>
            <a:r>
              <a:t/>
            </a:r>
            <a:endParaRPr>
              <a:latin typeface="Century Gothic"/>
              <a:ea typeface="Century Gothic"/>
              <a:cs typeface="Century Gothic"/>
              <a:sym typeface="Century Gothic"/>
            </a:endParaRPr>
          </a:p>
          <a:p>
            <a:pPr indent="0" lvl="0" marL="0" rtl="0" algn="l">
              <a:spcBef>
                <a:spcPts val="0"/>
              </a:spcBef>
              <a:spcAft>
                <a:spcPts val="0"/>
              </a:spcAft>
              <a:buNone/>
            </a:pPr>
            <a:r>
              <a:rPr lang="en-US">
                <a:solidFill>
                  <a:srgbClr val="4F9192"/>
                </a:solidFill>
                <a:latin typeface="Century Gothic"/>
                <a:ea typeface="Century Gothic"/>
                <a:cs typeface="Century Gothic"/>
                <a:sym typeface="Century Gothic"/>
              </a:rPr>
              <a:t>#some constants</a:t>
            </a:r>
            <a:endParaRPr>
              <a:solidFill>
                <a:srgbClr val="4F9192"/>
              </a:solidFill>
              <a:latin typeface="Century Gothic"/>
              <a:ea typeface="Century Gothic"/>
              <a:cs typeface="Century Gothic"/>
              <a:sym typeface="Century Gothic"/>
            </a:endParaRPr>
          </a:p>
          <a:p>
            <a:pPr indent="0" lvl="0" marL="0" rtl="0" algn="l">
              <a:spcBef>
                <a:spcPts val="0"/>
              </a:spcBef>
              <a:spcAft>
                <a:spcPts val="0"/>
              </a:spcAft>
              <a:buNone/>
            </a:pPr>
            <a:r>
              <a:rPr lang="en-US">
                <a:solidFill>
                  <a:schemeClr val="dk1"/>
                </a:solidFill>
                <a:latin typeface="Century Gothic"/>
                <a:ea typeface="Century Gothic"/>
                <a:cs typeface="Century Gothic"/>
                <a:sym typeface="Century Gothic"/>
              </a:rPr>
              <a:t>F_factor = 1.5</a:t>
            </a:r>
            <a:endParaRPr>
              <a:solidFill>
                <a:schemeClr val="dk1"/>
              </a:solidFill>
              <a:latin typeface="Century Gothic"/>
              <a:ea typeface="Century Gothic"/>
              <a:cs typeface="Century Gothic"/>
              <a:sym typeface="Century Gothic"/>
            </a:endParaRPr>
          </a:p>
          <a:p>
            <a:pPr indent="0" lvl="0" marL="0" rtl="0" algn="l">
              <a:spcBef>
                <a:spcPts val="0"/>
              </a:spcBef>
              <a:spcAft>
                <a:spcPts val="0"/>
              </a:spcAft>
              <a:buNone/>
            </a:pPr>
            <a:r>
              <a:rPr lang="en-US">
                <a:latin typeface="Century Gothic"/>
                <a:ea typeface="Century Gothic"/>
                <a:cs typeface="Century Gothic"/>
                <a:sym typeface="Century Gothic"/>
              </a:rPr>
              <a:t>SPINE_START = 60</a:t>
            </a:r>
            <a:endParaRPr>
              <a:latin typeface="Century Gothic"/>
              <a:ea typeface="Century Gothic"/>
              <a:cs typeface="Century Gothic"/>
              <a:sym typeface="Century Gothic"/>
            </a:endParaRPr>
          </a:p>
          <a:p>
            <a:pPr indent="0" lvl="0" marL="0" rtl="0" algn="l">
              <a:spcBef>
                <a:spcPts val="0"/>
              </a:spcBef>
              <a:spcAft>
                <a:spcPts val="0"/>
              </a:spcAft>
              <a:buNone/>
            </a:pPr>
            <a:r>
              <a:t/>
            </a:r>
            <a:endParaRPr>
              <a:latin typeface="Century Gothic"/>
              <a:ea typeface="Century Gothic"/>
              <a:cs typeface="Century Gothic"/>
              <a:sym typeface="Century Gothic"/>
            </a:endParaRPr>
          </a:p>
          <a:p>
            <a:pPr indent="0" lvl="0" marL="0" rtl="0" algn="l">
              <a:spcBef>
                <a:spcPts val="0"/>
              </a:spcBef>
              <a:spcAft>
                <a:spcPts val="0"/>
              </a:spcAft>
              <a:buNone/>
            </a:pPr>
            <a:r>
              <a:t/>
            </a:r>
            <a:endParaRPr>
              <a:latin typeface="Century Gothic"/>
              <a:ea typeface="Century Gothic"/>
              <a:cs typeface="Century Gothic"/>
              <a:sym typeface="Century Gothic"/>
            </a:endParaRPr>
          </a:p>
          <a:p>
            <a:pPr indent="0" lvl="0" marL="0" rtl="0" algn="l">
              <a:spcBef>
                <a:spcPts val="0"/>
              </a:spcBef>
              <a:spcAft>
                <a:spcPts val="0"/>
              </a:spcAft>
              <a:buNone/>
            </a:pPr>
            <a:r>
              <a:t/>
            </a:r>
            <a:endParaRPr>
              <a:latin typeface="Century Gothic"/>
              <a:ea typeface="Century Gothic"/>
              <a:cs typeface="Century Gothic"/>
              <a:sym typeface="Century Gothic"/>
            </a:endParaRPr>
          </a:p>
        </p:txBody>
      </p:sp>
      <p:sp>
        <p:nvSpPr>
          <p:cNvPr id="776" name="Google Shape;776;p63"/>
          <p:cNvSpPr txBox="1"/>
          <p:nvPr/>
        </p:nvSpPr>
        <p:spPr>
          <a:xfrm>
            <a:off x="5681375" y="1255050"/>
            <a:ext cx="6320100" cy="499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rgbClr val="4F9192"/>
                </a:solidFill>
                <a:latin typeface="Century Gothic"/>
                <a:ea typeface="Century Gothic"/>
                <a:cs typeface="Century Gothic"/>
                <a:sym typeface="Century Gothic"/>
              </a:rPr>
              <a:t># function to set the model parameters in the fitting</a:t>
            </a:r>
            <a:endParaRPr>
              <a:latin typeface="Century Gothic"/>
              <a:ea typeface="Century Gothic"/>
              <a:cs typeface="Century Gothic"/>
              <a:sym typeface="Century Gothic"/>
            </a:endParaRPr>
          </a:p>
          <a:p>
            <a:pPr indent="0" lvl="0" marL="0" rtl="0" algn="l">
              <a:spcBef>
                <a:spcPts val="0"/>
              </a:spcBef>
              <a:spcAft>
                <a:spcPts val="0"/>
              </a:spcAft>
              <a:buNone/>
            </a:pPr>
            <a:r>
              <a:rPr b="1" lang="en-US">
                <a:solidFill>
                  <a:srgbClr val="0000FF"/>
                </a:solidFill>
                <a:latin typeface="Century Gothic"/>
                <a:ea typeface="Century Gothic"/>
                <a:cs typeface="Century Gothic"/>
                <a:sym typeface="Century Gothic"/>
              </a:rPr>
              <a:t>def</a:t>
            </a:r>
            <a:r>
              <a:rPr lang="en-US">
                <a:latin typeface="Century Gothic"/>
                <a:ea typeface="Century Gothic"/>
                <a:cs typeface="Century Gothic"/>
                <a:sym typeface="Century Gothic"/>
              </a:rPr>
              <a:t> change_model_pas(CM=1, RA = 250, RM = 20000.0, E_PAS = -70):</a:t>
            </a:r>
            <a:endParaRPr>
              <a:latin typeface="Century Gothic"/>
              <a:ea typeface="Century Gothic"/>
              <a:cs typeface="Century Gothic"/>
              <a:sym typeface="Century Gothic"/>
            </a:endParaRPr>
          </a:p>
          <a:p>
            <a:pPr indent="0" lvl="0" marL="0" rtl="0" algn="l">
              <a:spcBef>
                <a:spcPts val="0"/>
              </a:spcBef>
              <a:spcAft>
                <a:spcPts val="0"/>
              </a:spcAft>
              <a:buNone/>
            </a:pPr>
            <a:r>
              <a:rPr lang="en-US">
                <a:latin typeface="Century Gothic"/>
                <a:ea typeface="Century Gothic"/>
                <a:cs typeface="Century Gothic"/>
                <a:sym typeface="Century Gothic"/>
              </a:rPr>
              <a:t>    h.distance(0, sec=cell.soma[0])</a:t>
            </a:r>
            <a:endParaRPr>
              <a:latin typeface="Century Gothic"/>
              <a:ea typeface="Century Gothic"/>
              <a:cs typeface="Century Gothic"/>
              <a:sym typeface="Century Gothic"/>
            </a:endParaRPr>
          </a:p>
          <a:p>
            <a:pPr indent="0" lvl="0" marL="0" rtl="0" algn="l">
              <a:spcBef>
                <a:spcPts val="0"/>
              </a:spcBef>
              <a:spcAft>
                <a:spcPts val="0"/>
              </a:spcAft>
              <a:buNone/>
            </a:pPr>
            <a:r>
              <a:rPr lang="en-US">
                <a:latin typeface="Century Gothic"/>
                <a:ea typeface="Century Gothic"/>
                <a:cs typeface="Century Gothic"/>
                <a:sym typeface="Century Gothic"/>
              </a:rPr>
              <a:t>    for sec in cell.all:</a:t>
            </a:r>
            <a:endParaRPr>
              <a:latin typeface="Century Gothic"/>
              <a:ea typeface="Century Gothic"/>
              <a:cs typeface="Century Gothic"/>
              <a:sym typeface="Century Gothic"/>
            </a:endParaRPr>
          </a:p>
          <a:p>
            <a:pPr indent="0" lvl="0" marL="0" rtl="0" algn="l">
              <a:spcBef>
                <a:spcPts val="0"/>
              </a:spcBef>
              <a:spcAft>
                <a:spcPts val="0"/>
              </a:spcAft>
              <a:buNone/>
            </a:pPr>
            <a:r>
              <a:rPr lang="en-US">
                <a:latin typeface="Century Gothic"/>
                <a:ea typeface="Century Gothic"/>
                <a:cs typeface="Century Gothic"/>
                <a:sym typeface="Century Gothic"/>
              </a:rPr>
              <a:t>        sec.Ra = RA</a:t>
            </a:r>
            <a:endParaRPr>
              <a:latin typeface="Century Gothic"/>
              <a:ea typeface="Century Gothic"/>
              <a:cs typeface="Century Gothic"/>
              <a:sym typeface="Century Gothic"/>
            </a:endParaRPr>
          </a:p>
          <a:p>
            <a:pPr indent="0" lvl="0" marL="0" rtl="0" algn="l">
              <a:spcBef>
                <a:spcPts val="0"/>
              </a:spcBef>
              <a:spcAft>
                <a:spcPts val="0"/>
              </a:spcAft>
              <a:buNone/>
            </a:pPr>
            <a:r>
              <a:rPr lang="en-US">
                <a:latin typeface="Century Gothic"/>
                <a:ea typeface="Century Gothic"/>
                <a:cs typeface="Century Gothic"/>
                <a:sym typeface="Century Gothic"/>
              </a:rPr>
              <a:t>        sec.cm = CM</a:t>
            </a:r>
            <a:endParaRPr>
              <a:latin typeface="Century Gothic"/>
              <a:ea typeface="Century Gothic"/>
              <a:cs typeface="Century Gothic"/>
              <a:sym typeface="Century Gothic"/>
            </a:endParaRPr>
          </a:p>
          <a:p>
            <a:pPr indent="0" lvl="0" marL="0" rtl="0" algn="l">
              <a:spcBef>
                <a:spcPts val="0"/>
              </a:spcBef>
              <a:spcAft>
                <a:spcPts val="0"/>
              </a:spcAft>
              <a:buNone/>
            </a:pPr>
            <a:r>
              <a:rPr lang="en-US">
                <a:latin typeface="Century Gothic"/>
                <a:ea typeface="Century Gothic"/>
                <a:cs typeface="Century Gothic"/>
                <a:sym typeface="Century Gothic"/>
              </a:rPr>
              <a:t>        sec.g_pas = 1.0 / RM</a:t>
            </a:r>
            <a:endParaRPr>
              <a:latin typeface="Century Gothic"/>
              <a:ea typeface="Century Gothic"/>
              <a:cs typeface="Century Gothic"/>
              <a:sym typeface="Century Gothic"/>
            </a:endParaRPr>
          </a:p>
          <a:p>
            <a:pPr indent="0" lvl="0" marL="0" rtl="0" algn="l">
              <a:spcBef>
                <a:spcPts val="0"/>
              </a:spcBef>
              <a:spcAft>
                <a:spcPts val="0"/>
              </a:spcAft>
              <a:buNone/>
            </a:pPr>
            <a:r>
              <a:rPr lang="en-US">
                <a:latin typeface="Century Gothic"/>
                <a:ea typeface="Century Gothic"/>
                <a:cs typeface="Century Gothic"/>
                <a:sym typeface="Century Gothic"/>
              </a:rPr>
              <a:t>        sec.e_pas = E_PAS</a:t>
            </a:r>
            <a:endParaRPr>
              <a:latin typeface="Century Gothic"/>
              <a:ea typeface="Century Gothic"/>
              <a:cs typeface="Century Gothic"/>
              <a:sym typeface="Century Gothic"/>
            </a:endParaRPr>
          </a:p>
          <a:p>
            <a:pPr indent="0" lvl="0" marL="0" rtl="0" algn="l">
              <a:spcBef>
                <a:spcPts val="0"/>
              </a:spcBef>
              <a:spcAft>
                <a:spcPts val="0"/>
              </a:spcAft>
              <a:buNone/>
            </a:pPr>
            <a:r>
              <a:rPr lang="en-US">
                <a:latin typeface="Century Gothic"/>
                <a:ea typeface="Century Gothic"/>
                <a:cs typeface="Century Gothic"/>
                <a:sym typeface="Century Gothic"/>
              </a:rPr>
              <a:t>    for sec in cell.basal:</a:t>
            </a:r>
            <a:endParaRPr>
              <a:latin typeface="Century Gothic"/>
              <a:ea typeface="Century Gothic"/>
              <a:cs typeface="Century Gothic"/>
              <a:sym typeface="Century Gothic"/>
            </a:endParaRPr>
          </a:p>
          <a:p>
            <a:pPr indent="0" lvl="0" marL="0" rtl="0" algn="l">
              <a:spcBef>
                <a:spcPts val="0"/>
              </a:spcBef>
              <a:spcAft>
                <a:spcPts val="0"/>
              </a:spcAft>
              <a:buNone/>
            </a:pPr>
            <a:r>
              <a:rPr lang="en-US">
                <a:latin typeface="Century Gothic"/>
                <a:ea typeface="Century Gothic"/>
                <a:cs typeface="Century Gothic"/>
                <a:sym typeface="Century Gothic"/>
              </a:rPr>
              <a:t>        for seg in sec:</a:t>
            </a:r>
            <a:endParaRPr>
              <a:latin typeface="Century Gothic"/>
              <a:ea typeface="Century Gothic"/>
              <a:cs typeface="Century Gothic"/>
              <a:sym typeface="Century Gothic"/>
            </a:endParaRPr>
          </a:p>
          <a:p>
            <a:pPr indent="0" lvl="0" marL="0" rtl="0" algn="l">
              <a:spcBef>
                <a:spcPts val="0"/>
              </a:spcBef>
              <a:spcAft>
                <a:spcPts val="0"/>
              </a:spcAft>
              <a:buNone/>
            </a:pPr>
            <a:r>
              <a:rPr lang="en-US">
                <a:latin typeface="Century Gothic"/>
                <a:ea typeface="Century Gothic"/>
                <a:cs typeface="Century Gothic"/>
                <a:sym typeface="Century Gothic"/>
              </a:rPr>
              <a:t>            if h.distance(seg.x) &gt; SPINE_START:</a:t>
            </a:r>
            <a:endParaRPr>
              <a:latin typeface="Century Gothic"/>
              <a:ea typeface="Century Gothic"/>
              <a:cs typeface="Century Gothic"/>
              <a:sym typeface="Century Gothic"/>
            </a:endParaRPr>
          </a:p>
          <a:p>
            <a:pPr indent="0" lvl="0" marL="0" rtl="0" algn="l">
              <a:spcBef>
                <a:spcPts val="0"/>
              </a:spcBef>
              <a:spcAft>
                <a:spcPts val="0"/>
              </a:spcAft>
              <a:buNone/>
            </a:pPr>
            <a:r>
              <a:rPr lang="en-US">
                <a:latin typeface="Century Gothic"/>
                <a:ea typeface="Century Gothic"/>
                <a:cs typeface="Century Gothic"/>
                <a:sym typeface="Century Gothic"/>
              </a:rPr>
              <a:t>                seg.cm *= F_factor</a:t>
            </a:r>
            <a:endParaRPr>
              <a:latin typeface="Century Gothic"/>
              <a:ea typeface="Century Gothic"/>
              <a:cs typeface="Century Gothic"/>
              <a:sym typeface="Century Gothic"/>
            </a:endParaRPr>
          </a:p>
          <a:p>
            <a:pPr indent="0" lvl="0" marL="0" rtl="0" algn="l">
              <a:spcBef>
                <a:spcPts val="0"/>
              </a:spcBef>
              <a:spcAft>
                <a:spcPts val="0"/>
              </a:spcAft>
              <a:buNone/>
            </a:pPr>
            <a:r>
              <a:rPr lang="en-US">
                <a:latin typeface="Century Gothic"/>
                <a:ea typeface="Century Gothic"/>
                <a:cs typeface="Century Gothic"/>
                <a:sym typeface="Century Gothic"/>
              </a:rPr>
              <a:t>                seg.g_pas *= F_factor</a:t>
            </a:r>
            <a:endParaRPr>
              <a:latin typeface="Century Gothic"/>
              <a:ea typeface="Century Gothic"/>
              <a:cs typeface="Century Gothic"/>
              <a:sym typeface="Century Gothic"/>
            </a:endParaRPr>
          </a:p>
          <a:p>
            <a:pPr indent="0" lvl="0" marL="0" rtl="0" algn="l">
              <a:spcBef>
                <a:spcPts val="0"/>
              </a:spcBef>
              <a:spcAft>
                <a:spcPts val="0"/>
              </a:spcAft>
              <a:buNone/>
            </a:pPr>
            <a:r>
              <a:rPr lang="en-US">
                <a:latin typeface="Century Gothic"/>
                <a:ea typeface="Century Gothic"/>
                <a:cs typeface="Century Gothic"/>
                <a:sym typeface="Century Gothic"/>
              </a:rPr>
              <a:t>    for sec in cell.apic:</a:t>
            </a:r>
            <a:endParaRPr>
              <a:latin typeface="Century Gothic"/>
              <a:ea typeface="Century Gothic"/>
              <a:cs typeface="Century Gothic"/>
              <a:sym typeface="Century Gothic"/>
            </a:endParaRPr>
          </a:p>
          <a:p>
            <a:pPr indent="0" lvl="0" marL="0" rtl="0" algn="l">
              <a:spcBef>
                <a:spcPts val="0"/>
              </a:spcBef>
              <a:spcAft>
                <a:spcPts val="0"/>
              </a:spcAft>
              <a:buNone/>
            </a:pPr>
            <a:r>
              <a:rPr lang="en-US">
                <a:latin typeface="Century Gothic"/>
                <a:ea typeface="Century Gothic"/>
                <a:cs typeface="Century Gothic"/>
                <a:sym typeface="Century Gothic"/>
              </a:rPr>
              <a:t>        for seg in sec:</a:t>
            </a:r>
            <a:endParaRPr>
              <a:latin typeface="Century Gothic"/>
              <a:ea typeface="Century Gothic"/>
              <a:cs typeface="Century Gothic"/>
              <a:sym typeface="Century Gothic"/>
            </a:endParaRPr>
          </a:p>
          <a:p>
            <a:pPr indent="0" lvl="0" marL="0" rtl="0" algn="l">
              <a:spcBef>
                <a:spcPts val="0"/>
              </a:spcBef>
              <a:spcAft>
                <a:spcPts val="0"/>
              </a:spcAft>
              <a:buNone/>
            </a:pPr>
            <a:r>
              <a:rPr lang="en-US">
                <a:latin typeface="Century Gothic"/>
                <a:ea typeface="Century Gothic"/>
                <a:cs typeface="Century Gothic"/>
                <a:sym typeface="Century Gothic"/>
              </a:rPr>
              <a:t>            if h.distance(seg.x) &gt; SPINE_START:</a:t>
            </a:r>
            <a:endParaRPr>
              <a:latin typeface="Century Gothic"/>
              <a:ea typeface="Century Gothic"/>
              <a:cs typeface="Century Gothic"/>
              <a:sym typeface="Century Gothic"/>
            </a:endParaRPr>
          </a:p>
          <a:p>
            <a:pPr indent="0" lvl="0" marL="0" rtl="0" algn="l">
              <a:spcBef>
                <a:spcPts val="0"/>
              </a:spcBef>
              <a:spcAft>
                <a:spcPts val="0"/>
              </a:spcAft>
              <a:buNone/>
            </a:pPr>
            <a:r>
              <a:rPr lang="en-US">
                <a:latin typeface="Century Gothic"/>
                <a:ea typeface="Century Gothic"/>
                <a:cs typeface="Century Gothic"/>
                <a:sym typeface="Century Gothic"/>
              </a:rPr>
              <a:t>                seg.cm *= F_factor</a:t>
            </a:r>
            <a:endParaRPr>
              <a:latin typeface="Century Gothic"/>
              <a:ea typeface="Century Gothic"/>
              <a:cs typeface="Century Gothic"/>
              <a:sym typeface="Century Gothic"/>
            </a:endParaRPr>
          </a:p>
          <a:p>
            <a:pPr indent="0" lvl="0" marL="0" rtl="0" algn="l">
              <a:spcBef>
                <a:spcPts val="0"/>
              </a:spcBef>
              <a:spcAft>
                <a:spcPts val="0"/>
              </a:spcAft>
              <a:buNone/>
            </a:pPr>
            <a:r>
              <a:rPr lang="en-US">
                <a:latin typeface="Century Gothic"/>
                <a:ea typeface="Century Gothic"/>
                <a:cs typeface="Century Gothic"/>
                <a:sym typeface="Century Gothic"/>
              </a:rPr>
              <a:t>                seg.g_pas *= F_factor</a:t>
            </a:r>
            <a:endParaRPr>
              <a:latin typeface="Century Gothic"/>
              <a:ea typeface="Century Gothic"/>
              <a:cs typeface="Century Gothic"/>
              <a:sym typeface="Century Gothic"/>
            </a:endParaRPr>
          </a:p>
          <a:p>
            <a:pPr indent="0" lvl="0" marL="0" rtl="0" algn="l">
              <a:spcBef>
                <a:spcPts val="0"/>
              </a:spcBef>
              <a:spcAft>
                <a:spcPts val="0"/>
              </a:spcAft>
              <a:buNone/>
            </a:pPr>
            <a:r>
              <a:t/>
            </a:r>
            <a:endParaRPr>
              <a:latin typeface="Century Gothic"/>
              <a:ea typeface="Century Gothic"/>
              <a:cs typeface="Century Gothic"/>
              <a:sym typeface="Century Gothic"/>
            </a:endParaRPr>
          </a:p>
          <a:p>
            <a:pPr indent="0" lvl="0" marL="0" rtl="0" algn="l">
              <a:spcBef>
                <a:spcPts val="0"/>
              </a:spcBef>
              <a:spcAft>
                <a:spcPts val="0"/>
              </a:spcAft>
              <a:buNone/>
            </a:pPr>
            <a:r>
              <a:rPr lang="en-US">
                <a:latin typeface="Century Gothic"/>
                <a:ea typeface="Century Gothic"/>
                <a:cs typeface="Century Gothic"/>
                <a:sym typeface="Century Gothic"/>
              </a:rPr>
              <a:t>    cell.soma[0].Ra=RA</a:t>
            </a:r>
            <a:endParaRPr>
              <a:latin typeface="Century Gothic"/>
              <a:ea typeface="Century Gothic"/>
              <a:cs typeface="Century Gothic"/>
              <a:sym typeface="Century Gothic"/>
            </a:endParaRPr>
          </a:p>
          <a:p>
            <a:pPr indent="0" lvl="0" marL="0" rtl="0" algn="l">
              <a:spcBef>
                <a:spcPts val="0"/>
              </a:spcBef>
              <a:spcAft>
                <a:spcPts val="0"/>
              </a:spcAft>
              <a:buNone/>
            </a:pPr>
            <a:r>
              <a:rPr lang="en-US">
                <a:latin typeface="Century Gothic"/>
                <a:ea typeface="Century Gothic"/>
                <a:cs typeface="Century Gothic"/>
                <a:sym typeface="Century Gothic"/>
              </a:rPr>
              <a:t>    cell.soma[0].cm=CM</a:t>
            </a:r>
            <a:endParaRPr>
              <a:latin typeface="Century Gothic"/>
              <a:ea typeface="Century Gothic"/>
              <a:cs typeface="Century Gothic"/>
              <a:sym typeface="Century Gothic"/>
            </a:endParaRPr>
          </a:p>
          <a:p>
            <a:pPr indent="0" lvl="0" marL="0" rtl="0" algn="l">
              <a:spcBef>
                <a:spcPts val="0"/>
              </a:spcBef>
              <a:spcAft>
                <a:spcPts val="0"/>
              </a:spcAft>
              <a:buNone/>
            </a:pPr>
            <a:r>
              <a:rPr lang="en-US">
                <a:latin typeface="Century Gothic"/>
                <a:ea typeface="Century Gothic"/>
                <a:cs typeface="Century Gothic"/>
                <a:sym typeface="Century Gothic"/>
              </a:rPr>
              <a:t>    cell.soma[0].g_pas=1.0 / RM</a:t>
            </a:r>
            <a:endParaRPr>
              <a:latin typeface="Century Gothic"/>
              <a:ea typeface="Century Gothic"/>
              <a:cs typeface="Century Gothic"/>
              <a:sym typeface="Century Gothic"/>
            </a:endParaRPr>
          </a:p>
          <a:p>
            <a:pPr indent="0" lvl="0" marL="0" rtl="0" algn="l">
              <a:spcBef>
                <a:spcPts val="0"/>
              </a:spcBef>
              <a:spcAft>
                <a:spcPts val="0"/>
              </a:spcAft>
              <a:buNone/>
            </a:pPr>
            <a:r>
              <a:rPr lang="en-US">
                <a:latin typeface="Century Gothic"/>
                <a:ea typeface="Century Gothic"/>
                <a:cs typeface="Century Gothic"/>
                <a:sym typeface="Century Gothic"/>
              </a:rPr>
              <a:t>    cell.soma[0].e_pas = E_PAS</a:t>
            </a:r>
            <a:endParaRPr>
              <a:latin typeface="Century Gothic"/>
              <a:ea typeface="Century Gothic"/>
              <a:cs typeface="Century Gothic"/>
              <a:sym typeface="Century Gothic"/>
            </a:endParaRPr>
          </a:p>
          <a:p>
            <a:pPr indent="0" lvl="0" marL="0" rtl="0" algn="l">
              <a:spcBef>
                <a:spcPts val="0"/>
              </a:spcBef>
              <a:spcAft>
                <a:spcPts val="0"/>
              </a:spcAft>
              <a:buNone/>
            </a:pPr>
            <a:r>
              <a:t/>
            </a:r>
            <a:endParaRPr>
              <a:latin typeface="Century Gothic"/>
              <a:ea typeface="Century Gothic"/>
              <a:cs typeface="Century Gothic"/>
              <a:sym typeface="Century Gothic"/>
            </a:endParaRPr>
          </a:p>
          <a:p>
            <a:pPr indent="0" lvl="0" marL="0" rtl="0" algn="l">
              <a:spcBef>
                <a:spcPts val="0"/>
              </a:spcBef>
              <a:spcAft>
                <a:spcPts val="0"/>
              </a:spcAft>
              <a:buNone/>
            </a:pPr>
            <a:r>
              <a:t/>
            </a:r>
            <a:endParaRPr>
              <a:latin typeface="Century Gothic"/>
              <a:ea typeface="Century Gothic"/>
              <a:cs typeface="Century Gothic"/>
              <a:sym typeface="Century Gothic"/>
            </a:endParaRPr>
          </a:p>
          <a:p>
            <a:pPr indent="0" lvl="0" marL="0" rtl="0" algn="l">
              <a:spcBef>
                <a:spcPts val="0"/>
              </a:spcBef>
              <a:spcAft>
                <a:spcPts val="0"/>
              </a:spcAft>
              <a:buNone/>
            </a:pPr>
            <a:r>
              <a:t/>
            </a:r>
            <a:endParaRPr>
              <a:latin typeface="Century Gothic"/>
              <a:ea typeface="Century Gothic"/>
              <a:cs typeface="Century Gothic"/>
              <a:sym typeface="Century Gothic"/>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0" name="Shape 780"/>
        <p:cNvGrpSpPr/>
        <p:nvPr/>
      </p:nvGrpSpPr>
      <p:grpSpPr>
        <a:xfrm>
          <a:off x="0" y="0"/>
          <a:ext cx="0" cy="0"/>
          <a:chOff x="0" y="0"/>
          <a:chExt cx="0" cy="0"/>
        </a:xfrm>
      </p:grpSpPr>
      <p:sp>
        <p:nvSpPr>
          <p:cNvPr id="781" name="Google Shape;781;p64"/>
          <p:cNvSpPr txBox="1"/>
          <p:nvPr>
            <p:ph type="title"/>
          </p:nvPr>
        </p:nvSpPr>
        <p:spPr>
          <a:xfrm>
            <a:off x="173175" y="0"/>
            <a:ext cx="11929200" cy="9927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168DBA"/>
              </a:buClr>
              <a:buSzPts val="3600"/>
              <a:buFont typeface="Century Gothic"/>
              <a:buNone/>
            </a:pPr>
            <a:r>
              <a:rPr lang="en-US"/>
              <a:t>fitting model to real data results - </a:t>
            </a:r>
            <a:endParaRPr/>
          </a:p>
          <a:p>
            <a:pPr indent="457200" lvl="0" marL="914400" rtl="0" algn="l">
              <a:spcBef>
                <a:spcPts val="0"/>
              </a:spcBef>
              <a:spcAft>
                <a:spcPts val="0"/>
              </a:spcAft>
              <a:buClr>
                <a:srgbClr val="168DBA"/>
              </a:buClr>
              <a:buSzPts val="3600"/>
              <a:buFont typeface="Century Gothic"/>
              <a:buNone/>
            </a:pPr>
            <a:r>
              <a:rPr lang="en-US"/>
              <a:t>setting some helper functions</a:t>
            </a:r>
            <a:endParaRPr/>
          </a:p>
        </p:txBody>
      </p:sp>
      <p:sp>
        <p:nvSpPr>
          <p:cNvPr id="782" name="Google Shape;782;p64"/>
          <p:cNvSpPr/>
          <p:nvPr/>
        </p:nvSpPr>
        <p:spPr>
          <a:xfrm>
            <a:off x="7073239" y="1443368"/>
            <a:ext cx="3535500" cy="38559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783" name="Google Shape;783;p64"/>
          <p:cNvSpPr txBox="1"/>
          <p:nvPr/>
        </p:nvSpPr>
        <p:spPr>
          <a:xfrm>
            <a:off x="627525" y="582700"/>
            <a:ext cx="313800" cy="42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1800">
              <a:solidFill>
                <a:srgbClr val="FFFFFF"/>
              </a:solidFill>
              <a:latin typeface="Century Gothic"/>
              <a:ea typeface="Century Gothic"/>
              <a:cs typeface="Century Gothic"/>
              <a:sym typeface="Century Gothic"/>
            </a:endParaRPr>
          </a:p>
        </p:txBody>
      </p:sp>
      <p:sp>
        <p:nvSpPr>
          <p:cNvPr id="784" name="Google Shape;784;p64"/>
          <p:cNvSpPr txBox="1"/>
          <p:nvPr/>
        </p:nvSpPr>
        <p:spPr>
          <a:xfrm>
            <a:off x="627525" y="1102650"/>
            <a:ext cx="5849400" cy="560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rgbClr val="4F9192"/>
                </a:solidFill>
                <a:latin typeface="Century Gothic"/>
                <a:ea typeface="Century Gothic"/>
                <a:cs typeface="Century Gothic"/>
                <a:sym typeface="Century Gothic"/>
              </a:rPr>
              <a:t># function to plot in the end</a:t>
            </a:r>
            <a:endParaRPr>
              <a:solidFill>
                <a:srgbClr val="4F9192"/>
              </a:solidFill>
              <a:latin typeface="Century Gothic"/>
              <a:ea typeface="Century Gothic"/>
              <a:cs typeface="Century Gothic"/>
              <a:sym typeface="Century Gothic"/>
            </a:endParaRPr>
          </a:p>
          <a:p>
            <a:pPr indent="0" lvl="0" marL="0" rtl="0" algn="l">
              <a:spcBef>
                <a:spcPts val="0"/>
              </a:spcBef>
              <a:spcAft>
                <a:spcPts val="0"/>
              </a:spcAft>
              <a:buNone/>
            </a:pPr>
            <a:r>
              <a:rPr b="1" lang="en-US">
                <a:solidFill>
                  <a:srgbClr val="0000FF"/>
                </a:solidFill>
                <a:latin typeface="Century Gothic"/>
                <a:ea typeface="Century Gothic"/>
                <a:cs typeface="Century Gothic"/>
                <a:sym typeface="Century Gothic"/>
              </a:rPr>
              <a:t>def</a:t>
            </a:r>
            <a:r>
              <a:rPr lang="en-US">
                <a:latin typeface="Century Gothic"/>
                <a:ea typeface="Century Gothic"/>
                <a:cs typeface="Century Gothic"/>
                <a:sym typeface="Century Gothic"/>
              </a:rPr>
              <a:t> plot_res(RM, RA, CM, save_name= "fit"):</a:t>
            </a:r>
            <a:endParaRPr>
              <a:latin typeface="Century Gothic"/>
              <a:ea typeface="Century Gothic"/>
              <a:cs typeface="Century Gothic"/>
              <a:sym typeface="Century Gothic"/>
            </a:endParaRPr>
          </a:p>
          <a:p>
            <a:pPr indent="0" lvl="0" marL="0" rtl="0" algn="l">
              <a:spcBef>
                <a:spcPts val="0"/>
              </a:spcBef>
              <a:spcAft>
                <a:spcPts val="0"/>
              </a:spcAft>
              <a:buNone/>
            </a:pPr>
            <a:r>
              <a:rPr lang="en-US">
                <a:latin typeface="Century Gothic"/>
                <a:ea typeface="Century Gothic"/>
                <a:cs typeface="Century Gothic"/>
                <a:sym typeface="Century Gothic"/>
              </a:rPr>
              <a:t>    change_model_pas(CM=CM, RA=RA, RM=RM, E_PAS = E_PAS1)</a:t>
            </a:r>
            <a:endParaRPr>
              <a:latin typeface="Century Gothic"/>
              <a:ea typeface="Century Gothic"/>
              <a:cs typeface="Century Gothic"/>
              <a:sym typeface="Century Gothic"/>
            </a:endParaRPr>
          </a:p>
          <a:p>
            <a:pPr indent="0" lvl="0" marL="0" rtl="0" algn="l">
              <a:spcBef>
                <a:spcPts val="0"/>
              </a:spcBef>
              <a:spcAft>
                <a:spcPts val="0"/>
              </a:spcAft>
              <a:buNone/>
            </a:pPr>
            <a:r>
              <a:rPr lang="en-US">
                <a:latin typeface="Century Gothic"/>
                <a:ea typeface="Century Gothic"/>
                <a:cs typeface="Century Gothic"/>
                <a:sym typeface="Century Gothic"/>
              </a:rPr>
              <a:t>    clamp.amp = inj1</a:t>
            </a:r>
            <a:endParaRPr>
              <a:latin typeface="Century Gothic"/>
              <a:ea typeface="Century Gothic"/>
              <a:cs typeface="Century Gothic"/>
              <a:sym typeface="Century Gothic"/>
            </a:endParaRPr>
          </a:p>
          <a:p>
            <a:pPr indent="0" lvl="0" marL="0" rtl="0" algn="l">
              <a:spcBef>
                <a:spcPts val="0"/>
              </a:spcBef>
              <a:spcAft>
                <a:spcPts val="0"/>
              </a:spcAft>
              <a:buNone/>
            </a:pPr>
            <a:r>
              <a:rPr lang="en-US">
                <a:latin typeface="Century Gothic"/>
                <a:ea typeface="Century Gothic"/>
                <a:cs typeface="Century Gothic"/>
                <a:sym typeface="Century Gothic"/>
              </a:rPr>
              <a:t>    clamp.dur = inj1_end - inj1_start</a:t>
            </a:r>
            <a:endParaRPr>
              <a:latin typeface="Century Gothic"/>
              <a:ea typeface="Century Gothic"/>
              <a:cs typeface="Century Gothic"/>
              <a:sym typeface="Century Gothic"/>
            </a:endParaRPr>
          </a:p>
          <a:p>
            <a:pPr indent="0" lvl="0" marL="0" rtl="0" algn="l">
              <a:spcBef>
                <a:spcPts val="0"/>
              </a:spcBef>
              <a:spcAft>
                <a:spcPts val="0"/>
              </a:spcAft>
              <a:buNone/>
            </a:pPr>
            <a:r>
              <a:rPr lang="en-US">
                <a:latin typeface="Century Gothic"/>
                <a:ea typeface="Century Gothic"/>
                <a:cs typeface="Century Gothic"/>
                <a:sym typeface="Century Gothic"/>
              </a:rPr>
              <a:t>    clamp.delay = inj1_start</a:t>
            </a:r>
            <a:endParaRPr>
              <a:latin typeface="Century Gothic"/>
              <a:ea typeface="Century Gothic"/>
              <a:cs typeface="Century Gothic"/>
              <a:sym typeface="Century Gothic"/>
            </a:endParaRPr>
          </a:p>
          <a:p>
            <a:pPr indent="0" lvl="0" marL="0" rtl="0" algn="l">
              <a:spcBef>
                <a:spcPts val="0"/>
              </a:spcBef>
              <a:spcAft>
                <a:spcPts val="0"/>
              </a:spcAft>
              <a:buNone/>
            </a:pPr>
            <a:r>
              <a:rPr lang="en-US">
                <a:latin typeface="Century Gothic"/>
                <a:ea typeface="Century Gothic"/>
                <a:cs typeface="Century Gothic"/>
                <a:sym typeface="Century Gothic"/>
              </a:rPr>
              <a:t>    Vvec1 = h.Vector()</a:t>
            </a:r>
            <a:endParaRPr>
              <a:latin typeface="Century Gothic"/>
              <a:ea typeface="Century Gothic"/>
              <a:cs typeface="Century Gothic"/>
              <a:sym typeface="Century Gothic"/>
            </a:endParaRPr>
          </a:p>
          <a:p>
            <a:pPr indent="0" lvl="0" marL="0" rtl="0" algn="l">
              <a:spcBef>
                <a:spcPts val="0"/>
              </a:spcBef>
              <a:spcAft>
                <a:spcPts val="0"/>
              </a:spcAft>
              <a:buNone/>
            </a:pPr>
            <a:r>
              <a:rPr lang="en-US">
                <a:latin typeface="Century Gothic"/>
                <a:ea typeface="Century Gothic"/>
                <a:cs typeface="Century Gothic"/>
                <a:sym typeface="Century Gothic"/>
              </a:rPr>
              <a:t>    Vvec1.record(soma(0.5)._ref_v)</a:t>
            </a:r>
            <a:endParaRPr>
              <a:latin typeface="Century Gothic"/>
              <a:ea typeface="Century Gothic"/>
              <a:cs typeface="Century Gothic"/>
              <a:sym typeface="Century Gothic"/>
            </a:endParaRPr>
          </a:p>
          <a:p>
            <a:pPr indent="0" lvl="0" marL="0" rtl="0" algn="l">
              <a:spcBef>
                <a:spcPts val="0"/>
              </a:spcBef>
              <a:spcAft>
                <a:spcPts val="0"/>
              </a:spcAft>
              <a:buNone/>
            </a:pPr>
            <a:r>
              <a:rPr lang="en-US">
                <a:latin typeface="Century Gothic"/>
                <a:ea typeface="Century Gothic"/>
                <a:cs typeface="Century Gothic"/>
                <a:sym typeface="Century Gothic"/>
              </a:rPr>
              <a:t>    h.tstop = M1[:,0][-1]</a:t>
            </a:r>
            <a:endParaRPr>
              <a:latin typeface="Century Gothic"/>
              <a:ea typeface="Century Gothic"/>
              <a:cs typeface="Century Gothic"/>
              <a:sym typeface="Century Gothic"/>
            </a:endParaRPr>
          </a:p>
          <a:p>
            <a:pPr indent="0" lvl="0" marL="0" rtl="0" algn="l">
              <a:spcBef>
                <a:spcPts val="0"/>
              </a:spcBef>
              <a:spcAft>
                <a:spcPts val="0"/>
              </a:spcAft>
              <a:buNone/>
            </a:pPr>
            <a:r>
              <a:rPr lang="en-US">
                <a:latin typeface="Century Gothic"/>
                <a:ea typeface="Century Gothic"/>
                <a:cs typeface="Century Gothic"/>
                <a:sym typeface="Century Gothic"/>
              </a:rPr>
              <a:t>    h.v_init=E_PAS1</a:t>
            </a:r>
            <a:endParaRPr>
              <a:latin typeface="Century Gothic"/>
              <a:ea typeface="Century Gothic"/>
              <a:cs typeface="Century Gothic"/>
              <a:sym typeface="Century Gothic"/>
            </a:endParaRPr>
          </a:p>
          <a:p>
            <a:pPr indent="0" lvl="0" marL="0" rtl="0" algn="l">
              <a:spcBef>
                <a:spcPts val="0"/>
              </a:spcBef>
              <a:spcAft>
                <a:spcPts val="0"/>
              </a:spcAft>
              <a:buNone/>
            </a:pPr>
            <a:r>
              <a:rPr lang="en-US">
                <a:latin typeface="Century Gothic"/>
                <a:ea typeface="Century Gothic"/>
                <a:cs typeface="Century Gothic"/>
                <a:sym typeface="Century Gothic"/>
              </a:rPr>
              <a:t>    h.run()</a:t>
            </a:r>
            <a:endParaRPr>
              <a:latin typeface="Century Gothic"/>
              <a:ea typeface="Century Gothic"/>
              <a:cs typeface="Century Gothic"/>
              <a:sym typeface="Century Gothic"/>
            </a:endParaRPr>
          </a:p>
          <a:p>
            <a:pPr indent="0" lvl="0" marL="0" rtl="0" algn="l">
              <a:spcBef>
                <a:spcPts val="0"/>
              </a:spcBef>
              <a:spcAft>
                <a:spcPts val="0"/>
              </a:spcAft>
              <a:buNone/>
            </a:pPr>
            <a:r>
              <a:rPr lang="en-US">
                <a:latin typeface="Century Gothic"/>
                <a:ea typeface="Century Gothic"/>
                <a:cs typeface="Century Gothic"/>
                <a:sym typeface="Century Gothic"/>
              </a:rPr>
              <a:t>    npVec1 = np.array(Vvec1)</a:t>
            </a:r>
            <a:endParaRPr>
              <a:latin typeface="Century Gothic"/>
              <a:ea typeface="Century Gothic"/>
              <a:cs typeface="Century Gothic"/>
              <a:sym typeface="Century Gothic"/>
            </a:endParaRPr>
          </a:p>
          <a:p>
            <a:pPr indent="0" lvl="0" marL="0" rtl="0" algn="l">
              <a:spcBef>
                <a:spcPts val="0"/>
              </a:spcBef>
              <a:spcAft>
                <a:spcPts val="0"/>
              </a:spcAft>
              <a:buNone/>
            </a:pPr>
            <a:r>
              <a:rPr lang="en-US">
                <a:latin typeface="Century Gothic"/>
                <a:ea typeface="Century Gothic"/>
                <a:cs typeface="Century Gothic"/>
                <a:sym typeface="Century Gothic"/>
              </a:rPr>
              <a:t>    plt.plot(M1[:,0], M1[:,2], color = 'k')</a:t>
            </a:r>
            <a:endParaRPr>
              <a:latin typeface="Century Gothic"/>
              <a:ea typeface="Century Gothic"/>
              <a:cs typeface="Century Gothic"/>
              <a:sym typeface="Century Gothic"/>
            </a:endParaRPr>
          </a:p>
          <a:p>
            <a:pPr indent="0" lvl="0" marL="0" rtl="0" algn="l">
              <a:spcBef>
                <a:spcPts val="0"/>
              </a:spcBef>
              <a:spcAft>
                <a:spcPts val="0"/>
              </a:spcAft>
              <a:buNone/>
            </a:pPr>
            <a:r>
              <a:rPr lang="en-US">
                <a:latin typeface="Century Gothic"/>
                <a:ea typeface="Century Gothic"/>
                <a:cs typeface="Century Gothic"/>
                <a:sym typeface="Century Gothic"/>
              </a:rPr>
              <a:t>    time = np.arange(0,len(npVec1) * h.dt,h.dt)</a:t>
            </a:r>
            <a:endParaRPr>
              <a:latin typeface="Century Gothic"/>
              <a:ea typeface="Century Gothic"/>
              <a:cs typeface="Century Gothic"/>
              <a:sym typeface="Century Gothic"/>
            </a:endParaRPr>
          </a:p>
          <a:p>
            <a:pPr indent="0" lvl="0" marL="0" rtl="0" algn="l">
              <a:spcBef>
                <a:spcPts val="0"/>
              </a:spcBef>
              <a:spcAft>
                <a:spcPts val="0"/>
              </a:spcAft>
              <a:buNone/>
            </a:pPr>
            <a:r>
              <a:rPr lang="en-US">
                <a:latin typeface="Century Gothic"/>
                <a:ea typeface="Century Gothic"/>
                <a:cs typeface="Century Gothic"/>
                <a:sym typeface="Century Gothic"/>
              </a:rPr>
              <a:t>    plt.plot(time, npVec1, color = 'r', linestyle ="--")</a:t>
            </a:r>
            <a:endParaRPr>
              <a:latin typeface="Century Gothic"/>
              <a:ea typeface="Century Gothic"/>
              <a:cs typeface="Century Gothic"/>
              <a:sym typeface="Century Gothic"/>
            </a:endParaRPr>
          </a:p>
          <a:p>
            <a:pPr indent="0" lvl="0" marL="0" rtl="0" algn="l">
              <a:spcBef>
                <a:spcPts val="0"/>
              </a:spcBef>
              <a:spcAft>
                <a:spcPts val="0"/>
              </a:spcAft>
              <a:buNone/>
            </a:pPr>
            <a:r>
              <a:rPr lang="en-US">
                <a:latin typeface="Century Gothic"/>
                <a:ea typeface="Century Gothic"/>
                <a:cs typeface="Century Gothic"/>
                <a:sym typeface="Century Gothic"/>
              </a:rPr>
              <a:t>    plt.title("long pulse fit")</a:t>
            </a:r>
            <a:endParaRPr>
              <a:latin typeface="Century Gothic"/>
              <a:ea typeface="Century Gothic"/>
              <a:cs typeface="Century Gothic"/>
              <a:sym typeface="Century Gothic"/>
            </a:endParaRPr>
          </a:p>
          <a:p>
            <a:pPr indent="0" lvl="0" marL="0" rtl="0" algn="l">
              <a:spcBef>
                <a:spcPts val="0"/>
              </a:spcBef>
              <a:spcAft>
                <a:spcPts val="0"/>
              </a:spcAft>
              <a:buNone/>
            </a:pPr>
            <a:r>
              <a:rPr lang="en-US">
                <a:latin typeface="Century Gothic"/>
                <a:ea typeface="Century Gothic"/>
                <a:cs typeface="Century Gothic"/>
                <a:sym typeface="Century Gothic"/>
              </a:rPr>
              <a:t>    plt.savefig(save_name+"_long.png")</a:t>
            </a:r>
            <a:endParaRPr>
              <a:latin typeface="Century Gothic"/>
              <a:ea typeface="Century Gothic"/>
              <a:cs typeface="Century Gothic"/>
              <a:sym typeface="Century Gothic"/>
            </a:endParaRPr>
          </a:p>
          <a:p>
            <a:pPr indent="0" lvl="0" marL="0" rtl="0" algn="l">
              <a:spcBef>
                <a:spcPts val="0"/>
              </a:spcBef>
              <a:spcAft>
                <a:spcPts val="0"/>
              </a:spcAft>
              <a:buNone/>
            </a:pPr>
            <a:r>
              <a:rPr lang="en-US">
                <a:latin typeface="Century Gothic"/>
                <a:ea typeface="Century Gothic"/>
                <a:cs typeface="Century Gothic"/>
                <a:sym typeface="Century Gothic"/>
              </a:rPr>
              <a:t>    plt.savefig(save_name+"_long.pdf")</a:t>
            </a:r>
            <a:endParaRPr>
              <a:latin typeface="Century Gothic"/>
              <a:ea typeface="Century Gothic"/>
              <a:cs typeface="Century Gothic"/>
              <a:sym typeface="Century Gothic"/>
            </a:endParaRPr>
          </a:p>
          <a:p>
            <a:pPr indent="0" lvl="0" marL="0" rtl="0" algn="l">
              <a:spcBef>
                <a:spcPts val="0"/>
              </a:spcBef>
              <a:spcAft>
                <a:spcPts val="0"/>
              </a:spcAft>
              <a:buNone/>
            </a:pPr>
            <a:r>
              <a:rPr lang="en-US">
                <a:latin typeface="Century Gothic"/>
                <a:ea typeface="Century Gothic"/>
                <a:cs typeface="Century Gothic"/>
                <a:sym typeface="Century Gothic"/>
              </a:rPr>
              <a:t>    plt.close()</a:t>
            </a:r>
            <a:endParaRPr>
              <a:latin typeface="Century Gothic"/>
              <a:ea typeface="Century Gothic"/>
              <a:cs typeface="Century Gothic"/>
              <a:sym typeface="Century Gothic"/>
            </a:endParaRPr>
          </a:p>
          <a:p>
            <a:pPr indent="0" lvl="0" marL="0" rtl="0" algn="l">
              <a:spcBef>
                <a:spcPts val="0"/>
              </a:spcBef>
              <a:spcAft>
                <a:spcPts val="0"/>
              </a:spcAft>
              <a:buNone/>
            </a:pPr>
            <a:r>
              <a:t/>
            </a:r>
            <a:endParaRPr>
              <a:latin typeface="Century Gothic"/>
              <a:ea typeface="Century Gothic"/>
              <a:cs typeface="Century Gothic"/>
              <a:sym typeface="Century Gothic"/>
            </a:endParaRPr>
          </a:p>
          <a:p>
            <a:pPr indent="0" lvl="0" marL="0" rtl="0" algn="l">
              <a:spcBef>
                <a:spcPts val="0"/>
              </a:spcBef>
              <a:spcAft>
                <a:spcPts val="0"/>
              </a:spcAft>
              <a:buNone/>
            </a:pPr>
            <a:r>
              <a:rPr lang="en-US">
                <a:latin typeface="Century Gothic"/>
                <a:ea typeface="Century Gothic"/>
                <a:cs typeface="Century Gothic"/>
                <a:sym typeface="Century Gothic"/>
              </a:rPr>
              <a:t>   </a:t>
            </a:r>
            <a:endParaRPr>
              <a:latin typeface="Century Gothic"/>
              <a:ea typeface="Century Gothic"/>
              <a:cs typeface="Century Gothic"/>
              <a:sym typeface="Century Gothic"/>
            </a:endParaRPr>
          </a:p>
        </p:txBody>
      </p:sp>
      <p:sp>
        <p:nvSpPr>
          <p:cNvPr id="785" name="Google Shape;785;p64"/>
          <p:cNvSpPr txBox="1"/>
          <p:nvPr/>
        </p:nvSpPr>
        <p:spPr>
          <a:xfrm>
            <a:off x="6342225" y="1316150"/>
            <a:ext cx="5849400" cy="478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solidFill>
                  <a:schemeClr val="dk1"/>
                </a:solidFill>
                <a:latin typeface="Century Gothic"/>
                <a:ea typeface="Century Gothic"/>
                <a:cs typeface="Century Gothic"/>
                <a:sym typeface="Century Gothic"/>
              </a:rPr>
              <a:t>  </a:t>
            </a:r>
            <a:r>
              <a:rPr lang="en-US">
                <a:solidFill>
                  <a:schemeClr val="dk1"/>
                </a:solidFill>
                <a:latin typeface="Century Gothic"/>
                <a:ea typeface="Century Gothic"/>
                <a:cs typeface="Century Gothic"/>
                <a:sym typeface="Century Gothic"/>
              </a:rPr>
              <a:t> change_model_pas(CM=CM, RA=RA, RM=RM, E_PAS = E_PAS2)</a:t>
            </a:r>
            <a:endParaRPr>
              <a:solidFill>
                <a:schemeClr val="dk1"/>
              </a:solidFill>
              <a:latin typeface="Century Gothic"/>
              <a:ea typeface="Century Gothic"/>
              <a:cs typeface="Century Gothic"/>
              <a:sym typeface="Century Gothic"/>
            </a:endParaRPr>
          </a:p>
          <a:p>
            <a:pPr indent="0" lvl="0" marL="0" rtl="0" algn="l">
              <a:spcBef>
                <a:spcPts val="0"/>
              </a:spcBef>
              <a:spcAft>
                <a:spcPts val="0"/>
              </a:spcAft>
              <a:buClr>
                <a:schemeClr val="dk1"/>
              </a:buClr>
              <a:buSzPts val="1100"/>
              <a:buFont typeface="Arial"/>
              <a:buNone/>
            </a:pPr>
            <a:r>
              <a:rPr lang="en-US">
                <a:solidFill>
                  <a:schemeClr val="dk1"/>
                </a:solidFill>
                <a:latin typeface="Century Gothic"/>
                <a:ea typeface="Century Gothic"/>
                <a:cs typeface="Century Gothic"/>
                <a:sym typeface="Century Gothic"/>
              </a:rPr>
              <a:t>    clamp.amp = inj2</a:t>
            </a:r>
            <a:endParaRPr>
              <a:solidFill>
                <a:schemeClr val="dk1"/>
              </a:solidFill>
              <a:latin typeface="Century Gothic"/>
              <a:ea typeface="Century Gothic"/>
              <a:cs typeface="Century Gothic"/>
              <a:sym typeface="Century Gothic"/>
            </a:endParaRPr>
          </a:p>
          <a:p>
            <a:pPr indent="0" lvl="0" marL="0" rtl="0" algn="l">
              <a:spcBef>
                <a:spcPts val="0"/>
              </a:spcBef>
              <a:spcAft>
                <a:spcPts val="0"/>
              </a:spcAft>
              <a:buClr>
                <a:schemeClr val="dk1"/>
              </a:buClr>
              <a:buSzPts val="1100"/>
              <a:buFont typeface="Arial"/>
              <a:buNone/>
            </a:pPr>
            <a:r>
              <a:rPr lang="en-US">
                <a:solidFill>
                  <a:schemeClr val="dk1"/>
                </a:solidFill>
                <a:latin typeface="Century Gothic"/>
                <a:ea typeface="Century Gothic"/>
                <a:cs typeface="Century Gothic"/>
                <a:sym typeface="Century Gothic"/>
              </a:rPr>
              <a:t>    clamp.dur = inj2_end - inj2_start</a:t>
            </a:r>
            <a:endParaRPr>
              <a:solidFill>
                <a:schemeClr val="dk1"/>
              </a:solidFill>
              <a:latin typeface="Century Gothic"/>
              <a:ea typeface="Century Gothic"/>
              <a:cs typeface="Century Gothic"/>
              <a:sym typeface="Century Gothic"/>
            </a:endParaRPr>
          </a:p>
          <a:p>
            <a:pPr indent="0" lvl="0" marL="0" rtl="0" algn="l">
              <a:spcBef>
                <a:spcPts val="0"/>
              </a:spcBef>
              <a:spcAft>
                <a:spcPts val="0"/>
              </a:spcAft>
              <a:buClr>
                <a:schemeClr val="dk1"/>
              </a:buClr>
              <a:buSzPts val="1100"/>
              <a:buFont typeface="Arial"/>
              <a:buNone/>
            </a:pPr>
            <a:r>
              <a:rPr lang="en-US">
                <a:solidFill>
                  <a:schemeClr val="dk1"/>
                </a:solidFill>
                <a:latin typeface="Century Gothic"/>
                <a:ea typeface="Century Gothic"/>
                <a:cs typeface="Century Gothic"/>
                <a:sym typeface="Century Gothic"/>
              </a:rPr>
              <a:t>    clamp.delay = inj2_start</a:t>
            </a:r>
            <a:endParaRPr>
              <a:solidFill>
                <a:schemeClr val="dk1"/>
              </a:solidFill>
              <a:latin typeface="Century Gothic"/>
              <a:ea typeface="Century Gothic"/>
              <a:cs typeface="Century Gothic"/>
              <a:sym typeface="Century Gothic"/>
            </a:endParaRPr>
          </a:p>
          <a:p>
            <a:pPr indent="0" lvl="0" marL="0" rtl="0" algn="l">
              <a:spcBef>
                <a:spcPts val="0"/>
              </a:spcBef>
              <a:spcAft>
                <a:spcPts val="0"/>
              </a:spcAft>
              <a:buClr>
                <a:schemeClr val="dk1"/>
              </a:buClr>
              <a:buSzPts val="1100"/>
              <a:buFont typeface="Arial"/>
              <a:buNone/>
            </a:pPr>
            <a:r>
              <a:rPr lang="en-US">
                <a:solidFill>
                  <a:schemeClr val="dk1"/>
                </a:solidFill>
                <a:latin typeface="Century Gothic"/>
                <a:ea typeface="Century Gothic"/>
                <a:cs typeface="Century Gothic"/>
                <a:sym typeface="Century Gothic"/>
              </a:rPr>
              <a:t>    Vvec2 = h.Vector()</a:t>
            </a:r>
            <a:endParaRPr>
              <a:solidFill>
                <a:schemeClr val="dk1"/>
              </a:solidFill>
              <a:latin typeface="Century Gothic"/>
              <a:ea typeface="Century Gothic"/>
              <a:cs typeface="Century Gothic"/>
              <a:sym typeface="Century Gothic"/>
            </a:endParaRPr>
          </a:p>
          <a:p>
            <a:pPr indent="0" lvl="0" marL="0" rtl="0" algn="l">
              <a:spcBef>
                <a:spcPts val="0"/>
              </a:spcBef>
              <a:spcAft>
                <a:spcPts val="0"/>
              </a:spcAft>
              <a:buClr>
                <a:schemeClr val="dk1"/>
              </a:buClr>
              <a:buSzPts val="1100"/>
              <a:buFont typeface="Arial"/>
              <a:buNone/>
            </a:pPr>
            <a:r>
              <a:rPr lang="en-US">
                <a:solidFill>
                  <a:schemeClr val="dk1"/>
                </a:solidFill>
                <a:latin typeface="Century Gothic"/>
                <a:ea typeface="Century Gothic"/>
                <a:cs typeface="Century Gothic"/>
                <a:sym typeface="Century Gothic"/>
              </a:rPr>
              <a:t>    Vvec2.record(soma(0.5)._ref_v)</a:t>
            </a:r>
            <a:endParaRPr>
              <a:solidFill>
                <a:schemeClr val="dk1"/>
              </a:solidFill>
              <a:latin typeface="Century Gothic"/>
              <a:ea typeface="Century Gothic"/>
              <a:cs typeface="Century Gothic"/>
              <a:sym typeface="Century Gothic"/>
            </a:endParaRPr>
          </a:p>
          <a:p>
            <a:pPr indent="0" lvl="0" marL="0" rtl="0" algn="l">
              <a:spcBef>
                <a:spcPts val="0"/>
              </a:spcBef>
              <a:spcAft>
                <a:spcPts val="0"/>
              </a:spcAft>
              <a:buClr>
                <a:schemeClr val="dk1"/>
              </a:buClr>
              <a:buSzPts val="1100"/>
              <a:buFont typeface="Arial"/>
              <a:buNone/>
            </a:pPr>
            <a:r>
              <a:rPr lang="en-US">
                <a:solidFill>
                  <a:schemeClr val="dk1"/>
                </a:solidFill>
                <a:latin typeface="Century Gothic"/>
                <a:ea typeface="Century Gothic"/>
                <a:cs typeface="Century Gothic"/>
                <a:sym typeface="Century Gothic"/>
              </a:rPr>
              <a:t>    h.tstop = M2[:,0][-1]</a:t>
            </a:r>
            <a:endParaRPr>
              <a:solidFill>
                <a:schemeClr val="dk1"/>
              </a:solidFill>
              <a:latin typeface="Century Gothic"/>
              <a:ea typeface="Century Gothic"/>
              <a:cs typeface="Century Gothic"/>
              <a:sym typeface="Century Gothic"/>
            </a:endParaRPr>
          </a:p>
          <a:p>
            <a:pPr indent="0" lvl="0" marL="0" rtl="0" algn="l">
              <a:spcBef>
                <a:spcPts val="0"/>
              </a:spcBef>
              <a:spcAft>
                <a:spcPts val="0"/>
              </a:spcAft>
              <a:buClr>
                <a:schemeClr val="dk1"/>
              </a:buClr>
              <a:buSzPts val="1100"/>
              <a:buFont typeface="Arial"/>
              <a:buNone/>
            </a:pPr>
            <a:r>
              <a:rPr lang="en-US">
                <a:solidFill>
                  <a:schemeClr val="dk1"/>
                </a:solidFill>
                <a:latin typeface="Century Gothic"/>
                <a:ea typeface="Century Gothic"/>
                <a:cs typeface="Century Gothic"/>
                <a:sym typeface="Century Gothic"/>
              </a:rPr>
              <a:t>    h.v_init=E_PAS2</a:t>
            </a:r>
            <a:endParaRPr>
              <a:solidFill>
                <a:schemeClr val="dk1"/>
              </a:solidFill>
              <a:latin typeface="Century Gothic"/>
              <a:ea typeface="Century Gothic"/>
              <a:cs typeface="Century Gothic"/>
              <a:sym typeface="Century Gothic"/>
            </a:endParaRPr>
          </a:p>
          <a:p>
            <a:pPr indent="0" lvl="0" marL="0" rtl="0" algn="l">
              <a:spcBef>
                <a:spcPts val="0"/>
              </a:spcBef>
              <a:spcAft>
                <a:spcPts val="0"/>
              </a:spcAft>
              <a:buClr>
                <a:schemeClr val="dk1"/>
              </a:buClr>
              <a:buSzPts val="1100"/>
              <a:buFont typeface="Arial"/>
              <a:buNone/>
            </a:pPr>
            <a:r>
              <a:rPr lang="en-US">
                <a:solidFill>
                  <a:schemeClr val="dk1"/>
                </a:solidFill>
                <a:latin typeface="Century Gothic"/>
                <a:ea typeface="Century Gothic"/>
                <a:cs typeface="Century Gothic"/>
                <a:sym typeface="Century Gothic"/>
              </a:rPr>
              <a:t>    h.run()</a:t>
            </a:r>
            <a:endParaRPr>
              <a:solidFill>
                <a:schemeClr val="dk1"/>
              </a:solidFill>
              <a:latin typeface="Century Gothic"/>
              <a:ea typeface="Century Gothic"/>
              <a:cs typeface="Century Gothic"/>
              <a:sym typeface="Century Gothic"/>
            </a:endParaRPr>
          </a:p>
          <a:p>
            <a:pPr indent="0" lvl="0" marL="0" rtl="0" algn="l">
              <a:spcBef>
                <a:spcPts val="0"/>
              </a:spcBef>
              <a:spcAft>
                <a:spcPts val="0"/>
              </a:spcAft>
              <a:buClr>
                <a:schemeClr val="dk1"/>
              </a:buClr>
              <a:buSzPts val="1100"/>
              <a:buFont typeface="Arial"/>
              <a:buNone/>
            </a:pPr>
            <a:r>
              <a:rPr lang="en-US">
                <a:solidFill>
                  <a:schemeClr val="dk1"/>
                </a:solidFill>
                <a:latin typeface="Century Gothic"/>
                <a:ea typeface="Century Gothic"/>
                <a:cs typeface="Century Gothic"/>
                <a:sym typeface="Century Gothic"/>
              </a:rPr>
              <a:t>    npVec2 = np.array(Vvec2)</a:t>
            </a:r>
            <a:endParaRPr>
              <a:solidFill>
                <a:schemeClr val="dk1"/>
              </a:solidFill>
              <a:latin typeface="Century Gothic"/>
              <a:ea typeface="Century Gothic"/>
              <a:cs typeface="Century Gothic"/>
              <a:sym typeface="Century Gothic"/>
            </a:endParaRPr>
          </a:p>
          <a:p>
            <a:pPr indent="0" lvl="0" marL="0" rtl="0" algn="l">
              <a:spcBef>
                <a:spcPts val="0"/>
              </a:spcBef>
              <a:spcAft>
                <a:spcPts val="0"/>
              </a:spcAft>
              <a:buClr>
                <a:schemeClr val="dk1"/>
              </a:buClr>
              <a:buSzPts val="1100"/>
              <a:buFont typeface="Arial"/>
              <a:buNone/>
            </a:pPr>
            <a:r>
              <a:t/>
            </a:r>
            <a:endParaRPr>
              <a:solidFill>
                <a:schemeClr val="dk1"/>
              </a:solidFill>
              <a:latin typeface="Century Gothic"/>
              <a:ea typeface="Century Gothic"/>
              <a:cs typeface="Century Gothic"/>
              <a:sym typeface="Century Gothic"/>
            </a:endParaRPr>
          </a:p>
          <a:p>
            <a:pPr indent="0" lvl="0" marL="0" rtl="0" algn="l">
              <a:spcBef>
                <a:spcPts val="0"/>
              </a:spcBef>
              <a:spcAft>
                <a:spcPts val="0"/>
              </a:spcAft>
              <a:buClr>
                <a:schemeClr val="dk1"/>
              </a:buClr>
              <a:buSzPts val="1100"/>
              <a:buFont typeface="Arial"/>
              <a:buNone/>
            </a:pPr>
            <a:r>
              <a:rPr lang="en-US">
                <a:solidFill>
                  <a:schemeClr val="dk1"/>
                </a:solidFill>
                <a:latin typeface="Century Gothic"/>
                <a:ea typeface="Century Gothic"/>
                <a:cs typeface="Century Gothic"/>
                <a:sym typeface="Century Gothic"/>
              </a:rPr>
              <a:t>    plt.plot(M2[:,0], M2[:,2], color = 'k')</a:t>
            </a:r>
            <a:endParaRPr>
              <a:solidFill>
                <a:schemeClr val="dk1"/>
              </a:solidFill>
              <a:latin typeface="Century Gothic"/>
              <a:ea typeface="Century Gothic"/>
              <a:cs typeface="Century Gothic"/>
              <a:sym typeface="Century Gothic"/>
            </a:endParaRPr>
          </a:p>
          <a:p>
            <a:pPr indent="0" lvl="0" marL="0" rtl="0" algn="l">
              <a:spcBef>
                <a:spcPts val="0"/>
              </a:spcBef>
              <a:spcAft>
                <a:spcPts val="0"/>
              </a:spcAft>
              <a:buClr>
                <a:schemeClr val="dk1"/>
              </a:buClr>
              <a:buSzPts val="1100"/>
              <a:buFont typeface="Arial"/>
              <a:buNone/>
            </a:pPr>
            <a:r>
              <a:rPr lang="en-US">
                <a:solidFill>
                  <a:schemeClr val="dk1"/>
                </a:solidFill>
                <a:latin typeface="Century Gothic"/>
                <a:ea typeface="Century Gothic"/>
                <a:cs typeface="Century Gothic"/>
                <a:sym typeface="Century Gothic"/>
              </a:rPr>
              <a:t>    time = np.arange(0,len(npVec2) * h.dt,h.dt)</a:t>
            </a:r>
            <a:endParaRPr>
              <a:solidFill>
                <a:schemeClr val="dk1"/>
              </a:solidFill>
              <a:latin typeface="Century Gothic"/>
              <a:ea typeface="Century Gothic"/>
              <a:cs typeface="Century Gothic"/>
              <a:sym typeface="Century Gothic"/>
            </a:endParaRPr>
          </a:p>
          <a:p>
            <a:pPr indent="0" lvl="0" marL="0" rtl="0" algn="l">
              <a:spcBef>
                <a:spcPts val="0"/>
              </a:spcBef>
              <a:spcAft>
                <a:spcPts val="0"/>
              </a:spcAft>
              <a:buClr>
                <a:schemeClr val="dk1"/>
              </a:buClr>
              <a:buSzPts val="1100"/>
              <a:buFont typeface="Arial"/>
              <a:buNone/>
            </a:pPr>
            <a:r>
              <a:rPr lang="en-US">
                <a:solidFill>
                  <a:schemeClr val="dk1"/>
                </a:solidFill>
                <a:latin typeface="Century Gothic"/>
                <a:ea typeface="Century Gothic"/>
                <a:cs typeface="Century Gothic"/>
                <a:sym typeface="Century Gothic"/>
              </a:rPr>
              <a:t>    plt.plot(time, npVec2, color = 'r', linestyle ="--")</a:t>
            </a:r>
            <a:endParaRPr>
              <a:solidFill>
                <a:schemeClr val="dk1"/>
              </a:solidFill>
              <a:latin typeface="Century Gothic"/>
              <a:ea typeface="Century Gothic"/>
              <a:cs typeface="Century Gothic"/>
              <a:sym typeface="Century Gothic"/>
            </a:endParaRPr>
          </a:p>
          <a:p>
            <a:pPr indent="0" lvl="0" marL="0" rtl="0" algn="l">
              <a:spcBef>
                <a:spcPts val="0"/>
              </a:spcBef>
              <a:spcAft>
                <a:spcPts val="0"/>
              </a:spcAft>
              <a:buClr>
                <a:schemeClr val="dk1"/>
              </a:buClr>
              <a:buSzPts val="1100"/>
              <a:buFont typeface="Arial"/>
              <a:buNone/>
            </a:pPr>
            <a:r>
              <a:rPr lang="en-US">
                <a:solidFill>
                  <a:schemeClr val="dk1"/>
                </a:solidFill>
                <a:latin typeface="Century Gothic"/>
                <a:ea typeface="Century Gothic"/>
                <a:cs typeface="Century Gothic"/>
                <a:sym typeface="Century Gothic"/>
              </a:rPr>
              <a:t>    plt.xlabel("time (ms)")</a:t>
            </a:r>
            <a:endParaRPr>
              <a:solidFill>
                <a:schemeClr val="dk1"/>
              </a:solidFill>
              <a:latin typeface="Century Gothic"/>
              <a:ea typeface="Century Gothic"/>
              <a:cs typeface="Century Gothic"/>
              <a:sym typeface="Century Gothic"/>
            </a:endParaRPr>
          </a:p>
          <a:p>
            <a:pPr indent="0" lvl="0" marL="0" rtl="0" algn="l">
              <a:spcBef>
                <a:spcPts val="0"/>
              </a:spcBef>
              <a:spcAft>
                <a:spcPts val="0"/>
              </a:spcAft>
              <a:buClr>
                <a:schemeClr val="dk1"/>
              </a:buClr>
              <a:buSzPts val="1100"/>
              <a:buFont typeface="Arial"/>
              <a:buNone/>
            </a:pPr>
            <a:r>
              <a:rPr lang="en-US">
                <a:solidFill>
                  <a:schemeClr val="dk1"/>
                </a:solidFill>
                <a:latin typeface="Century Gothic"/>
                <a:ea typeface="Century Gothic"/>
                <a:cs typeface="Century Gothic"/>
                <a:sym typeface="Century Gothic"/>
              </a:rPr>
              <a:t>    plt.ylabel("V (mv)")</a:t>
            </a:r>
            <a:endParaRPr>
              <a:solidFill>
                <a:schemeClr val="dk1"/>
              </a:solidFill>
              <a:latin typeface="Century Gothic"/>
              <a:ea typeface="Century Gothic"/>
              <a:cs typeface="Century Gothic"/>
              <a:sym typeface="Century Gothic"/>
            </a:endParaRPr>
          </a:p>
          <a:p>
            <a:pPr indent="0" lvl="0" marL="0" rtl="0" algn="l">
              <a:spcBef>
                <a:spcPts val="0"/>
              </a:spcBef>
              <a:spcAft>
                <a:spcPts val="0"/>
              </a:spcAft>
              <a:buClr>
                <a:schemeClr val="dk1"/>
              </a:buClr>
              <a:buSzPts val="1100"/>
              <a:buFont typeface="Arial"/>
              <a:buNone/>
            </a:pPr>
            <a:r>
              <a:rPr lang="en-US">
                <a:solidFill>
                  <a:schemeClr val="dk1"/>
                </a:solidFill>
                <a:latin typeface="Century Gothic"/>
                <a:ea typeface="Century Gothic"/>
                <a:cs typeface="Century Gothic"/>
                <a:sym typeface="Century Gothic"/>
              </a:rPr>
              <a:t>    plt.title("short pulse fit")</a:t>
            </a:r>
            <a:endParaRPr>
              <a:solidFill>
                <a:schemeClr val="dk1"/>
              </a:solidFill>
              <a:latin typeface="Century Gothic"/>
              <a:ea typeface="Century Gothic"/>
              <a:cs typeface="Century Gothic"/>
              <a:sym typeface="Century Gothic"/>
            </a:endParaRPr>
          </a:p>
          <a:p>
            <a:pPr indent="0" lvl="0" marL="0" rtl="0" algn="l">
              <a:spcBef>
                <a:spcPts val="0"/>
              </a:spcBef>
              <a:spcAft>
                <a:spcPts val="0"/>
              </a:spcAft>
              <a:buClr>
                <a:schemeClr val="dk1"/>
              </a:buClr>
              <a:buSzPts val="1100"/>
              <a:buFont typeface="Arial"/>
              <a:buNone/>
            </a:pPr>
            <a:r>
              <a:rPr lang="en-US">
                <a:solidFill>
                  <a:schemeClr val="dk1"/>
                </a:solidFill>
                <a:latin typeface="Century Gothic"/>
                <a:ea typeface="Century Gothic"/>
                <a:cs typeface="Century Gothic"/>
                <a:sym typeface="Century Gothic"/>
              </a:rPr>
              <a:t>    plt.savefig(save_name+"_short.png")</a:t>
            </a:r>
            <a:endParaRPr>
              <a:solidFill>
                <a:schemeClr val="dk1"/>
              </a:solidFill>
              <a:latin typeface="Century Gothic"/>
              <a:ea typeface="Century Gothic"/>
              <a:cs typeface="Century Gothic"/>
              <a:sym typeface="Century Gothic"/>
            </a:endParaRPr>
          </a:p>
          <a:p>
            <a:pPr indent="0" lvl="0" marL="0" rtl="0" algn="l">
              <a:spcBef>
                <a:spcPts val="0"/>
              </a:spcBef>
              <a:spcAft>
                <a:spcPts val="0"/>
              </a:spcAft>
              <a:buClr>
                <a:schemeClr val="dk1"/>
              </a:buClr>
              <a:buSzPts val="1100"/>
              <a:buFont typeface="Arial"/>
              <a:buNone/>
            </a:pPr>
            <a:r>
              <a:rPr lang="en-US">
                <a:solidFill>
                  <a:schemeClr val="dk1"/>
                </a:solidFill>
                <a:latin typeface="Century Gothic"/>
                <a:ea typeface="Century Gothic"/>
                <a:cs typeface="Century Gothic"/>
                <a:sym typeface="Century Gothic"/>
              </a:rPr>
              <a:t>    plt.savefig(save_name+"_short.pdf")</a:t>
            </a:r>
            <a:endParaRPr>
              <a:solidFill>
                <a:schemeClr val="dk1"/>
              </a:solidFill>
              <a:latin typeface="Century Gothic"/>
              <a:ea typeface="Century Gothic"/>
              <a:cs typeface="Century Gothic"/>
              <a:sym typeface="Century Gothic"/>
            </a:endParaRPr>
          </a:p>
          <a:p>
            <a:pPr indent="0" lvl="0" marL="0" rtl="0" algn="l">
              <a:spcBef>
                <a:spcPts val="0"/>
              </a:spcBef>
              <a:spcAft>
                <a:spcPts val="0"/>
              </a:spcAft>
              <a:buClr>
                <a:schemeClr val="dk1"/>
              </a:buClr>
              <a:buSzPts val="1100"/>
              <a:buFont typeface="Arial"/>
              <a:buNone/>
            </a:pPr>
            <a:r>
              <a:rPr lang="en-US">
                <a:solidFill>
                  <a:schemeClr val="dk1"/>
                </a:solidFill>
                <a:latin typeface="Century Gothic"/>
                <a:ea typeface="Century Gothic"/>
                <a:cs typeface="Century Gothic"/>
                <a:sym typeface="Century Gothic"/>
              </a:rPr>
              <a:t>    plt.close()</a:t>
            </a:r>
            <a:endParaRPr>
              <a:solidFill>
                <a:schemeClr val="dk1"/>
              </a:solidFill>
              <a:latin typeface="Century Gothic"/>
              <a:ea typeface="Century Gothic"/>
              <a:cs typeface="Century Gothic"/>
              <a:sym typeface="Century Gothic"/>
            </a:endParaRPr>
          </a:p>
          <a:p>
            <a:pPr indent="0" lvl="0" marL="0" rtl="0" algn="l">
              <a:spcBef>
                <a:spcPts val="0"/>
              </a:spcBef>
              <a:spcAft>
                <a:spcPts val="0"/>
              </a:spcAft>
              <a:buClr>
                <a:schemeClr val="dk1"/>
              </a:buClr>
              <a:buSzPts val="1100"/>
              <a:buFont typeface="Arial"/>
              <a:buNone/>
            </a:pPr>
            <a:r>
              <a:t/>
            </a:r>
            <a:endParaRPr>
              <a:solidFill>
                <a:schemeClr val="dk1"/>
              </a:solidFill>
              <a:latin typeface="Century Gothic"/>
              <a:ea typeface="Century Gothic"/>
              <a:cs typeface="Century Gothic"/>
              <a:sym typeface="Century Gothic"/>
            </a:endParaRPr>
          </a:p>
          <a:p>
            <a:pPr indent="0" lvl="0" marL="0" rtl="0" algn="l">
              <a:spcBef>
                <a:spcPts val="0"/>
              </a:spcBef>
              <a:spcAft>
                <a:spcPts val="0"/>
              </a:spcAft>
              <a:buNone/>
            </a:pPr>
            <a:r>
              <a:t/>
            </a:r>
            <a:endParaRPr>
              <a:latin typeface="Century Gothic"/>
              <a:ea typeface="Century Gothic"/>
              <a:cs typeface="Century Gothic"/>
              <a:sym typeface="Century Gothic"/>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9" name="Shape 789"/>
        <p:cNvGrpSpPr/>
        <p:nvPr/>
      </p:nvGrpSpPr>
      <p:grpSpPr>
        <a:xfrm>
          <a:off x="0" y="0"/>
          <a:ext cx="0" cy="0"/>
          <a:chOff x="0" y="0"/>
          <a:chExt cx="0" cy="0"/>
        </a:xfrm>
      </p:grpSpPr>
      <p:sp>
        <p:nvSpPr>
          <p:cNvPr id="790" name="Google Shape;790;p65"/>
          <p:cNvSpPr txBox="1"/>
          <p:nvPr>
            <p:ph type="title"/>
          </p:nvPr>
        </p:nvSpPr>
        <p:spPr>
          <a:xfrm>
            <a:off x="173175" y="0"/>
            <a:ext cx="11929200" cy="9927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168DBA"/>
              </a:buClr>
              <a:buSzPts val="3600"/>
              <a:buFont typeface="Century Gothic"/>
              <a:buNone/>
            </a:pPr>
            <a:r>
              <a:rPr lang="en-US"/>
              <a:t>fitting model to real data results - </a:t>
            </a:r>
            <a:endParaRPr/>
          </a:p>
          <a:p>
            <a:pPr indent="457200" lvl="0" marL="914400" rtl="0" algn="l">
              <a:spcBef>
                <a:spcPts val="0"/>
              </a:spcBef>
              <a:spcAft>
                <a:spcPts val="0"/>
              </a:spcAft>
              <a:buClr>
                <a:srgbClr val="168DBA"/>
              </a:buClr>
              <a:buSzPts val="3600"/>
              <a:buFont typeface="Century Gothic"/>
              <a:buNone/>
            </a:pPr>
            <a:r>
              <a:rPr lang="en-US"/>
              <a:t>setting the objective function</a:t>
            </a:r>
            <a:endParaRPr/>
          </a:p>
        </p:txBody>
      </p:sp>
      <p:sp>
        <p:nvSpPr>
          <p:cNvPr id="791" name="Google Shape;791;p65"/>
          <p:cNvSpPr/>
          <p:nvPr/>
        </p:nvSpPr>
        <p:spPr>
          <a:xfrm>
            <a:off x="7073239" y="1443368"/>
            <a:ext cx="3535500" cy="38559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792" name="Google Shape;792;p65"/>
          <p:cNvSpPr txBox="1"/>
          <p:nvPr/>
        </p:nvSpPr>
        <p:spPr>
          <a:xfrm>
            <a:off x="627525" y="582700"/>
            <a:ext cx="313800" cy="42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1800">
              <a:solidFill>
                <a:srgbClr val="FFFFFF"/>
              </a:solidFill>
              <a:latin typeface="Century Gothic"/>
              <a:ea typeface="Century Gothic"/>
              <a:cs typeface="Century Gothic"/>
              <a:sym typeface="Century Gothic"/>
            </a:endParaRPr>
          </a:p>
        </p:txBody>
      </p:sp>
      <p:sp>
        <p:nvSpPr>
          <p:cNvPr id="793" name="Google Shape;793;p65"/>
          <p:cNvSpPr txBox="1"/>
          <p:nvPr/>
        </p:nvSpPr>
        <p:spPr>
          <a:xfrm>
            <a:off x="322725" y="1102650"/>
            <a:ext cx="4361400" cy="400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200">
                <a:solidFill>
                  <a:srgbClr val="4F9192"/>
                </a:solidFill>
                <a:latin typeface="Century Gothic"/>
                <a:ea typeface="Century Gothic"/>
                <a:cs typeface="Century Gothic"/>
                <a:sym typeface="Century Gothic"/>
              </a:rPr>
              <a:t># objective function</a:t>
            </a:r>
            <a:endParaRPr sz="1200">
              <a:solidFill>
                <a:srgbClr val="4F9192"/>
              </a:solidFill>
              <a:latin typeface="Century Gothic"/>
              <a:ea typeface="Century Gothic"/>
              <a:cs typeface="Century Gothic"/>
              <a:sym typeface="Century Gothic"/>
            </a:endParaRPr>
          </a:p>
          <a:p>
            <a:pPr indent="0" lvl="0" marL="0" rtl="0" algn="l">
              <a:spcBef>
                <a:spcPts val="0"/>
              </a:spcBef>
              <a:spcAft>
                <a:spcPts val="0"/>
              </a:spcAft>
              <a:buNone/>
            </a:pPr>
            <a:r>
              <a:rPr b="1" lang="en-US" sz="1200">
                <a:solidFill>
                  <a:srgbClr val="0000FF"/>
                </a:solidFill>
                <a:latin typeface="Century Gothic"/>
                <a:ea typeface="Century Gothic"/>
                <a:cs typeface="Century Gothic"/>
                <a:sym typeface="Century Gothic"/>
              </a:rPr>
              <a:t>def</a:t>
            </a:r>
            <a:r>
              <a:rPr lang="en-US" sz="1200">
                <a:latin typeface="Century Gothic"/>
                <a:ea typeface="Century Gothic"/>
                <a:cs typeface="Century Gothic"/>
                <a:sym typeface="Century Gothic"/>
              </a:rPr>
              <a:t> efun(vals):</a:t>
            </a:r>
            <a:endParaRPr sz="1200">
              <a:latin typeface="Century Gothic"/>
              <a:ea typeface="Century Gothic"/>
              <a:cs typeface="Century Gothic"/>
              <a:sym typeface="Century Gothic"/>
            </a:endParaRPr>
          </a:p>
          <a:p>
            <a:pPr indent="0" lvl="0" marL="0" rtl="0" algn="l">
              <a:spcBef>
                <a:spcPts val="0"/>
              </a:spcBef>
              <a:spcAft>
                <a:spcPts val="0"/>
              </a:spcAft>
              <a:buNone/>
            </a:pPr>
            <a:r>
              <a:rPr lang="en-US" sz="1200">
                <a:latin typeface="Century Gothic"/>
                <a:ea typeface="Century Gothic"/>
                <a:cs typeface="Century Gothic"/>
                <a:sym typeface="Century Gothic"/>
              </a:rPr>
              <a:t>    if RM_IX != -1 :</a:t>
            </a:r>
            <a:endParaRPr sz="1200">
              <a:latin typeface="Century Gothic"/>
              <a:ea typeface="Century Gothic"/>
              <a:cs typeface="Century Gothic"/>
              <a:sym typeface="Century Gothic"/>
            </a:endParaRPr>
          </a:p>
          <a:p>
            <a:pPr indent="0" lvl="0" marL="0" rtl="0" algn="l">
              <a:spcBef>
                <a:spcPts val="0"/>
              </a:spcBef>
              <a:spcAft>
                <a:spcPts val="0"/>
              </a:spcAft>
              <a:buNone/>
            </a:pPr>
            <a:r>
              <a:rPr lang="en-US" sz="1200">
                <a:latin typeface="Century Gothic"/>
                <a:ea typeface="Century Gothic"/>
                <a:cs typeface="Century Gothic"/>
                <a:sym typeface="Century Gothic"/>
              </a:rPr>
              <a:t>        if vals.x[RM_IX] &gt; 100000:</a:t>
            </a:r>
            <a:endParaRPr sz="1200">
              <a:latin typeface="Century Gothic"/>
              <a:ea typeface="Century Gothic"/>
              <a:cs typeface="Century Gothic"/>
              <a:sym typeface="Century Gothic"/>
            </a:endParaRPr>
          </a:p>
          <a:p>
            <a:pPr indent="0" lvl="0" marL="0" rtl="0" algn="l">
              <a:spcBef>
                <a:spcPts val="0"/>
              </a:spcBef>
              <a:spcAft>
                <a:spcPts val="0"/>
              </a:spcAft>
              <a:buNone/>
            </a:pPr>
            <a:r>
              <a:rPr lang="en-US" sz="1200">
                <a:latin typeface="Century Gothic"/>
                <a:ea typeface="Century Gothic"/>
                <a:cs typeface="Century Gothic"/>
                <a:sym typeface="Century Gothic"/>
              </a:rPr>
              <a:t>            return (1e6)</a:t>
            </a:r>
            <a:endParaRPr sz="1200">
              <a:latin typeface="Century Gothic"/>
              <a:ea typeface="Century Gothic"/>
              <a:cs typeface="Century Gothic"/>
              <a:sym typeface="Century Gothic"/>
            </a:endParaRPr>
          </a:p>
          <a:p>
            <a:pPr indent="0" lvl="0" marL="0" rtl="0" algn="l">
              <a:spcBef>
                <a:spcPts val="0"/>
              </a:spcBef>
              <a:spcAft>
                <a:spcPts val="0"/>
              </a:spcAft>
              <a:buNone/>
            </a:pPr>
            <a:r>
              <a:rPr lang="en-US" sz="1200">
                <a:latin typeface="Century Gothic"/>
                <a:ea typeface="Century Gothic"/>
                <a:cs typeface="Century Gothic"/>
                <a:sym typeface="Century Gothic"/>
              </a:rPr>
              <a:t>        RM = vals.x[RM_IX]</a:t>
            </a:r>
            <a:endParaRPr sz="1200">
              <a:latin typeface="Century Gothic"/>
              <a:ea typeface="Century Gothic"/>
              <a:cs typeface="Century Gothic"/>
              <a:sym typeface="Century Gothic"/>
            </a:endParaRPr>
          </a:p>
          <a:p>
            <a:pPr indent="0" lvl="0" marL="0" rtl="0" algn="l">
              <a:spcBef>
                <a:spcPts val="0"/>
              </a:spcBef>
              <a:spcAft>
                <a:spcPts val="0"/>
              </a:spcAft>
              <a:buNone/>
            </a:pPr>
            <a:r>
              <a:rPr lang="en-US" sz="1200">
                <a:latin typeface="Century Gothic"/>
                <a:ea typeface="Century Gothic"/>
                <a:cs typeface="Century Gothic"/>
                <a:sym typeface="Century Gothic"/>
              </a:rPr>
              <a:t>    else: RM = 25000</a:t>
            </a:r>
            <a:endParaRPr sz="1200">
              <a:latin typeface="Century Gothic"/>
              <a:ea typeface="Century Gothic"/>
              <a:cs typeface="Century Gothic"/>
              <a:sym typeface="Century Gothic"/>
            </a:endParaRPr>
          </a:p>
          <a:p>
            <a:pPr indent="0" lvl="0" marL="0" rtl="0" algn="l">
              <a:spcBef>
                <a:spcPts val="0"/>
              </a:spcBef>
              <a:spcAft>
                <a:spcPts val="0"/>
              </a:spcAft>
              <a:buNone/>
            </a:pPr>
            <a:r>
              <a:t/>
            </a:r>
            <a:endParaRPr sz="1200">
              <a:latin typeface="Century Gothic"/>
              <a:ea typeface="Century Gothic"/>
              <a:cs typeface="Century Gothic"/>
              <a:sym typeface="Century Gothic"/>
            </a:endParaRPr>
          </a:p>
          <a:p>
            <a:pPr indent="0" lvl="0" marL="0" rtl="0" algn="l">
              <a:spcBef>
                <a:spcPts val="0"/>
              </a:spcBef>
              <a:spcAft>
                <a:spcPts val="0"/>
              </a:spcAft>
              <a:buNone/>
            </a:pPr>
            <a:r>
              <a:rPr lang="en-US" sz="1200">
                <a:latin typeface="Century Gothic"/>
                <a:ea typeface="Century Gothic"/>
                <a:cs typeface="Century Gothic"/>
                <a:sym typeface="Century Gothic"/>
              </a:rPr>
              <a:t>    if CM_IX != -1:</a:t>
            </a:r>
            <a:endParaRPr sz="1200">
              <a:latin typeface="Century Gothic"/>
              <a:ea typeface="Century Gothic"/>
              <a:cs typeface="Century Gothic"/>
              <a:sym typeface="Century Gothic"/>
            </a:endParaRPr>
          </a:p>
          <a:p>
            <a:pPr indent="0" lvl="0" marL="0" rtl="0" algn="l">
              <a:spcBef>
                <a:spcPts val="0"/>
              </a:spcBef>
              <a:spcAft>
                <a:spcPts val="0"/>
              </a:spcAft>
              <a:buNone/>
            </a:pPr>
            <a:r>
              <a:rPr lang="en-US" sz="1200">
                <a:latin typeface="Century Gothic"/>
                <a:ea typeface="Century Gothic"/>
                <a:cs typeface="Century Gothic"/>
                <a:sym typeface="Century Gothic"/>
              </a:rPr>
              <a:t>        if vals.x[CM_IX] &gt; 2 :</a:t>
            </a:r>
            <a:endParaRPr sz="1200">
              <a:latin typeface="Century Gothic"/>
              <a:ea typeface="Century Gothic"/>
              <a:cs typeface="Century Gothic"/>
              <a:sym typeface="Century Gothic"/>
            </a:endParaRPr>
          </a:p>
          <a:p>
            <a:pPr indent="0" lvl="0" marL="0" rtl="0" algn="l">
              <a:spcBef>
                <a:spcPts val="0"/>
              </a:spcBef>
              <a:spcAft>
                <a:spcPts val="0"/>
              </a:spcAft>
              <a:buNone/>
            </a:pPr>
            <a:r>
              <a:rPr lang="en-US" sz="1200">
                <a:latin typeface="Century Gothic"/>
                <a:ea typeface="Century Gothic"/>
                <a:cs typeface="Century Gothic"/>
                <a:sym typeface="Century Gothic"/>
              </a:rPr>
              <a:t>            return (1e6)</a:t>
            </a:r>
            <a:endParaRPr sz="1200">
              <a:latin typeface="Century Gothic"/>
              <a:ea typeface="Century Gothic"/>
              <a:cs typeface="Century Gothic"/>
              <a:sym typeface="Century Gothic"/>
            </a:endParaRPr>
          </a:p>
          <a:p>
            <a:pPr indent="0" lvl="0" marL="0" rtl="0" algn="l">
              <a:spcBef>
                <a:spcPts val="0"/>
              </a:spcBef>
              <a:spcAft>
                <a:spcPts val="0"/>
              </a:spcAft>
              <a:buNone/>
            </a:pPr>
            <a:r>
              <a:rPr lang="en-US" sz="1200">
                <a:latin typeface="Century Gothic"/>
                <a:ea typeface="Century Gothic"/>
                <a:cs typeface="Century Gothic"/>
                <a:sym typeface="Century Gothic"/>
              </a:rPr>
              <a:t>        CM = vals.x[CM_IX]</a:t>
            </a:r>
            <a:endParaRPr sz="1200">
              <a:latin typeface="Century Gothic"/>
              <a:ea typeface="Century Gothic"/>
              <a:cs typeface="Century Gothic"/>
              <a:sym typeface="Century Gothic"/>
            </a:endParaRPr>
          </a:p>
          <a:p>
            <a:pPr indent="0" lvl="0" marL="0" rtl="0" algn="l">
              <a:spcBef>
                <a:spcPts val="0"/>
              </a:spcBef>
              <a:spcAft>
                <a:spcPts val="0"/>
              </a:spcAft>
              <a:buNone/>
            </a:pPr>
            <a:r>
              <a:rPr lang="en-US" sz="1200">
                <a:latin typeface="Century Gothic"/>
                <a:ea typeface="Century Gothic"/>
                <a:cs typeface="Century Gothic"/>
                <a:sym typeface="Century Gothic"/>
              </a:rPr>
              <a:t>    else:CM = 1</a:t>
            </a:r>
            <a:endParaRPr sz="1200">
              <a:latin typeface="Century Gothic"/>
              <a:ea typeface="Century Gothic"/>
              <a:cs typeface="Century Gothic"/>
              <a:sym typeface="Century Gothic"/>
            </a:endParaRPr>
          </a:p>
          <a:p>
            <a:pPr indent="0" lvl="0" marL="0" rtl="0" algn="l">
              <a:spcBef>
                <a:spcPts val="0"/>
              </a:spcBef>
              <a:spcAft>
                <a:spcPts val="0"/>
              </a:spcAft>
              <a:buNone/>
            </a:pPr>
            <a:r>
              <a:rPr lang="en-US" sz="1200">
                <a:latin typeface="Century Gothic"/>
                <a:ea typeface="Century Gothic"/>
                <a:cs typeface="Century Gothic"/>
                <a:sym typeface="Century Gothic"/>
              </a:rPr>
              <a:t>    if RA_IX != -1:</a:t>
            </a:r>
            <a:endParaRPr sz="1200">
              <a:latin typeface="Century Gothic"/>
              <a:ea typeface="Century Gothic"/>
              <a:cs typeface="Century Gothic"/>
              <a:sym typeface="Century Gothic"/>
            </a:endParaRPr>
          </a:p>
          <a:p>
            <a:pPr indent="0" lvl="0" marL="0" rtl="0" algn="l">
              <a:spcBef>
                <a:spcPts val="0"/>
              </a:spcBef>
              <a:spcAft>
                <a:spcPts val="0"/>
              </a:spcAft>
              <a:buNone/>
            </a:pPr>
            <a:r>
              <a:rPr lang="en-US" sz="1200">
                <a:latin typeface="Century Gothic"/>
                <a:ea typeface="Century Gothic"/>
                <a:cs typeface="Century Gothic"/>
                <a:sym typeface="Century Gothic"/>
              </a:rPr>
              <a:t>        if vals.x[RA_IX] &gt; 350:</a:t>
            </a:r>
            <a:endParaRPr sz="1200">
              <a:latin typeface="Century Gothic"/>
              <a:ea typeface="Century Gothic"/>
              <a:cs typeface="Century Gothic"/>
              <a:sym typeface="Century Gothic"/>
            </a:endParaRPr>
          </a:p>
          <a:p>
            <a:pPr indent="0" lvl="0" marL="0" rtl="0" algn="l">
              <a:spcBef>
                <a:spcPts val="0"/>
              </a:spcBef>
              <a:spcAft>
                <a:spcPts val="0"/>
              </a:spcAft>
              <a:buNone/>
            </a:pPr>
            <a:r>
              <a:rPr lang="en-US" sz="1200">
                <a:latin typeface="Century Gothic"/>
                <a:ea typeface="Century Gothic"/>
                <a:cs typeface="Century Gothic"/>
                <a:sym typeface="Century Gothic"/>
              </a:rPr>
              <a:t>            return (1e6)</a:t>
            </a:r>
            <a:endParaRPr sz="1200">
              <a:latin typeface="Century Gothic"/>
              <a:ea typeface="Century Gothic"/>
              <a:cs typeface="Century Gothic"/>
              <a:sym typeface="Century Gothic"/>
            </a:endParaRPr>
          </a:p>
          <a:p>
            <a:pPr indent="0" lvl="0" marL="0" rtl="0" algn="l">
              <a:spcBef>
                <a:spcPts val="0"/>
              </a:spcBef>
              <a:spcAft>
                <a:spcPts val="0"/>
              </a:spcAft>
              <a:buNone/>
            </a:pPr>
            <a:r>
              <a:rPr lang="en-US" sz="1200">
                <a:latin typeface="Century Gothic"/>
                <a:ea typeface="Century Gothic"/>
                <a:cs typeface="Century Gothic"/>
                <a:sym typeface="Century Gothic"/>
              </a:rPr>
              <a:t>        RA = vals.x[RA_IX]</a:t>
            </a:r>
            <a:endParaRPr sz="1200">
              <a:latin typeface="Century Gothic"/>
              <a:ea typeface="Century Gothic"/>
              <a:cs typeface="Century Gothic"/>
              <a:sym typeface="Century Gothic"/>
            </a:endParaRPr>
          </a:p>
          <a:p>
            <a:pPr indent="0" lvl="0" marL="0" rtl="0" algn="l">
              <a:spcBef>
                <a:spcPts val="0"/>
              </a:spcBef>
              <a:spcAft>
                <a:spcPts val="0"/>
              </a:spcAft>
              <a:buNone/>
            </a:pPr>
            <a:r>
              <a:rPr lang="en-US" sz="1200">
                <a:latin typeface="Century Gothic"/>
                <a:ea typeface="Century Gothic"/>
                <a:cs typeface="Century Gothic"/>
                <a:sym typeface="Century Gothic"/>
              </a:rPr>
              <a:t>    else:RA = RA</a:t>
            </a:r>
            <a:endParaRPr sz="1200">
              <a:latin typeface="Century Gothic"/>
              <a:ea typeface="Century Gothic"/>
              <a:cs typeface="Century Gothic"/>
              <a:sym typeface="Century Gothic"/>
            </a:endParaRPr>
          </a:p>
          <a:p>
            <a:pPr indent="0" lvl="0" marL="0" rtl="0" algn="l">
              <a:spcBef>
                <a:spcPts val="0"/>
              </a:spcBef>
              <a:spcAft>
                <a:spcPts val="0"/>
              </a:spcAft>
              <a:buNone/>
            </a:pPr>
            <a:r>
              <a:rPr lang="en-US" sz="1200">
                <a:latin typeface="Century Gothic"/>
                <a:ea typeface="Century Gothic"/>
                <a:cs typeface="Century Gothic"/>
                <a:sym typeface="Century Gothic"/>
              </a:rPr>
              <a:t>    if (CM &lt; 0.3 or RM &lt; 5000 or RA &lt; 100):</a:t>
            </a:r>
            <a:endParaRPr sz="1200">
              <a:latin typeface="Century Gothic"/>
              <a:ea typeface="Century Gothic"/>
              <a:cs typeface="Century Gothic"/>
              <a:sym typeface="Century Gothic"/>
            </a:endParaRPr>
          </a:p>
          <a:p>
            <a:pPr indent="0" lvl="0" marL="0" rtl="0" algn="l">
              <a:spcBef>
                <a:spcPts val="0"/>
              </a:spcBef>
              <a:spcAft>
                <a:spcPts val="0"/>
              </a:spcAft>
              <a:buNone/>
            </a:pPr>
            <a:r>
              <a:rPr lang="en-US" sz="1200">
                <a:latin typeface="Century Gothic"/>
                <a:ea typeface="Century Gothic"/>
                <a:cs typeface="Century Gothic"/>
                <a:sym typeface="Century Gothic"/>
              </a:rPr>
              <a:t>        return 1e6</a:t>
            </a:r>
            <a:endParaRPr sz="1200">
              <a:latin typeface="Century Gothic"/>
              <a:ea typeface="Century Gothic"/>
              <a:cs typeface="Century Gothic"/>
              <a:sym typeface="Century Gothic"/>
            </a:endParaRPr>
          </a:p>
          <a:p>
            <a:pPr indent="0" lvl="0" marL="0" rtl="0" algn="l">
              <a:spcBef>
                <a:spcPts val="0"/>
              </a:spcBef>
              <a:spcAft>
                <a:spcPts val="0"/>
              </a:spcAft>
              <a:buNone/>
            </a:pPr>
            <a:r>
              <a:t/>
            </a:r>
            <a:endParaRPr sz="1200">
              <a:latin typeface="Century Gothic"/>
              <a:ea typeface="Century Gothic"/>
              <a:cs typeface="Century Gothic"/>
              <a:sym typeface="Century Gothic"/>
            </a:endParaRPr>
          </a:p>
          <a:p>
            <a:pPr indent="0" lvl="0" marL="0" rtl="0" algn="l">
              <a:spcBef>
                <a:spcPts val="0"/>
              </a:spcBef>
              <a:spcAft>
                <a:spcPts val="0"/>
              </a:spcAft>
              <a:buNone/>
            </a:pPr>
            <a:r>
              <a:rPr lang="en-US" sz="1200">
                <a:latin typeface="Century Gothic"/>
                <a:ea typeface="Century Gothic"/>
                <a:cs typeface="Century Gothic"/>
                <a:sym typeface="Century Gothic"/>
              </a:rPr>
              <a:t>    </a:t>
            </a:r>
            <a:endParaRPr sz="1200">
              <a:latin typeface="Century Gothic"/>
              <a:ea typeface="Century Gothic"/>
              <a:cs typeface="Century Gothic"/>
              <a:sym typeface="Century Gothic"/>
            </a:endParaRPr>
          </a:p>
        </p:txBody>
      </p:sp>
      <p:sp>
        <p:nvSpPr>
          <p:cNvPr id="794" name="Google Shape;794;p65"/>
          <p:cNvSpPr txBox="1"/>
          <p:nvPr/>
        </p:nvSpPr>
        <p:spPr>
          <a:xfrm>
            <a:off x="4572000" y="975725"/>
            <a:ext cx="7149300" cy="527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1200">
                <a:solidFill>
                  <a:schemeClr val="dk1"/>
                </a:solidFill>
                <a:latin typeface="Century Gothic"/>
                <a:ea typeface="Century Gothic"/>
                <a:cs typeface="Century Gothic"/>
                <a:sym typeface="Century Gothic"/>
              </a:rPr>
              <a:t>    </a:t>
            </a:r>
            <a:r>
              <a:rPr lang="en-US" sz="1200">
                <a:solidFill>
                  <a:schemeClr val="dk1"/>
                </a:solidFill>
                <a:latin typeface="Century Gothic"/>
                <a:ea typeface="Century Gothic"/>
                <a:cs typeface="Century Gothic"/>
                <a:sym typeface="Century Gothic"/>
              </a:rPr>
              <a:t>change_model_pas(CM=CM, RA=RA, RM = RM, E_PAS = E_PAS1)</a:t>
            </a:r>
            <a:endParaRPr sz="1200">
              <a:solidFill>
                <a:schemeClr val="dk1"/>
              </a:solidFill>
              <a:latin typeface="Century Gothic"/>
              <a:ea typeface="Century Gothic"/>
              <a:cs typeface="Century Gothic"/>
              <a:sym typeface="Century Gothic"/>
            </a:endParaRPr>
          </a:p>
          <a:p>
            <a:pPr indent="0" lvl="0" marL="0" rtl="0" algn="l">
              <a:spcBef>
                <a:spcPts val="0"/>
              </a:spcBef>
              <a:spcAft>
                <a:spcPts val="0"/>
              </a:spcAft>
              <a:buClr>
                <a:schemeClr val="dk1"/>
              </a:buClr>
              <a:buSzPts val="1100"/>
              <a:buFont typeface="Arial"/>
              <a:buNone/>
            </a:pPr>
            <a:r>
              <a:rPr lang="en-US" sz="1200">
                <a:solidFill>
                  <a:schemeClr val="dk1"/>
                </a:solidFill>
                <a:latin typeface="Century Gothic"/>
                <a:ea typeface="Century Gothic"/>
                <a:cs typeface="Century Gothic"/>
                <a:sym typeface="Century Gothic"/>
              </a:rPr>
              <a:t>    clamp.amp = inj1</a:t>
            </a:r>
            <a:endParaRPr sz="1200">
              <a:solidFill>
                <a:schemeClr val="dk1"/>
              </a:solidFill>
              <a:latin typeface="Century Gothic"/>
              <a:ea typeface="Century Gothic"/>
              <a:cs typeface="Century Gothic"/>
              <a:sym typeface="Century Gothic"/>
            </a:endParaRPr>
          </a:p>
          <a:p>
            <a:pPr indent="0" lvl="0" marL="0" rtl="0" algn="l">
              <a:spcBef>
                <a:spcPts val="0"/>
              </a:spcBef>
              <a:spcAft>
                <a:spcPts val="0"/>
              </a:spcAft>
              <a:buClr>
                <a:schemeClr val="dk1"/>
              </a:buClr>
              <a:buSzPts val="1100"/>
              <a:buFont typeface="Arial"/>
              <a:buNone/>
            </a:pPr>
            <a:r>
              <a:rPr lang="en-US" sz="1200">
                <a:solidFill>
                  <a:schemeClr val="dk1"/>
                </a:solidFill>
                <a:latin typeface="Century Gothic"/>
                <a:ea typeface="Century Gothic"/>
                <a:cs typeface="Century Gothic"/>
                <a:sym typeface="Century Gothic"/>
              </a:rPr>
              <a:t>    clamp.dur = inj1_end - inj1_start</a:t>
            </a:r>
            <a:endParaRPr sz="1200">
              <a:solidFill>
                <a:schemeClr val="dk1"/>
              </a:solidFill>
              <a:latin typeface="Century Gothic"/>
              <a:ea typeface="Century Gothic"/>
              <a:cs typeface="Century Gothic"/>
              <a:sym typeface="Century Gothic"/>
            </a:endParaRPr>
          </a:p>
          <a:p>
            <a:pPr indent="0" lvl="0" marL="0" rtl="0" algn="l">
              <a:spcBef>
                <a:spcPts val="0"/>
              </a:spcBef>
              <a:spcAft>
                <a:spcPts val="0"/>
              </a:spcAft>
              <a:buClr>
                <a:schemeClr val="dk1"/>
              </a:buClr>
              <a:buSzPts val="1100"/>
              <a:buFont typeface="Arial"/>
              <a:buNone/>
            </a:pPr>
            <a:r>
              <a:rPr lang="en-US" sz="1200">
                <a:solidFill>
                  <a:schemeClr val="dk1"/>
                </a:solidFill>
                <a:latin typeface="Century Gothic"/>
                <a:ea typeface="Century Gothic"/>
                <a:cs typeface="Century Gothic"/>
                <a:sym typeface="Century Gothic"/>
              </a:rPr>
              <a:t>    clamp.delay = inj1_start</a:t>
            </a:r>
            <a:endParaRPr sz="1200">
              <a:solidFill>
                <a:schemeClr val="dk1"/>
              </a:solidFill>
              <a:latin typeface="Century Gothic"/>
              <a:ea typeface="Century Gothic"/>
              <a:cs typeface="Century Gothic"/>
              <a:sym typeface="Century Gothic"/>
            </a:endParaRPr>
          </a:p>
          <a:p>
            <a:pPr indent="0" lvl="0" marL="0" rtl="0" algn="l">
              <a:spcBef>
                <a:spcPts val="0"/>
              </a:spcBef>
              <a:spcAft>
                <a:spcPts val="0"/>
              </a:spcAft>
              <a:buClr>
                <a:schemeClr val="dk1"/>
              </a:buClr>
              <a:buSzPts val="1100"/>
              <a:buFont typeface="Arial"/>
              <a:buNone/>
            </a:pPr>
            <a:r>
              <a:rPr lang="en-US" sz="1200">
                <a:solidFill>
                  <a:schemeClr val="dk1"/>
                </a:solidFill>
                <a:latin typeface="Century Gothic"/>
                <a:ea typeface="Century Gothic"/>
                <a:cs typeface="Century Gothic"/>
                <a:sym typeface="Century Gothic"/>
              </a:rPr>
              <a:t>    Vvec1 = h.Vector()</a:t>
            </a:r>
            <a:endParaRPr sz="1200">
              <a:solidFill>
                <a:schemeClr val="dk1"/>
              </a:solidFill>
              <a:latin typeface="Century Gothic"/>
              <a:ea typeface="Century Gothic"/>
              <a:cs typeface="Century Gothic"/>
              <a:sym typeface="Century Gothic"/>
            </a:endParaRPr>
          </a:p>
          <a:p>
            <a:pPr indent="0" lvl="0" marL="0" rtl="0" algn="l">
              <a:spcBef>
                <a:spcPts val="0"/>
              </a:spcBef>
              <a:spcAft>
                <a:spcPts val="0"/>
              </a:spcAft>
              <a:buClr>
                <a:schemeClr val="dk1"/>
              </a:buClr>
              <a:buSzPts val="1100"/>
              <a:buFont typeface="Arial"/>
              <a:buNone/>
            </a:pPr>
            <a:r>
              <a:rPr lang="en-US" sz="1200">
                <a:solidFill>
                  <a:schemeClr val="dk1"/>
                </a:solidFill>
                <a:latin typeface="Century Gothic"/>
                <a:ea typeface="Century Gothic"/>
                <a:cs typeface="Century Gothic"/>
                <a:sym typeface="Century Gothic"/>
              </a:rPr>
              <a:t>    Vvec1.record(soma(0.5)._ref_v)</a:t>
            </a:r>
            <a:endParaRPr sz="1200">
              <a:solidFill>
                <a:schemeClr val="dk1"/>
              </a:solidFill>
              <a:latin typeface="Century Gothic"/>
              <a:ea typeface="Century Gothic"/>
              <a:cs typeface="Century Gothic"/>
              <a:sym typeface="Century Gothic"/>
            </a:endParaRPr>
          </a:p>
          <a:p>
            <a:pPr indent="0" lvl="0" marL="0" rtl="0" algn="l">
              <a:spcBef>
                <a:spcPts val="0"/>
              </a:spcBef>
              <a:spcAft>
                <a:spcPts val="0"/>
              </a:spcAft>
              <a:buClr>
                <a:schemeClr val="dk1"/>
              </a:buClr>
              <a:buSzPts val="1100"/>
              <a:buFont typeface="Arial"/>
              <a:buNone/>
            </a:pPr>
            <a:r>
              <a:rPr lang="en-US" sz="1200">
                <a:solidFill>
                  <a:schemeClr val="dk1"/>
                </a:solidFill>
                <a:latin typeface="Century Gothic"/>
                <a:ea typeface="Century Gothic"/>
                <a:cs typeface="Century Gothic"/>
                <a:sym typeface="Century Gothic"/>
              </a:rPr>
              <a:t>    h.v_init=E_PAS1</a:t>
            </a:r>
            <a:endParaRPr sz="1200">
              <a:solidFill>
                <a:schemeClr val="dk1"/>
              </a:solidFill>
              <a:latin typeface="Century Gothic"/>
              <a:ea typeface="Century Gothic"/>
              <a:cs typeface="Century Gothic"/>
              <a:sym typeface="Century Gothic"/>
            </a:endParaRPr>
          </a:p>
          <a:p>
            <a:pPr indent="0" lvl="0" marL="0" rtl="0" algn="l">
              <a:spcBef>
                <a:spcPts val="0"/>
              </a:spcBef>
              <a:spcAft>
                <a:spcPts val="0"/>
              </a:spcAft>
              <a:buClr>
                <a:schemeClr val="dk1"/>
              </a:buClr>
              <a:buSzPts val="1100"/>
              <a:buFont typeface="Arial"/>
              <a:buNone/>
            </a:pPr>
            <a:r>
              <a:rPr lang="en-US" sz="1200">
                <a:solidFill>
                  <a:schemeClr val="dk1"/>
                </a:solidFill>
                <a:latin typeface="Century Gothic"/>
                <a:ea typeface="Century Gothic"/>
                <a:cs typeface="Century Gothic"/>
                <a:sym typeface="Century Gothic"/>
              </a:rPr>
              <a:t>    h.tstop = M1[:,0][-1]</a:t>
            </a:r>
            <a:endParaRPr sz="1200">
              <a:solidFill>
                <a:schemeClr val="dk1"/>
              </a:solidFill>
              <a:latin typeface="Century Gothic"/>
              <a:ea typeface="Century Gothic"/>
              <a:cs typeface="Century Gothic"/>
              <a:sym typeface="Century Gothic"/>
            </a:endParaRPr>
          </a:p>
          <a:p>
            <a:pPr indent="0" lvl="0" marL="0" rtl="0" algn="l">
              <a:spcBef>
                <a:spcPts val="0"/>
              </a:spcBef>
              <a:spcAft>
                <a:spcPts val="0"/>
              </a:spcAft>
              <a:buClr>
                <a:schemeClr val="dk1"/>
              </a:buClr>
              <a:buSzPts val="1100"/>
              <a:buFont typeface="Arial"/>
              <a:buNone/>
            </a:pPr>
            <a:r>
              <a:rPr lang="en-US" sz="1200">
                <a:solidFill>
                  <a:schemeClr val="dk1"/>
                </a:solidFill>
                <a:latin typeface="Century Gothic"/>
                <a:ea typeface="Century Gothic"/>
                <a:cs typeface="Century Gothic"/>
                <a:sym typeface="Century Gothic"/>
              </a:rPr>
              <a:t>    h.run()</a:t>
            </a:r>
            <a:endParaRPr sz="1200">
              <a:solidFill>
                <a:schemeClr val="dk1"/>
              </a:solidFill>
              <a:latin typeface="Century Gothic"/>
              <a:ea typeface="Century Gothic"/>
              <a:cs typeface="Century Gothic"/>
              <a:sym typeface="Century Gothic"/>
            </a:endParaRPr>
          </a:p>
          <a:p>
            <a:pPr indent="0" lvl="0" marL="0" rtl="0" algn="l">
              <a:spcBef>
                <a:spcPts val="0"/>
              </a:spcBef>
              <a:spcAft>
                <a:spcPts val="0"/>
              </a:spcAft>
              <a:buClr>
                <a:schemeClr val="dk1"/>
              </a:buClr>
              <a:buSzPts val="1100"/>
              <a:buFont typeface="Arial"/>
              <a:buNone/>
            </a:pPr>
            <a:r>
              <a:rPr lang="en-US" sz="1200">
                <a:solidFill>
                  <a:schemeClr val="dk1"/>
                </a:solidFill>
                <a:latin typeface="Century Gothic"/>
                <a:ea typeface="Century Gothic"/>
                <a:cs typeface="Century Gothic"/>
                <a:sym typeface="Century Gothic"/>
              </a:rPr>
              <a:t>    npVec1 = np.array(Vvec1)</a:t>
            </a:r>
            <a:endParaRPr sz="1200">
              <a:solidFill>
                <a:schemeClr val="dk1"/>
              </a:solidFill>
              <a:latin typeface="Century Gothic"/>
              <a:ea typeface="Century Gothic"/>
              <a:cs typeface="Century Gothic"/>
              <a:sym typeface="Century Gothic"/>
            </a:endParaRPr>
          </a:p>
          <a:p>
            <a:pPr indent="0" lvl="0" marL="0" rtl="0" algn="l">
              <a:spcBef>
                <a:spcPts val="0"/>
              </a:spcBef>
              <a:spcAft>
                <a:spcPts val="0"/>
              </a:spcAft>
              <a:buClr>
                <a:schemeClr val="dk1"/>
              </a:buClr>
              <a:buSzPts val="1100"/>
              <a:buFont typeface="Arial"/>
              <a:buNone/>
            </a:pPr>
            <a:r>
              <a:rPr lang="en-US" sz="1200">
                <a:solidFill>
                  <a:schemeClr val="dk1"/>
                </a:solidFill>
                <a:latin typeface="Century Gothic"/>
                <a:ea typeface="Century Gothic"/>
                <a:cs typeface="Century Gothic"/>
                <a:sym typeface="Century Gothic"/>
              </a:rPr>
              <a:t>    error_1 = abs(npVec1.max()- M1[:,2].max()) </a:t>
            </a:r>
            <a:r>
              <a:rPr lang="en-US" sz="1200">
                <a:solidFill>
                  <a:srgbClr val="4F9192"/>
                </a:solidFill>
                <a:latin typeface="Century Gothic"/>
                <a:ea typeface="Century Gothic"/>
                <a:cs typeface="Century Gothic"/>
                <a:sym typeface="Century Gothic"/>
              </a:rPr>
              <a:t># change to min if the injection is negative</a:t>
            </a:r>
            <a:endParaRPr sz="1200">
              <a:solidFill>
                <a:schemeClr val="dk1"/>
              </a:solidFill>
              <a:latin typeface="Century Gothic"/>
              <a:ea typeface="Century Gothic"/>
              <a:cs typeface="Century Gothic"/>
              <a:sym typeface="Century Gothic"/>
            </a:endParaRPr>
          </a:p>
          <a:p>
            <a:pPr indent="0" lvl="0" marL="0" rtl="0" algn="l">
              <a:spcBef>
                <a:spcPts val="0"/>
              </a:spcBef>
              <a:spcAft>
                <a:spcPts val="0"/>
              </a:spcAft>
              <a:buClr>
                <a:schemeClr val="dk1"/>
              </a:buClr>
              <a:buSzPts val="1100"/>
              <a:buFont typeface="Arial"/>
              <a:buNone/>
            </a:pPr>
            <a:r>
              <a:rPr lang="en-US" sz="1200">
                <a:solidFill>
                  <a:schemeClr val="dk1"/>
                </a:solidFill>
                <a:latin typeface="Century Gothic"/>
                <a:ea typeface="Century Gothic"/>
                <a:cs typeface="Century Gothic"/>
                <a:sym typeface="Century Gothic"/>
              </a:rPr>
              <a:t>    change_model_pas(CM=CM, RA=RA, RM = RM, E_PAS = E_PAS2)</a:t>
            </a:r>
            <a:endParaRPr sz="1200">
              <a:solidFill>
                <a:schemeClr val="dk1"/>
              </a:solidFill>
              <a:latin typeface="Century Gothic"/>
              <a:ea typeface="Century Gothic"/>
              <a:cs typeface="Century Gothic"/>
              <a:sym typeface="Century Gothic"/>
            </a:endParaRPr>
          </a:p>
          <a:p>
            <a:pPr indent="0" lvl="0" marL="0" rtl="0" algn="l">
              <a:spcBef>
                <a:spcPts val="0"/>
              </a:spcBef>
              <a:spcAft>
                <a:spcPts val="0"/>
              </a:spcAft>
              <a:buClr>
                <a:schemeClr val="dk1"/>
              </a:buClr>
              <a:buSzPts val="1100"/>
              <a:buFont typeface="Arial"/>
              <a:buNone/>
            </a:pPr>
            <a:r>
              <a:rPr lang="en-US" sz="1200">
                <a:solidFill>
                  <a:schemeClr val="dk1"/>
                </a:solidFill>
                <a:latin typeface="Century Gothic"/>
                <a:ea typeface="Century Gothic"/>
                <a:cs typeface="Century Gothic"/>
                <a:sym typeface="Century Gothic"/>
              </a:rPr>
              <a:t>    clamp.amp = inj2</a:t>
            </a:r>
            <a:endParaRPr sz="1200">
              <a:solidFill>
                <a:schemeClr val="dk1"/>
              </a:solidFill>
              <a:latin typeface="Century Gothic"/>
              <a:ea typeface="Century Gothic"/>
              <a:cs typeface="Century Gothic"/>
              <a:sym typeface="Century Gothic"/>
            </a:endParaRPr>
          </a:p>
          <a:p>
            <a:pPr indent="0" lvl="0" marL="0" rtl="0" algn="l">
              <a:spcBef>
                <a:spcPts val="0"/>
              </a:spcBef>
              <a:spcAft>
                <a:spcPts val="0"/>
              </a:spcAft>
              <a:buClr>
                <a:schemeClr val="dk1"/>
              </a:buClr>
              <a:buSzPts val="1100"/>
              <a:buFont typeface="Arial"/>
              <a:buNone/>
            </a:pPr>
            <a:r>
              <a:rPr lang="en-US" sz="1200">
                <a:solidFill>
                  <a:schemeClr val="dk1"/>
                </a:solidFill>
                <a:latin typeface="Century Gothic"/>
                <a:ea typeface="Century Gothic"/>
                <a:cs typeface="Century Gothic"/>
                <a:sym typeface="Century Gothic"/>
              </a:rPr>
              <a:t>    clamp.dur = inj2_end - inj2_start</a:t>
            </a:r>
            <a:endParaRPr sz="1200">
              <a:solidFill>
                <a:schemeClr val="dk1"/>
              </a:solidFill>
              <a:latin typeface="Century Gothic"/>
              <a:ea typeface="Century Gothic"/>
              <a:cs typeface="Century Gothic"/>
              <a:sym typeface="Century Gothic"/>
            </a:endParaRPr>
          </a:p>
          <a:p>
            <a:pPr indent="0" lvl="0" marL="0" rtl="0" algn="l">
              <a:spcBef>
                <a:spcPts val="0"/>
              </a:spcBef>
              <a:spcAft>
                <a:spcPts val="0"/>
              </a:spcAft>
              <a:buClr>
                <a:schemeClr val="dk1"/>
              </a:buClr>
              <a:buSzPts val="1100"/>
              <a:buFont typeface="Arial"/>
              <a:buNone/>
            </a:pPr>
            <a:r>
              <a:rPr lang="en-US" sz="1200">
                <a:solidFill>
                  <a:schemeClr val="dk1"/>
                </a:solidFill>
                <a:latin typeface="Century Gothic"/>
                <a:ea typeface="Century Gothic"/>
                <a:cs typeface="Century Gothic"/>
                <a:sym typeface="Century Gothic"/>
              </a:rPr>
              <a:t>    clamp.delay = inj2_start</a:t>
            </a:r>
            <a:endParaRPr sz="1200">
              <a:solidFill>
                <a:schemeClr val="dk1"/>
              </a:solidFill>
              <a:latin typeface="Century Gothic"/>
              <a:ea typeface="Century Gothic"/>
              <a:cs typeface="Century Gothic"/>
              <a:sym typeface="Century Gothic"/>
            </a:endParaRPr>
          </a:p>
          <a:p>
            <a:pPr indent="0" lvl="0" marL="0" rtl="0" algn="l">
              <a:spcBef>
                <a:spcPts val="0"/>
              </a:spcBef>
              <a:spcAft>
                <a:spcPts val="0"/>
              </a:spcAft>
              <a:buClr>
                <a:schemeClr val="dk1"/>
              </a:buClr>
              <a:buSzPts val="1100"/>
              <a:buFont typeface="Arial"/>
              <a:buNone/>
            </a:pPr>
            <a:r>
              <a:rPr lang="en-US" sz="1200">
                <a:solidFill>
                  <a:schemeClr val="dk1"/>
                </a:solidFill>
                <a:latin typeface="Century Gothic"/>
                <a:ea typeface="Century Gothic"/>
                <a:cs typeface="Century Gothic"/>
                <a:sym typeface="Century Gothic"/>
              </a:rPr>
              <a:t>    Vvec2 = h.Vector()</a:t>
            </a:r>
            <a:endParaRPr sz="1200">
              <a:solidFill>
                <a:schemeClr val="dk1"/>
              </a:solidFill>
              <a:latin typeface="Century Gothic"/>
              <a:ea typeface="Century Gothic"/>
              <a:cs typeface="Century Gothic"/>
              <a:sym typeface="Century Gothic"/>
            </a:endParaRPr>
          </a:p>
          <a:p>
            <a:pPr indent="0" lvl="0" marL="0" rtl="0" algn="l">
              <a:spcBef>
                <a:spcPts val="0"/>
              </a:spcBef>
              <a:spcAft>
                <a:spcPts val="0"/>
              </a:spcAft>
              <a:buClr>
                <a:schemeClr val="dk1"/>
              </a:buClr>
              <a:buSzPts val="1100"/>
              <a:buFont typeface="Arial"/>
              <a:buNone/>
            </a:pPr>
            <a:r>
              <a:rPr lang="en-US" sz="1200">
                <a:solidFill>
                  <a:schemeClr val="dk1"/>
                </a:solidFill>
                <a:latin typeface="Century Gothic"/>
                <a:ea typeface="Century Gothic"/>
                <a:cs typeface="Century Gothic"/>
                <a:sym typeface="Century Gothic"/>
              </a:rPr>
              <a:t>    Vvec2.record(soma(0.5)._ref_v)</a:t>
            </a:r>
            <a:endParaRPr sz="1200">
              <a:solidFill>
                <a:schemeClr val="dk1"/>
              </a:solidFill>
              <a:latin typeface="Century Gothic"/>
              <a:ea typeface="Century Gothic"/>
              <a:cs typeface="Century Gothic"/>
              <a:sym typeface="Century Gothic"/>
            </a:endParaRPr>
          </a:p>
          <a:p>
            <a:pPr indent="0" lvl="0" marL="0" rtl="0" algn="l">
              <a:spcBef>
                <a:spcPts val="0"/>
              </a:spcBef>
              <a:spcAft>
                <a:spcPts val="0"/>
              </a:spcAft>
              <a:buClr>
                <a:schemeClr val="dk1"/>
              </a:buClr>
              <a:buSzPts val="1100"/>
              <a:buFont typeface="Arial"/>
              <a:buNone/>
            </a:pPr>
            <a:r>
              <a:rPr lang="en-US" sz="1200">
                <a:solidFill>
                  <a:schemeClr val="dk1"/>
                </a:solidFill>
                <a:latin typeface="Century Gothic"/>
                <a:ea typeface="Century Gothic"/>
                <a:cs typeface="Century Gothic"/>
                <a:sym typeface="Century Gothic"/>
              </a:rPr>
              <a:t>    exp_data = M2[:,2]</a:t>
            </a:r>
            <a:endParaRPr sz="1200">
              <a:solidFill>
                <a:schemeClr val="dk1"/>
              </a:solidFill>
              <a:latin typeface="Century Gothic"/>
              <a:ea typeface="Century Gothic"/>
              <a:cs typeface="Century Gothic"/>
              <a:sym typeface="Century Gothic"/>
            </a:endParaRPr>
          </a:p>
          <a:p>
            <a:pPr indent="0" lvl="0" marL="0" rtl="0" algn="l">
              <a:spcBef>
                <a:spcPts val="0"/>
              </a:spcBef>
              <a:spcAft>
                <a:spcPts val="0"/>
              </a:spcAft>
              <a:buClr>
                <a:schemeClr val="dk1"/>
              </a:buClr>
              <a:buSzPts val="1100"/>
              <a:buFont typeface="Arial"/>
              <a:buNone/>
            </a:pPr>
            <a:r>
              <a:rPr lang="en-US" sz="1200">
                <a:solidFill>
                  <a:schemeClr val="dk1"/>
                </a:solidFill>
                <a:latin typeface="Century Gothic"/>
                <a:ea typeface="Century Gothic"/>
                <a:cs typeface="Century Gothic"/>
                <a:sym typeface="Century Gothic"/>
              </a:rPr>
              <a:t>    h.v_init=E_PAS2</a:t>
            </a:r>
            <a:endParaRPr sz="1200">
              <a:solidFill>
                <a:schemeClr val="dk1"/>
              </a:solidFill>
              <a:latin typeface="Century Gothic"/>
              <a:ea typeface="Century Gothic"/>
              <a:cs typeface="Century Gothic"/>
              <a:sym typeface="Century Gothic"/>
            </a:endParaRPr>
          </a:p>
          <a:p>
            <a:pPr indent="0" lvl="0" marL="0" rtl="0" algn="l">
              <a:spcBef>
                <a:spcPts val="0"/>
              </a:spcBef>
              <a:spcAft>
                <a:spcPts val="0"/>
              </a:spcAft>
              <a:buClr>
                <a:schemeClr val="dk1"/>
              </a:buClr>
              <a:buSzPts val="1100"/>
              <a:buFont typeface="Arial"/>
              <a:buNone/>
            </a:pPr>
            <a:r>
              <a:rPr lang="en-US" sz="1200">
                <a:solidFill>
                  <a:schemeClr val="dk1"/>
                </a:solidFill>
                <a:latin typeface="Century Gothic"/>
                <a:ea typeface="Century Gothic"/>
                <a:cs typeface="Century Gothic"/>
                <a:sym typeface="Century Gothic"/>
              </a:rPr>
              <a:t>    h.tstop = M2[:,0][-1]</a:t>
            </a:r>
            <a:endParaRPr sz="1200">
              <a:solidFill>
                <a:schemeClr val="dk1"/>
              </a:solidFill>
              <a:latin typeface="Century Gothic"/>
              <a:ea typeface="Century Gothic"/>
              <a:cs typeface="Century Gothic"/>
              <a:sym typeface="Century Gothic"/>
            </a:endParaRPr>
          </a:p>
          <a:p>
            <a:pPr indent="0" lvl="0" marL="0" rtl="0" algn="l">
              <a:spcBef>
                <a:spcPts val="0"/>
              </a:spcBef>
              <a:spcAft>
                <a:spcPts val="0"/>
              </a:spcAft>
              <a:buClr>
                <a:schemeClr val="dk1"/>
              </a:buClr>
              <a:buSzPts val="1100"/>
              <a:buFont typeface="Arial"/>
              <a:buNone/>
            </a:pPr>
            <a:r>
              <a:rPr lang="en-US" sz="1200">
                <a:solidFill>
                  <a:schemeClr val="dk1"/>
                </a:solidFill>
                <a:latin typeface="Century Gothic"/>
                <a:ea typeface="Century Gothic"/>
                <a:cs typeface="Century Gothic"/>
                <a:sym typeface="Century Gothic"/>
              </a:rPr>
              <a:t>    h.run()</a:t>
            </a:r>
            <a:endParaRPr sz="1200">
              <a:solidFill>
                <a:schemeClr val="dk1"/>
              </a:solidFill>
              <a:latin typeface="Century Gothic"/>
              <a:ea typeface="Century Gothic"/>
              <a:cs typeface="Century Gothic"/>
              <a:sym typeface="Century Gothic"/>
            </a:endParaRPr>
          </a:p>
          <a:p>
            <a:pPr indent="0" lvl="0" marL="0" rtl="0" algn="l">
              <a:spcBef>
                <a:spcPts val="0"/>
              </a:spcBef>
              <a:spcAft>
                <a:spcPts val="0"/>
              </a:spcAft>
              <a:buClr>
                <a:schemeClr val="dk1"/>
              </a:buClr>
              <a:buSzPts val="1100"/>
              <a:buFont typeface="Arial"/>
              <a:buNone/>
            </a:pPr>
            <a:r>
              <a:rPr lang="en-US" sz="1200">
                <a:solidFill>
                  <a:schemeClr val="dk1"/>
                </a:solidFill>
                <a:latin typeface="Century Gothic"/>
                <a:ea typeface="Century Gothic"/>
                <a:cs typeface="Century Gothic"/>
                <a:sym typeface="Century Gothic"/>
              </a:rPr>
              <a:t>    npVec2 = np.array(Vvec2)</a:t>
            </a:r>
            <a:endParaRPr sz="1200">
              <a:solidFill>
                <a:schemeClr val="dk1"/>
              </a:solidFill>
              <a:latin typeface="Century Gothic"/>
              <a:ea typeface="Century Gothic"/>
              <a:cs typeface="Century Gothic"/>
              <a:sym typeface="Century Gothic"/>
            </a:endParaRPr>
          </a:p>
          <a:p>
            <a:pPr indent="0" lvl="0" marL="0" rtl="0" algn="l">
              <a:spcBef>
                <a:spcPts val="0"/>
              </a:spcBef>
              <a:spcAft>
                <a:spcPts val="0"/>
              </a:spcAft>
              <a:buClr>
                <a:schemeClr val="dk1"/>
              </a:buClr>
              <a:buSzPts val="1100"/>
              <a:buFont typeface="Arial"/>
              <a:buNone/>
            </a:pPr>
            <a:r>
              <a:rPr lang="en-US" sz="1200">
                <a:solidFill>
                  <a:schemeClr val="dk1"/>
                </a:solidFill>
                <a:latin typeface="Century Gothic"/>
                <a:ea typeface="Century Gothic"/>
                <a:cs typeface="Century Gothic"/>
                <a:sym typeface="Century Gothic"/>
              </a:rPr>
              <a:t>    fit_start_for_short_pulse = int((inj2_end+1)/h.dt)</a:t>
            </a:r>
            <a:endParaRPr sz="1200">
              <a:solidFill>
                <a:schemeClr val="dk1"/>
              </a:solidFill>
              <a:latin typeface="Century Gothic"/>
              <a:ea typeface="Century Gothic"/>
              <a:cs typeface="Century Gothic"/>
              <a:sym typeface="Century Gothic"/>
            </a:endParaRPr>
          </a:p>
          <a:p>
            <a:pPr indent="0" lvl="0" marL="0" rtl="0" algn="l">
              <a:spcBef>
                <a:spcPts val="0"/>
              </a:spcBef>
              <a:spcAft>
                <a:spcPts val="0"/>
              </a:spcAft>
              <a:buClr>
                <a:schemeClr val="dk1"/>
              </a:buClr>
              <a:buSzPts val="1100"/>
              <a:buFont typeface="Arial"/>
              <a:buNone/>
            </a:pPr>
            <a:r>
              <a:rPr lang="en-US" sz="1200">
                <a:solidFill>
                  <a:schemeClr val="dk1"/>
                </a:solidFill>
                <a:latin typeface="Century Gothic"/>
                <a:ea typeface="Century Gothic"/>
                <a:cs typeface="Century Gothic"/>
                <a:sym typeface="Century Gothic"/>
              </a:rPr>
              <a:t>    exp_data_fit_part = exp_data[fit_start_for_short_pulse:fit_start_for_short_pulse+int(100/h.dt)]</a:t>
            </a:r>
            <a:endParaRPr sz="1200">
              <a:solidFill>
                <a:schemeClr val="dk1"/>
              </a:solidFill>
              <a:latin typeface="Century Gothic"/>
              <a:ea typeface="Century Gothic"/>
              <a:cs typeface="Century Gothic"/>
              <a:sym typeface="Century Gothic"/>
            </a:endParaRPr>
          </a:p>
          <a:p>
            <a:pPr indent="0" lvl="0" marL="0" rtl="0" algn="l">
              <a:spcBef>
                <a:spcPts val="0"/>
              </a:spcBef>
              <a:spcAft>
                <a:spcPts val="0"/>
              </a:spcAft>
              <a:buNone/>
            </a:pPr>
            <a:r>
              <a:rPr lang="en-US" sz="1200">
                <a:solidFill>
                  <a:schemeClr val="dk1"/>
                </a:solidFill>
                <a:latin typeface="Century Gothic"/>
                <a:ea typeface="Century Gothic"/>
                <a:cs typeface="Century Gothic"/>
                <a:sym typeface="Century Gothic"/>
              </a:rPr>
              <a:t>    sim_data_fit_part = npVec2[fit_start_for_short_pulse:fit_start_for_short_pulse+int(100/h.dt)]</a:t>
            </a:r>
            <a:endParaRPr sz="1200">
              <a:solidFill>
                <a:schemeClr val="dk1"/>
              </a:solidFill>
              <a:latin typeface="Century Gothic"/>
              <a:ea typeface="Century Gothic"/>
              <a:cs typeface="Century Gothic"/>
              <a:sym typeface="Century Gothic"/>
            </a:endParaRPr>
          </a:p>
          <a:p>
            <a:pPr indent="0" lvl="0" marL="0" rtl="0" algn="l">
              <a:spcBef>
                <a:spcPts val="0"/>
              </a:spcBef>
              <a:spcAft>
                <a:spcPts val="0"/>
              </a:spcAft>
              <a:buClr>
                <a:schemeClr val="dk1"/>
              </a:buClr>
              <a:buSzPts val="1100"/>
              <a:buFont typeface="Arial"/>
              <a:buNone/>
            </a:pPr>
            <a:r>
              <a:rPr lang="en-US" sz="1200">
                <a:solidFill>
                  <a:srgbClr val="4F9192"/>
                </a:solidFill>
                <a:latin typeface="Century Gothic"/>
                <a:ea typeface="Century Gothic"/>
                <a:cs typeface="Century Gothic"/>
                <a:sym typeface="Century Gothic"/>
              </a:rPr>
              <a:t># mean square error</a:t>
            </a:r>
            <a:endParaRPr sz="1200">
              <a:solidFill>
                <a:schemeClr val="dk1"/>
              </a:solidFill>
              <a:latin typeface="Century Gothic"/>
              <a:ea typeface="Century Gothic"/>
              <a:cs typeface="Century Gothic"/>
              <a:sym typeface="Century Gothic"/>
            </a:endParaRPr>
          </a:p>
          <a:p>
            <a:pPr indent="0" lvl="0" marL="0" rtl="0" algn="l">
              <a:spcBef>
                <a:spcPts val="0"/>
              </a:spcBef>
              <a:spcAft>
                <a:spcPts val="0"/>
              </a:spcAft>
              <a:buClr>
                <a:schemeClr val="dk1"/>
              </a:buClr>
              <a:buSzPts val="1100"/>
              <a:buFont typeface="Arial"/>
              <a:buNone/>
            </a:pPr>
            <a:r>
              <a:rPr lang="en-US" sz="1200">
                <a:solidFill>
                  <a:schemeClr val="dk1"/>
                </a:solidFill>
                <a:latin typeface="Century Gothic"/>
                <a:ea typeface="Century Gothic"/>
                <a:cs typeface="Century Gothic"/>
                <a:sym typeface="Century Gothic"/>
              </a:rPr>
              <a:t>    error_2 = np.sum(np.sqrt(np.power(exp_data_fit_part - sim_data_fit_part, 2))) </a:t>
            </a:r>
            <a:endParaRPr sz="1200">
              <a:solidFill>
                <a:srgbClr val="4F9192"/>
              </a:solidFill>
              <a:latin typeface="Century Gothic"/>
              <a:ea typeface="Century Gothic"/>
              <a:cs typeface="Century Gothic"/>
              <a:sym typeface="Century Gothic"/>
            </a:endParaRPr>
          </a:p>
          <a:p>
            <a:pPr indent="0" lvl="0" marL="0" rtl="0" algn="l">
              <a:spcBef>
                <a:spcPts val="0"/>
              </a:spcBef>
              <a:spcAft>
                <a:spcPts val="0"/>
              </a:spcAft>
              <a:buClr>
                <a:schemeClr val="dk1"/>
              </a:buClr>
              <a:buSzPts val="1100"/>
              <a:buFont typeface="Arial"/>
              <a:buNone/>
            </a:pPr>
            <a:r>
              <a:rPr lang="en-US" sz="1200">
                <a:solidFill>
                  <a:schemeClr val="dk1"/>
                </a:solidFill>
                <a:latin typeface="Century Gothic"/>
                <a:ea typeface="Century Gothic"/>
                <a:cs typeface="Century Gothic"/>
                <a:sym typeface="Century Gothic"/>
              </a:rPr>
              <a:t>    print("cur error =", error_1 + error_2," RM=" , RM, " RA=", RA, " CM=" , CM)</a:t>
            </a:r>
            <a:endParaRPr sz="1200">
              <a:solidFill>
                <a:schemeClr val="dk1"/>
              </a:solidFill>
              <a:latin typeface="Century Gothic"/>
              <a:ea typeface="Century Gothic"/>
              <a:cs typeface="Century Gothic"/>
              <a:sym typeface="Century Gothic"/>
            </a:endParaRPr>
          </a:p>
          <a:p>
            <a:pPr indent="0" lvl="0" marL="0" rtl="0" algn="l">
              <a:spcBef>
                <a:spcPts val="0"/>
              </a:spcBef>
              <a:spcAft>
                <a:spcPts val="0"/>
              </a:spcAft>
              <a:buClr>
                <a:schemeClr val="dk1"/>
              </a:buClr>
              <a:buSzPts val="1100"/>
              <a:buFont typeface="Arial"/>
              <a:buNone/>
            </a:pPr>
            <a:r>
              <a:rPr lang="en-US" sz="1200">
                <a:solidFill>
                  <a:schemeClr val="dk1"/>
                </a:solidFill>
                <a:latin typeface="Century Gothic"/>
                <a:ea typeface="Century Gothic"/>
                <a:cs typeface="Century Gothic"/>
                <a:sym typeface="Century Gothic"/>
              </a:rPr>
              <a:t>    return error_1 + error_2</a:t>
            </a:r>
            <a:endParaRPr sz="1200">
              <a:solidFill>
                <a:schemeClr val="dk1"/>
              </a:solidFill>
              <a:latin typeface="Century Gothic"/>
              <a:ea typeface="Century Gothic"/>
              <a:cs typeface="Century Gothic"/>
              <a:sym typeface="Century Gothic"/>
            </a:endParaRPr>
          </a:p>
          <a:p>
            <a:pPr indent="0" lvl="0" marL="0" rtl="0" algn="l">
              <a:spcBef>
                <a:spcPts val="0"/>
              </a:spcBef>
              <a:spcAft>
                <a:spcPts val="0"/>
              </a:spcAft>
              <a:buNone/>
            </a:pPr>
            <a:r>
              <a:t/>
            </a:r>
            <a:endParaRPr sz="1200">
              <a:latin typeface="Century Gothic"/>
              <a:ea typeface="Century Gothic"/>
              <a:cs typeface="Century Gothic"/>
              <a:sym typeface="Century Gothic"/>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8" name="Shape 798"/>
        <p:cNvGrpSpPr/>
        <p:nvPr/>
      </p:nvGrpSpPr>
      <p:grpSpPr>
        <a:xfrm>
          <a:off x="0" y="0"/>
          <a:ext cx="0" cy="0"/>
          <a:chOff x="0" y="0"/>
          <a:chExt cx="0" cy="0"/>
        </a:xfrm>
      </p:grpSpPr>
      <p:sp>
        <p:nvSpPr>
          <p:cNvPr id="799" name="Google Shape;799;p66"/>
          <p:cNvSpPr txBox="1"/>
          <p:nvPr>
            <p:ph type="title"/>
          </p:nvPr>
        </p:nvSpPr>
        <p:spPr>
          <a:xfrm>
            <a:off x="173175" y="0"/>
            <a:ext cx="11929200" cy="9927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168DBA"/>
              </a:buClr>
              <a:buSzPts val="3600"/>
              <a:buFont typeface="Century Gothic"/>
              <a:buNone/>
            </a:pPr>
            <a:r>
              <a:rPr lang="en-US"/>
              <a:t>fitting model to real data results - </a:t>
            </a:r>
            <a:endParaRPr/>
          </a:p>
          <a:p>
            <a:pPr indent="457200" lvl="0" marL="914400" rtl="0" algn="l">
              <a:spcBef>
                <a:spcPts val="0"/>
              </a:spcBef>
              <a:spcAft>
                <a:spcPts val="0"/>
              </a:spcAft>
              <a:buClr>
                <a:srgbClr val="168DBA"/>
              </a:buClr>
              <a:buSzPts val="3600"/>
              <a:buFont typeface="Century Gothic"/>
              <a:buNone/>
            </a:pPr>
            <a:r>
              <a:rPr lang="en-US"/>
              <a:t>running the fit</a:t>
            </a:r>
            <a:endParaRPr/>
          </a:p>
        </p:txBody>
      </p:sp>
      <p:sp>
        <p:nvSpPr>
          <p:cNvPr id="800" name="Google Shape;800;p66"/>
          <p:cNvSpPr txBox="1"/>
          <p:nvPr/>
        </p:nvSpPr>
        <p:spPr>
          <a:xfrm>
            <a:off x="627525" y="582700"/>
            <a:ext cx="313800" cy="42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1800">
              <a:solidFill>
                <a:srgbClr val="FFFFFF"/>
              </a:solidFill>
              <a:latin typeface="Century Gothic"/>
              <a:ea typeface="Century Gothic"/>
              <a:cs typeface="Century Gothic"/>
              <a:sym typeface="Century Gothic"/>
            </a:endParaRPr>
          </a:p>
        </p:txBody>
      </p:sp>
      <p:sp>
        <p:nvSpPr>
          <p:cNvPr id="801" name="Google Shape;801;p66"/>
          <p:cNvSpPr txBox="1"/>
          <p:nvPr/>
        </p:nvSpPr>
        <p:spPr>
          <a:xfrm>
            <a:off x="322725" y="1102650"/>
            <a:ext cx="5448300" cy="494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200">
                <a:latin typeface="Century Gothic"/>
                <a:ea typeface="Century Gothic"/>
                <a:cs typeface="Century Gothic"/>
                <a:sym typeface="Century Gothic"/>
              </a:rPr>
              <a:t>CM_IX = 0</a:t>
            </a:r>
            <a:endParaRPr sz="1200">
              <a:latin typeface="Century Gothic"/>
              <a:ea typeface="Century Gothic"/>
              <a:cs typeface="Century Gothic"/>
              <a:sym typeface="Century Gothic"/>
            </a:endParaRPr>
          </a:p>
          <a:p>
            <a:pPr indent="0" lvl="0" marL="0" rtl="0" algn="l">
              <a:spcBef>
                <a:spcPts val="0"/>
              </a:spcBef>
              <a:spcAft>
                <a:spcPts val="0"/>
              </a:spcAft>
              <a:buNone/>
            </a:pPr>
            <a:r>
              <a:rPr lang="en-US" sz="1200">
                <a:latin typeface="Century Gothic"/>
                <a:ea typeface="Century Gothic"/>
                <a:cs typeface="Century Gothic"/>
                <a:sym typeface="Century Gothic"/>
              </a:rPr>
              <a:t>RM_IX=1</a:t>
            </a:r>
            <a:endParaRPr sz="1200">
              <a:latin typeface="Century Gothic"/>
              <a:ea typeface="Century Gothic"/>
              <a:cs typeface="Century Gothic"/>
              <a:sym typeface="Century Gothic"/>
            </a:endParaRPr>
          </a:p>
          <a:p>
            <a:pPr indent="0" lvl="0" marL="0" rtl="0" algn="l">
              <a:spcBef>
                <a:spcPts val="0"/>
              </a:spcBef>
              <a:spcAft>
                <a:spcPts val="0"/>
              </a:spcAft>
              <a:buNone/>
            </a:pPr>
            <a:r>
              <a:rPr lang="en-US" sz="1200">
                <a:latin typeface="Century Gothic"/>
                <a:ea typeface="Century Gothic"/>
                <a:cs typeface="Century Gothic"/>
                <a:sym typeface="Century Gothic"/>
              </a:rPr>
              <a:t>RA_IX = 2</a:t>
            </a:r>
            <a:endParaRPr sz="1200">
              <a:latin typeface="Century Gothic"/>
              <a:ea typeface="Century Gothic"/>
              <a:cs typeface="Century Gothic"/>
              <a:sym typeface="Century Gothic"/>
            </a:endParaRPr>
          </a:p>
          <a:p>
            <a:pPr indent="0" lvl="0" marL="0" rtl="0" algn="l">
              <a:spcBef>
                <a:spcPts val="0"/>
              </a:spcBef>
              <a:spcAft>
                <a:spcPts val="0"/>
              </a:spcAft>
              <a:buNone/>
            </a:pPr>
            <a:r>
              <a:t/>
            </a:r>
            <a:endParaRPr sz="1200">
              <a:latin typeface="Century Gothic"/>
              <a:ea typeface="Century Gothic"/>
              <a:cs typeface="Century Gothic"/>
              <a:sym typeface="Century Gothic"/>
            </a:endParaRPr>
          </a:p>
          <a:p>
            <a:pPr indent="0" lvl="0" marL="0" rtl="0" algn="l">
              <a:spcBef>
                <a:spcPts val="0"/>
              </a:spcBef>
              <a:spcAft>
                <a:spcPts val="0"/>
              </a:spcAft>
              <a:buNone/>
            </a:pPr>
            <a:r>
              <a:rPr lang="en-US" sz="1200">
                <a:latin typeface="Century Gothic"/>
                <a:ea typeface="Century Gothic"/>
                <a:cs typeface="Century Gothic"/>
                <a:sym typeface="Century Gothic"/>
              </a:rPr>
              <a:t>RM_const = 20000.0</a:t>
            </a:r>
            <a:endParaRPr sz="1200">
              <a:latin typeface="Century Gothic"/>
              <a:ea typeface="Century Gothic"/>
              <a:cs typeface="Century Gothic"/>
              <a:sym typeface="Century Gothic"/>
            </a:endParaRPr>
          </a:p>
          <a:p>
            <a:pPr indent="0" lvl="0" marL="0" rtl="0" algn="l">
              <a:spcBef>
                <a:spcPts val="0"/>
              </a:spcBef>
              <a:spcAft>
                <a:spcPts val="0"/>
              </a:spcAft>
              <a:buNone/>
            </a:pPr>
            <a:r>
              <a:rPr lang="en-US" sz="1200">
                <a:latin typeface="Century Gothic"/>
                <a:ea typeface="Century Gothic"/>
                <a:cs typeface="Century Gothic"/>
                <a:sym typeface="Century Gothic"/>
              </a:rPr>
              <a:t>RA_const = 250.0</a:t>
            </a:r>
            <a:endParaRPr sz="1200">
              <a:latin typeface="Century Gothic"/>
              <a:ea typeface="Century Gothic"/>
              <a:cs typeface="Century Gothic"/>
              <a:sym typeface="Century Gothic"/>
            </a:endParaRPr>
          </a:p>
          <a:p>
            <a:pPr indent="0" lvl="0" marL="0" rtl="0" algn="l">
              <a:spcBef>
                <a:spcPts val="0"/>
              </a:spcBef>
              <a:spcAft>
                <a:spcPts val="0"/>
              </a:spcAft>
              <a:buNone/>
            </a:pPr>
            <a:r>
              <a:rPr lang="en-US" sz="1200">
                <a:latin typeface="Century Gothic"/>
                <a:ea typeface="Century Gothic"/>
                <a:cs typeface="Century Gothic"/>
                <a:sym typeface="Century Gothic"/>
              </a:rPr>
              <a:t>CM_const = 1.0</a:t>
            </a:r>
            <a:endParaRPr sz="1200">
              <a:latin typeface="Century Gothic"/>
              <a:ea typeface="Century Gothic"/>
              <a:cs typeface="Century Gothic"/>
              <a:sym typeface="Century Gothic"/>
            </a:endParaRPr>
          </a:p>
          <a:p>
            <a:pPr indent="0" lvl="0" marL="0" rtl="0" algn="l">
              <a:spcBef>
                <a:spcPts val="0"/>
              </a:spcBef>
              <a:spcAft>
                <a:spcPts val="0"/>
              </a:spcAft>
              <a:buNone/>
            </a:pPr>
            <a:r>
              <a:t/>
            </a:r>
            <a:endParaRPr sz="1200">
              <a:latin typeface="Century Gothic"/>
              <a:ea typeface="Century Gothic"/>
              <a:cs typeface="Century Gothic"/>
              <a:sym typeface="Century Gothic"/>
            </a:endParaRPr>
          </a:p>
          <a:p>
            <a:pPr indent="0" lvl="0" marL="0" rtl="0" algn="l">
              <a:spcBef>
                <a:spcPts val="0"/>
              </a:spcBef>
              <a:spcAft>
                <a:spcPts val="0"/>
              </a:spcAft>
              <a:buNone/>
            </a:pPr>
            <a:r>
              <a:rPr lang="en-US" sz="1200">
                <a:latin typeface="Century Gothic"/>
                <a:ea typeface="Century Gothic"/>
                <a:cs typeface="Century Gothic"/>
                <a:sym typeface="Century Gothic"/>
              </a:rPr>
              <a:t>print("free params:")</a:t>
            </a:r>
            <a:endParaRPr sz="1200">
              <a:latin typeface="Century Gothic"/>
              <a:ea typeface="Century Gothic"/>
              <a:cs typeface="Century Gothic"/>
              <a:sym typeface="Century Gothic"/>
            </a:endParaRPr>
          </a:p>
          <a:p>
            <a:pPr indent="0" lvl="0" marL="0" rtl="0" algn="l">
              <a:spcBef>
                <a:spcPts val="0"/>
              </a:spcBef>
              <a:spcAft>
                <a:spcPts val="0"/>
              </a:spcAft>
              <a:buNone/>
            </a:pPr>
            <a:r>
              <a:t/>
            </a:r>
            <a:endParaRPr sz="1200">
              <a:latin typeface="Century Gothic"/>
              <a:ea typeface="Century Gothic"/>
              <a:cs typeface="Century Gothic"/>
              <a:sym typeface="Century Gothic"/>
            </a:endParaRPr>
          </a:p>
          <a:p>
            <a:pPr indent="0" lvl="0" marL="0" rtl="0" algn="l">
              <a:spcBef>
                <a:spcPts val="0"/>
              </a:spcBef>
              <a:spcAft>
                <a:spcPts val="0"/>
              </a:spcAft>
              <a:buNone/>
            </a:pPr>
            <a:r>
              <a:rPr lang="en-US" sz="1200">
                <a:latin typeface="Century Gothic"/>
                <a:ea typeface="Century Gothic"/>
                <a:cs typeface="Century Gothic"/>
                <a:sym typeface="Century Gothic"/>
              </a:rPr>
              <a:t>h.attr_praxis(1e-9,1000,0)</a:t>
            </a:r>
            <a:endParaRPr sz="1200">
              <a:latin typeface="Century Gothic"/>
              <a:ea typeface="Century Gothic"/>
              <a:cs typeface="Century Gothic"/>
              <a:sym typeface="Century Gothic"/>
            </a:endParaRPr>
          </a:p>
          <a:p>
            <a:pPr indent="0" lvl="0" marL="0" rtl="0" algn="l">
              <a:spcBef>
                <a:spcPts val="0"/>
              </a:spcBef>
              <a:spcAft>
                <a:spcPts val="0"/>
              </a:spcAft>
              <a:buNone/>
            </a:pPr>
            <a:r>
              <a:rPr lang="en-US" sz="1200">
                <a:latin typeface="Century Gothic"/>
                <a:ea typeface="Century Gothic"/>
                <a:cs typeface="Century Gothic"/>
                <a:sym typeface="Century Gothic"/>
              </a:rPr>
              <a:t>opt_vals = h.Vector(3)</a:t>
            </a:r>
            <a:endParaRPr sz="1200">
              <a:latin typeface="Century Gothic"/>
              <a:ea typeface="Century Gothic"/>
              <a:cs typeface="Century Gothic"/>
              <a:sym typeface="Century Gothic"/>
            </a:endParaRPr>
          </a:p>
          <a:p>
            <a:pPr indent="0" lvl="0" marL="0" rtl="0" algn="l">
              <a:spcBef>
                <a:spcPts val="0"/>
              </a:spcBef>
              <a:spcAft>
                <a:spcPts val="0"/>
              </a:spcAft>
              <a:buNone/>
            </a:pPr>
            <a:r>
              <a:rPr lang="en-US" sz="1200">
                <a:latin typeface="Century Gothic"/>
                <a:ea typeface="Century Gothic"/>
                <a:cs typeface="Century Gothic"/>
                <a:sym typeface="Century Gothic"/>
              </a:rPr>
              <a:t>opt_vals.x[RM_IX] =22000.0</a:t>
            </a:r>
            <a:endParaRPr sz="1200">
              <a:latin typeface="Century Gothic"/>
              <a:ea typeface="Century Gothic"/>
              <a:cs typeface="Century Gothic"/>
              <a:sym typeface="Century Gothic"/>
            </a:endParaRPr>
          </a:p>
          <a:p>
            <a:pPr indent="0" lvl="0" marL="0" rtl="0" algn="l">
              <a:spcBef>
                <a:spcPts val="0"/>
              </a:spcBef>
              <a:spcAft>
                <a:spcPts val="0"/>
              </a:spcAft>
              <a:buNone/>
            </a:pPr>
            <a:r>
              <a:rPr lang="en-US" sz="1200">
                <a:latin typeface="Century Gothic"/>
                <a:ea typeface="Century Gothic"/>
                <a:cs typeface="Century Gothic"/>
                <a:sym typeface="Century Gothic"/>
              </a:rPr>
              <a:t>opt_vals.x[RA_IX] = 200</a:t>
            </a:r>
            <a:endParaRPr sz="1200">
              <a:latin typeface="Century Gothic"/>
              <a:ea typeface="Century Gothic"/>
              <a:cs typeface="Century Gothic"/>
              <a:sym typeface="Century Gothic"/>
            </a:endParaRPr>
          </a:p>
          <a:p>
            <a:pPr indent="0" lvl="0" marL="0" rtl="0" algn="l">
              <a:spcBef>
                <a:spcPts val="0"/>
              </a:spcBef>
              <a:spcAft>
                <a:spcPts val="0"/>
              </a:spcAft>
              <a:buNone/>
            </a:pPr>
            <a:r>
              <a:rPr lang="en-US" sz="1200">
                <a:latin typeface="Century Gothic"/>
                <a:ea typeface="Century Gothic"/>
                <a:cs typeface="Century Gothic"/>
                <a:sym typeface="Century Gothic"/>
              </a:rPr>
              <a:t>opt_vals.x[CM_IX] = 1</a:t>
            </a:r>
            <a:endParaRPr sz="1200">
              <a:latin typeface="Century Gothic"/>
              <a:ea typeface="Century Gothic"/>
              <a:cs typeface="Century Gothic"/>
              <a:sym typeface="Century Gothic"/>
            </a:endParaRPr>
          </a:p>
          <a:p>
            <a:pPr indent="0" lvl="0" marL="0" rtl="0" algn="l">
              <a:spcBef>
                <a:spcPts val="0"/>
              </a:spcBef>
              <a:spcAft>
                <a:spcPts val="0"/>
              </a:spcAft>
              <a:buNone/>
            </a:pPr>
            <a:r>
              <a:t/>
            </a:r>
            <a:endParaRPr sz="1200">
              <a:latin typeface="Century Gothic"/>
              <a:ea typeface="Century Gothic"/>
              <a:cs typeface="Century Gothic"/>
              <a:sym typeface="Century Gothic"/>
            </a:endParaRPr>
          </a:p>
          <a:p>
            <a:pPr indent="0" lvl="0" marL="0" rtl="0" algn="l">
              <a:spcBef>
                <a:spcPts val="0"/>
              </a:spcBef>
              <a:spcAft>
                <a:spcPts val="0"/>
              </a:spcAft>
              <a:buNone/>
            </a:pPr>
            <a:r>
              <a:rPr lang="en-US" sz="1200">
                <a:latin typeface="Century Gothic"/>
                <a:ea typeface="Century Gothic"/>
                <a:cs typeface="Century Gothic"/>
                <a:sym typeface="Century Gothic"/>
              </a:rPr>
              <a:t>for i in range(3):</a:t>
            </a:r>
            <a:endParaRPr sz="1200">
              <a:latin typeface="Century Gothic"/>
              <a:ea typeface="Century Gothic"/>
              <a:cs typeface="Century Gothic"/>
              <a:sym typeface="Century Gothic"/>
            </a:endParaRPr>
          </a:p>
          <a:p>
            <a:pPr indent="0" lvl="0" marL="0" rtl="0" algn="l">
              <a:spcBef>
                <a:spcPts val="0"/>
              </a:spcBef>
              <a:spcAft>
                <a:spcPts val="0"/>
              </a:spcAft>
              <a:buNone/>
            </a:pPr>
            <a:r>
              <a:rPr lang="en-US" sz="1200">
                <a:latin typeface="Century Gothic"/>
                <a:ea typeface="Century Gothic"/>
                <a:cs typeface="Century Gothic"/>
                <a:sym typeface="Century Gothic"/>
              </a:rPr>
              <a:t>    RMSD = h.fit_praxis(efun,opt_vals)</a:t>
            </a:r>
            <a:endParaRPr sz="1200">
              <a:latin typeface="Century Gothic"/>
              <a:ea typeface="Century Gothic"/>
              <a:cs typeface="Century Gothic"/>
              <a:sym typeface="Century Gothic"/>
            </a:endParaRPr>
          </a:p>
          <a:p>
            <a:pPr indent="0" lvl="0" marL="0" rtl="0" algn="l">
              <a:spcBef>
                <a:spcPts val="0"/>
              </a:spcBef>
              <a:spcAft>
                <a:spcPts val="0"/>
              </a:spcAft>
              <a:buNone/>
            </a:pPr>
            <a:r>
              <a:t/>
            </a:r>
            <a:endParaRPr sz="1200">
              <a:latin typeface="Century Gothic"/>
              <a:ea typeface="Century Gothic"/>
              <a:cs typeface="Century Gothic"/>
              <a:sym typeface="Century Gothic"/>
            </a:endParaRPr>
          </a:p>
          <a:p>
            <a:pPr indent="0" lvl="0" marL="0" rtl="0" algn="l">
              <a:spcBef>
                <a:spcPts val="0"/>
              </a:spcBef>
              <a:spcAft>
                <a:spcPts val="0"/>
              </a:spcAft>
              <a:buNone/>
            </a:pPr>
            <a:r>
              <a:rPr lang="en-US" sz="1200">
                <a:latin typeface="Century Gothic"/>
                <a:ea typeface="Century Gothic"/>
                <a:cs typeface="Century Gothic"/>
                <a:sym typeface="Century Gothic"/>
              </a:rPr>
              <a:t>    RM = opt_vals.x[RM_IX]</a:t>
            </a:r>
            <a:endParaRPr sz="1200">
              <a:latin typeface="Century Gothic"/>
              <a:ea typeface="Century Gothic"/>
              <a:cs typeface="Century Gothic"/>
              <a:sym typeface="Century Gothic"/>
            </a:endParaRPr>
          </a:p>
          <a:p>
            <a:pPr indent="0" lvl="0" marL="0" rtl="0" algn="l">
              <a:spcBef>
                <a:spcPts val="0"/>
              </a:spcBef>
              <a:spcAft>
                <a:spcPts val="0"/>
              </a:spcAft>
              <a:buNone/>
            </a:pPr>
            <a:r>
              <a:rPr lang="en-US" sz="1200">
                <a:latin typeface="Century Gothic"/>
                <a:ea typeface="Century Gothic"/>
                <a:cs typeface="Century Gothic"/>
                <a:sym typeface="Century Gothic"/>
              </a:rPr>
              <a:t>    RA = opt_vals.x[RA_IX]</a:t>
            </a:r>
            <a:endParaRPr sz="1200">
              <a:latin typeface="Century Gothic"/>
              <a:ea typeface="Century Gothic"/>
              <a:cs typeface="Century Gothic"/>
              <a:sym typeface="Century Gothic"/>
            </a:endParaRPr>
          </a:p>
          <a:p>
            <a:pPr indent="0" lvl="0" marL="0" rtl="0" algn="l">
              <a:spcBef>
                <a:spcPts val="0"/>
              </a:spcBef>
              <a:spcAft>
                <a:spcPts val="0"/>
              </a:spcAft>
              <a:buNone/>
            </a:pPr>
            <a:r>
              <a:rPr lang="en-US" sz="1200">
                <a:latin typeface="Century Gothic"/>
                <a:ea typeface="Century Gothic"/>
                <a:cs typeface="Century Gothic"/>
                <a:sym typeface="Century Gothic"/>
              </a:rPr>
              <a:t>    CM = opt_vals.x[CM_IX]</a:t>
            </a:r>
            <a:endParaRPr sz="1200">
              <a:latin typeface="Century Gothic"/>
              <a:ea typeface="Century Gothic"/>
              <a:cs typeface="Century Gothic"/>
              <a:sym typeface="Century Gothic"/>
            </a:endParaRPr>
          </a:p>
          <a:p>
            <a:pPr indent="0" lvl="0" marL="0" rtl="0" algn="l">
              <a:spcBef>
                <a:spcPts val="0"/>
              </a:spcBef>
              <a:spcAft>
                <a:spcPts val="0"/>
              </a:spcAft>
              <a:buNone/>
            </a:pPr>
            <a:r>
              <a:t/>
            </a:r>
            <a:endParaRPr sz="1200">
              <a:latin typeface="Century Gothic"/>
              <a:ea typeface="Century Gothic"/>
              <a:cs typeface="Century Gothic"/>
              <a:sym typeface="Century Gothic"/>
            </a:endParaRPr>
          </a:p>
          <a:p>
            <a:pPr indent="0" lvl="0" marL="0" rtl="0" algn="l">
              <a:spcBef>
                <a:spcPts val="0"/>
              </a:spcBef>
              <a:spcAft>
                <a:spcPts val="0"/>
              </a:spcAft>
              <a:buNone/>
            </a:pPr>
            <a:r>
              <a:rPr lang="en-US" sz="1200">
                <a:latin typeface="Century Gothic"/>
                <a:ea typeface="Century Gothic"/>
                <a:cs typeface="Century Gothic"/>
                <a:sym typeface="Century Gothic"/>
              </a:rPr>
              <a:t>    print("RMSD", RMSD,", RM",  RM, ", RA",  RA, ", CM",  CM)</a:t>
            </a:r>
            <a:endParaRPr sz="1200">
              <a:latin typeface="Century Gothic"/>
              <a:ea typeface="Century Gothic"/>
              <a:cs typeface="Century Gothic"/>
              <a:sym typeface="Century Gothic"/>
            </a:endParaRPr>
          </a:p>
          <a:p>
            <a:pPr indent="0" lvl="0" marL="0" rtl="0" algn="l">
              <a:spcBef>
                <a:spcPts val="0"/>
              </a:spcBef>
              <a:spcAft>
                <a:spcPts val="0"/>
              </a:spcAft>
              <a:buNone/>
            </a:pPr>
            <a:r>
              <a:rPr lang="en-US" sz="1200">
                <a:latin typeface="Century Gothic"/>
                <a:ea typeface="Century Gothic"/>
                <a:cs typeface="Century Gothic"/>
                <a:sym typeface="Century Gothic"/>
              </a:rPr>
              <a:t>    plot_res(CM=CM, RM=RM, RA = RA, save_name="_fit_after_"+str(i+1))</a:t>
            </a:r>
            <a:endParaRPr sz="1200">
              <a:latin typeface="Century Gothic"/>
              <a:ea typeface="Century Gothic"/>
              <a:cs typeface="Century Gothic"/>
              <a:sym typeface="Century Gothic"/>
            </a:endParaRPr>
          </a:p>
          <a:p>
            <a:pPr indent="0" lvl="0" marL="0" rtl="0" algn="l">
              <a:spcBef>
                <a:spcPts val="0"/>
              </a:spcBef>
              <a:spcAft>
                <a:spcPts val="0"/>
              </a:spcAft>
              <a:buNone/>
            </a:pPr>
            <a:r>
              <a:t/>
            </a:r>
            <a:endParaRPr sz="1200">
              <a:latin typeface="Century Gothic"/>
              <a:ea typeface="Century Gothic"/>
              <a:cs typeface="Century Gothic"/>
              <a:sym typeface="Century Gothic"/>
            </a:endParaRPr>
          </a:p>
          <a:p>
            <a:pPr indent="0" lvl="0" marL="0" rtl="0" algn="l">
              <a:spcBef>
                <a:spcPts val="0"/>
              </a:spcBef>
              <a:spcAft>
                <a:spcPts val="0"/>
              </a:spcAft>
              <a:buNone/>
            </a:pPr>
            <a:r>
              <a:rPr lang="en-US" sz="1200">
                <a:latin typeface="Century Gothic"/>
                <a:ea typeface="Century Gothic"/>
                <a:cs typeface="Century Gothic"/>
                <a:sym typeface="Century Gothic"/>
              </a:rPr>
              <a:t>import pickle</a:t>
            </a:r>
            <a:endParaRPr sz="1200">
              <a:latin typeface="Century Gothic"/>
              <a:ea typeface="Century Gothic"/>
              <a:cs typeface="Century Gothic"/>
              <a:sym typeface="Century Gothic"/>
            </a:endParaRPr>
          </a:p>
          <a:p>
            <a:pPr indent="0" lvl="0" marL="0" rtl="0" algn="l">
              <a:spcBef>
                <a:spcPts val="0"/>
              </a:spcBef>
              <a:spcAft>
                <a:spcPts val="0"/>
              </a:spcAft>
              <a:buNone/>
            </a:pPr>
            <a:r>
              <a:rPr lang="en-US" sz="1200">
                <a:latin typeface="Century Gothic"/>
                <a:ea typeface="Century Gothic"/>
                <a:cs typeface="Century Gothic"/>
                <a:sym typeface="Century Gothic"/>
              </a:rPr>
              <a:t>pickle.dump({"RMSD":RMSD,"RM":RM, "RA":RA, "CM":CM}, open(""))</a:t>
            </a:r>
            <a:endParaRPr sz="1200">
              <a:latin typeface="Century Gothic"/>
              <a:ea typeface="Century Gothic"/>
              <a:cs typeface="Century Gothic"/>
              <a:sym typeface="Century Gothic"/>
            </a:endParaRPr>
          </a:p>
          <a:p>
            <a:pPr indent="0" lvl="0" marL="0" rtl="0" algn="l">
              <a:spcBef>
                <a:spcPts val="0"/>
              </a:spcBef>
              <a:spcAft>
                <a:spcPts val="0"/>
              </a:spcAft>
              <a:buNone/>
            </a:pPr>
            <a:r>
              <a:t/>
            </a:r>
            <a:endParaRPr sz="1200">
              <a:latin typeface="Century Gothic"/>
              <a:ea typeface="Century Gothic"/>
              <a:cs typeface="Century Gothic"/>
              <a:sym typeface="Century Gothic"/>
            </a:endParaRPr>
          </a:p>
          <a:p>
            <a:pPr indent="0" lvl="0" marL="0" rtl="0" algn="l">
              <a:spcBef>
                <a:spcPts val="0"/>
              </a:spcBef>
              <a:spcAft>
                <a:spcPts val="0"/>
              </a:spcAft>
              <a:buNone/>
            </a:pPr>
            <a:r>
              <a:t/>
            </a:r>
            <a:endParaRPr sz="1200">
              <a:latin typeface="Century Gothic"/>
              <a:ea typeface="Century Gothic"/>
              <a:cs typeface="Century Gothic"/>
              <a:sym typeface="Century Gothic"/>
            </a:endParaRPr>
          </a:p>
          <a:p>
            <a:pPr indent="0" lvl="0" marL="0" rtl="0" algn="l">
              <a:spcBef>
                <a:spcPts val="0"/>
              </a:spcBef>
              <a:spcAft>
                <a:spcPts val="0"/>
              </a:spcAft>
              <a:buNone/>
            </a:pPr>
            <a:r>
              <a:t/>
            </a:r>
            <a:endParaRPr sz="1200">
              <a:latin typeface="Century Gothic"/>
              <a:ea typeface="Century Gothic"/>
              <a:cs typeface="Century Gothic"/>
              <a:sym typeface="Century Gothic"/>
            </a:endParaRPr>
          </a:p>
          <a:p>
            <a:pPr indent="0" lvl="0" marL="0" rtl="0" algn="l">
              <a:spcBef>
                <a:spcPts val="0"/>
              </a:spcBef>
              <a:spcAft>
                <a:spcPts val="0"/>
              </a:spcAft>
              <a:buNone/>
            </a:pPr>
            <a:r>
              <a:rPr lang="en-US" sz="1200">
                <a:latin typeface="Century Gothic"/>
                <a:ea typeface="Century Gothic"/>
                <a:cs typeface="Century Gothic"/>
                <a:sym typeface="Century Gothic"/>
              </a:rPr>
              <a:t>    </a:t>
            </a:r>
            <a:endParaRPr sz="1200">
              <a:latin typeface="Century Gothic"/>
              <a:ea typeface="Century Gothic"/>
              <a:cs typeface="Century Gothic"/>
              <a:sym typeface="Century Gothic"/>
            </a:endParaRPr>
          </a:p>
        </p:txBody>
      </p:sp>
      <p:sp>
        <p:nvSpPr>
          <p:cNvPr id="802" name="Google Shape;802;p66"/>
          <p:cNvSpPr txBox="1"/>
          <p:nvPr/>
        </p:nvSpPr>
        <p:spPr>
          <a:xfrm>
            <a:off x="6275275" y="1195375"/>
            <a:ext cx="2129100" cy="99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a:solidFill>
                  <a:schemeClr val="accent4"/>
                </a:solidFill>
                <a:latin typeface="Century Gothic"/>
                <a:ea typeface="Century Gothic"/>
                <a:cs typeface="Century Gothic"/>
                <a:sym typeface="Century Gothic"/>
              </a:rPr>
              <a:t>the “real” values are:</a:t>
            </a:r>
            <a:endParaRPr b="1">
              <a:solidFill>
                <a:schemeClr val="accent4"/>
              </a:solidFill>
              <a:latin typeface="Century Gothic"/>
              <a:ea typeface="Century Gothic"/>
              <a:cs typeface="Century Gothic"/>
              <a:sym typeface="Century Gothic"/>
            </a:endParaRPr>
          </a:p>
          <a:p>
            <a:pPr indent="0" lvl="0" marL="0" rtl="0" algn="l">
              <a:spcBef>
                <a:spcPts val="0"/>
              </a:spcBef>
              <a:spcAft>
                <a:spcPts val="0"/>
              </a:spcAft>
              <a:buNone/>
            </a:pPr>
            <a:r>
              <a:rPr b="1" lang="en-US">
                <a:solidFill>
                  <a:schemeClr val="accent4"/>
                </a:solidFill>
                <a:latin typeface="Century Gothic"/>
                <a:ea typeface="Century Gothic"/>
                <a:cs typeface="Century Gothic"/>
                <a:sym typeface="Century Gothic"/>
              </a:rPr>
              <a:t>RM = 20000.0</a:t>
            </a:r>
            <a:endParaRPr b="1">
              <a:solidFill>
                <a:schemeClr val="accent4"/>
              </a:solidFill>
              <a:latin typeface="Century Gothic"/>
              <a:ea typeface="Century Gothic"/>
              <a:cs typeface="Century Gothic"/>
              <a:sym typeface="Century Gothic"/>
            </a:endParaRPr>
          </a:p>
          <a:p>
            <a:pPr indent="0" lvl="0" marL="0" rtl="0" algn="l">
              <a:spcBef>
                <a:spcPts val="0"/>
              </a:spcBef>
              <a:spcAft>
                <a:spcPts val="0"/>
              </a:spcAft>
              <a:buNone/>
            </a:pPr>
            <a:r>
              <a:rPr b="1" lang="en-US">
                <a:solidFill>
                  <a:schemeClr val="accent4"/>
                </a:solidFill>
                <a:latin typeface="Century Gothic"/>
                <a:ea typeface="Century Gothic"/>
                <a:cs typeface="Century Gothic"/>
                <a:sym typeface="Century Gothic"/>
              </a:rPr>
              <a:t>RA = 250</a:t>
            </a:r>
            <a:endParaRPr b="1">
              <a:solidFill>
                <a:schemeClr val="accent4"/>
              </a:solidFill>
              <a:latin typeface="Century Gothic"/>
              <a:ea typeface="Century Gothic"/>
              <a:cs typeface="Century Gothic"/>
              <a:sym typeface="Century Gothic"/>
            </a:endParaRPr>
          </a:p>
          <a:p>
            <a:pPr indent="0" lvl="0" marL="0" rtl="0" algn="l">
              <a:spcBef>
                <a:spcPts val="0"/>
              </a:spcBef>
              <a:spcAft>
                <a:spcPts val="0"/>
              </a:spcAft>
              <a:buNone/>
            </a:pPr>
            <a:r>
              <a:rPr b="1" lang="en-US">
                <a:solidFill>
                  <a:schemeClr val="accent4"/>
                </a:solidFill>
                <a:latin typeface="Century Gothic"/>
                <a:ea typeface="Century Gothic"/>
                <a:cs typeface="Century Gothic"/>
                <a:sym typeface="Century Gothic"/>
              </a:rPr>
              <a:t>CM = 1</a:t>
            </a:r>
            <a:endParaRPr b="1">
              <a:solidFill>
                <a:schemeClr val="accent4"/>
              </a:solidFill>
              <a:latin typeface="Century Gothic"/>
              <a:ea typeface="Century Gothic"/>
              <a:cs typeface="Century Gothic"/>
              <a:sym typeface="Century Gothic"/>
            </a:endParaRPr>
          </a:p>
        </p:txBody>
      </p:sp>
      <p:pic>
        <p:nvPicPr>
          <p:cNvPr id="803" name="Google Shape;803;p66"/>
          <p:cNvPicPr preferRelativeResize="0"/>
          <p:nvPr/>
        </p:nvPicPr>
        <p:blipFill>
          <a:blip r:embed="rId3">
            <a:alphaModFix/>
          </a:blip>
          <a:stretch>
            <a:fillRect/>
          </a:stretch>
        </p:blipFill>
        <p:spPr>
          <a:xfrm>
            <a:off x="6342525" y="2390750"/>
            <a:ext cx="4784925" cy="358870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7" name="Shape 807"/>
        <p:cNvGrpSpPr/>
        <p:nvPr/>
      </p:nvGrpSpPr>
      <p:grpSpPr>
        <a:xfrm>
          <a:off x="0" y="0"/>
          <a:ext cx="0" cy="0"/>
          <a:chOff x="0" y="0"/>
          <a:chExt cx="0" cy="0"/>
        </a:xfrm>
      </p:grpSpPr>
      <p:sp>
        <p:nvSpPr>
          <p:cNvPr id="808" name="Google Shape;808;p67"/>
          <p:cNvSpPr txBox="1"/>
          <p:nvPr>
            <p:ph idx="1" type="body"/>
          </p:nvPr>
        </p:nvSpPr>
        <p:spPr>
          <a:xfrm>
            <a:off x="212900" y="1437475"/>
            <a:ext cx="11922900" cy="54597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3200"/>
              <a:buChar char="🠶"/>
            </a:pPr>
            <a:r>
              <a:rPr lang="en-US" sz="3200"/>
              <a:t>Basic use of NEURON</a:t>
            </a:r>
            <a:endParaRPr/>
          </a:p>
          <a:p>
            <a:pPr indent="-342900" lvl="0" marL="342900" rtl="0" algn="l">
              <a:spcBef>
                <a:spcPts val="1000"/>
              </a:spcBef>
              <a:spcAft>
                <a:spcPts val="0"/>
              </a:spcAft>
              <a:buSzPts val="3200"/>
              <a:buChar char="🠶"/>
            </a:pPr>
            <a:r>
              <a:rPr lang="en-US" sz="3200"/>
              <a:t>Single compartment model</a:t>
            </a:r>
            <a:endParaRPr sz="3200"/>
          </a:p>
          <a:p>
            <a:pPr indent="-342900" lvl="0" marL="342900" rtl="0" algn="l">
              <a:spcBef>
                <a:spcPts val="1000"/>
              </a:spcBef>
              <a:spcAft>
                <a:spcPts val="0"/>
              </a:spcAft>
              <a:buSzPts val="3200"/>
              <a:buChar char="🠶"/>
            </a:pPr>
            <a:r>
              <a:rPr lang="en-US" sz="3200"/>
              <a:t>Active conductances</a:t>
            </a:r>
            <a:endParaRPr sz="3200"/>
          </a:p>
          <a:p>
            <a:pPr indent="-342900" lvl="0" marL="342900" rtl="0" algn="l">
              <a:spcBef>
                <a:spcPts val="1000"/>
              </a:spcBef>
              <a:spcAft>
                <a:spcPts val="0"/>
              </a:spcAft>
              <a:buSzPts val="3200"/>
              <a:buChar char="🠶"/>
            </a:pPr>
            <a:r>
              <a:rPr lang="en-US" sz="3200"/>
              <a:t>cable model and attenuation.</a:t>
            </a:r>
            <a:endParaRPr sz="3200"/>
          </a:p>
          <a:p>
            <a:pPr indent="-342900" lvl="0" marL="342900" rtl="0" algn="l">
              <a:spcBef>
                <a:spcPts val="1000"/>
              </a:spcBef>
              <a:spcAft>
                <a:spcPts val="0"/>
              </a:spcAft>
              <a:buSzPts val="3200"/>
              <a:buChar char="🠶"/>
            </a:pPr>
            <a:r>
              <a:rPr lang="en-US" sz="3200"/>
              <a:t>Ball and stick model</a:t>
            </a:r>
            <a:endParaRPr/>
          </a:p>
          <a:p>
            <a:pPr indent="-342900" lvl="0" marL="342900" rtl="0" algn="l">
              <a:spcBef>
                <a:spcPts val="1000"/>
              </a:spcBef>
              <a:spcAft>
                <a:spcPts val="0"/>
              </a:spcAft>
              <a:buSzPts val="3200"/>
              <a:buChar char="🠶"/>
            </a:pPr>
            <a:r>
              <a:rPr lang="en-US" sz="3200"/>
              <a:t>Synaptic activation</a:t>
            </a:r>
            <a:endParaRPr/>
          </a:p>
          <a:p>
            <a:pPr indent="-342900" lvl="0" marL="342900" rtl="0" algn="l">
              <a:spcBef>
                <a:spcPts val="1000"/>
              </a:spcBef>
              <a:spcAft>
                <a:spcPts val="0"/>
              </a:spcAft>
              <a:buSzPts val="3200"/>
              <a:buChar char="🠶"/>
            </a:pPr>
            <a:r>
              <a:rPr lang="en-US" sz="3200"/>
              <a:t>Full complex multi-compartmental model</a:t>
            </a:r>
            <a:endParaRPr sz="3200"/>
          </a:p>
          <a:p>
            <a:pPr indent="-342900" lvl="0" marL="342900" rtl="0" algn="l">
              <a:spcBef>
                <a:spcPts val="1000"/>
              </a:spcBef>
              <a:spcAft>
                <a:spcPts val="0"/>
              </a:spcAft>
              <a:buSzPts val="3200"/>
              <a:buChar char="🠶"/>
            </a:pPr>
            <a:r>
              <a:rPr lang="en-US" sz="3200"/>
              <a:t>fitting for passive model parameter with gradient </a:t>
            </a:r>
            <a:r>
              <a:rPr lang="en-US" sz="3200"/>
              <a:t>descent</a:t>
            </a:r>
            <a:endParaRPr sz="3200"/>
          </a:p>
        </p:txBody>
      </p:sp>
      <p:sp>
        <p:nvSpPr>
          <p:cNvPr id="809" name="Google Shape;809;p67"/>
          <p:cNvSpPr txBox="1"/>
          <p:nvPr>
            <p:ph type="title"/>
          </p:nvPr>
        </p:nvSpPr>
        <p:spPr>
          <a:xfrm>
            <a:off x="173175" y="0"/>
            <a:ext cx="11929200" cy="9927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168DBA"/>
              </a:buClr>
              <a:buSzPts val="3600"/>
              <a:buFont typeface="Century Gothic"/>
              <a:buNone/>
            </a:pPr>
            <a:r>
              <a:rPr lang="en-US"/>
              <a:t>summary</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1" name="Shape 181"/>
        <p:cNvGrpSpPr/>
        <p:nvPr/>
      </p:nvGrpSpPr>
      <p:grpSpPr>
        <a:xfrm>
          <a:off x="0" y="0"/>
          <a:ext cx="0" cy="0"/>
          <a:chOff x="0" y="0"/>
          <a:chExt cx="0" cy="0"/>
        </a:xfrm>
      </p:grpSpPr>
      <p:sp>
        <p:nvSpPr>
          <p:cNvPr id="182" name="Google Shape;182;p23"/>
          <p:cNvSpPr txBox="1"/>
          <p:nvPr>
            <p:ph type="title"/>
          </p:nvPr>
        </p:nvSpPr>
        <p:spPr>
          <a:xfrm>
            <a:off x="188977" y="0"/>
            <a:ext cx="8697600" cy="6444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168DBA"/>
              </a:buClr>
              <a:buSzPts val="3200"/>
              <a:buFont typeface="Century Gothic"/>
              <a:buNone/>
            </a:pPr>
            <a:r>
              <a:rPr lang="en-US" sz="3200"/>
              <a:t>NEURON GUI </a:t>
            </a:r>
            <a:r>
              <a:rPr lang="en-US" sz="3200"/>
              <a:t>introduction </a:t>
            </a:r>
            <a:endParaRPr/>
          </a:p>
        </p:txBody>
      </p:sp>
      <p:sp>
        <p:nvSpPr>
          <p:cNvPr id="183" name="Google Shape;183;p23"/>
          <p:cNvSpPr txBox="1"/>
          <p:nvPr/>
        </p:nvSpPr>
        <p:spPr>
          <a:xfrm>
            <a:off x="2310650" y="2041700"/>
            <a:ext cx="7911300" cy="3025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7200">
                <a:latin typeface="Century Gothic"/>
                <a:ea typeface="Century Gothic"/>
                <a:cs typeface="Century Gothic"/>
                <a:sym typeface="Century Gothic"/>
              </a:rPr>
              <a:t>let's</a:t>
            </a:r>
            <a:r>
              <a:rPr lang="en-US" sz="7200">
                <a:latin typeface="Century Gothic"/>
                <a:ea typeface="Century Gothic"/>
                <a:cs typeface="Century Gothic"/>
                <a:sym typeface="Century Gothic"/>
              </a:rPr>
              <a:t> start to know the GUI</a:t>
            </a:r>
            <a:endParaRPr sz="7200">
              <a:latin typeface="Century Gothic"/>
              <a:ea typeface="Century Gothic"/>
              <a:cs typeface="Century Gothic"/>
              <a:sym typeface="Century Gothic"/>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7" name="Shape 187"/>
        <p:cNvGrpSpPr/>
        <p:nvPr/>
      </p:nvGrpSpPr>
      <p:grpSpPr>
        <a:xfrm>
          <a:off x="0" y="0"/>
          <a:ext cx="0" cy="0"/>
          <a:chOff x="0" y="0"/>
          <a:chExt cx="0" cy="0"/>
        </a:xfrm>
      </p:grpSpPr>
      <p:sp>
        <p:nvSpPr>
          <p:cNvPr id="188" name="Google Shape;188;p24"/>
          <p:cNvSpPr txBox="1"/>
          <p:nvPr>
            <p:ph type="title"/>
          </p:nvPr>
        </p:nvSpPr>
        <p:spPr>
          <a:xfrm>
            <a:off x="188977" y="0"/>
            <a:ext cx="8697600" cy="6444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168DBA"/>
              </a:buClr>
              <a:buSzPts val="3200"/>
              <a:buFont typeface="Century Gothic"/>
              <a:buNone/>
            </a:pPr>
            <a:r>
              <a:rPr lang="en-US" sz="3200"/>
              <a:t>NEURON GUI introduction - basic graphs</a:t>
            </a:r>
            <a:endParaRPr/>
          </a:p>
        </p:txBody>
      </p:sp>
      <p:pic>
        <p:nvPicPr>
          <p:cNvPr id="189" name="Google Shape;189;p24"/>
          <p:cNvPicPr preferRelativeResize="0"/>
          <p:nvPr/>
        </p:nvPicPr>
        <p:blipFill rotWithShape="1">
          <a:blip r:embed="rId3">
            <a:alphaModFix/>
          </a:blip>
          <a:srcRect b="53148" l="18277" r="61419" t="23538"/>
          <a:stretch/>
        </p:blipFill>
        <p:spPr>
          <a:xfrm>
            <a:off x="700150" y="1669625"/>
            <a:ext cx="3724574" cy="2405676"/>
          </a:xfrm>
          <a:prstGeom prst="rect">
            <a:avLst/>
          </a:prstGeom>
          <a:noFill/>
          <a:ln>
            <a:noFill/>
          </a:ln>
        </p:spPr>
      </p:pic>
      <p:cxnSp>
        <p:nvCxnSpPr>
          <p:cNvPr id="190" name="Google Shape;190;p24"/>
          <p:cNvCxnSpPr>
            <a:endCxn id="191" idx="1"/>
          </p:cNvCxnSpPr>
          <p:nvPr/>
        </p:nvCxnSpPr>
        <p:spPr>
          <a:xfrm flipH="1" rot="10800000">
            <a:off x="2935975" y="1906463"/>
            <a:ext cx="2179500" cy="715800"/>
          </a:xfrm>
          <a:prstGeom prst="straightConnector1">
            <a:avLst/>
          </a:prstGeom>
          <a:noFill/>
          <a:ln cap="flat" cmpd="sng" w="38100">
            <a:solidFill>
              <a:srgbClr val="4A86E8"/>
            </a:solidFill>
            <a:prstDash val="solid"/>
            <a:round/>
            <a:headEnd len="med" w="med" type="none"/>
            <a:tailEnd len="med" w="med" type="triangle"/>
          </a:ln>
        </p:spPr>
      </p:cxnSp>
      <p:cxnSp>
        <p:nvCxnSpPr>
          <p:cNvPr id="192" name="Google Shape;192;p24"/>
          <p:cNvCxnSpPr>
            <a:endCxn id="193" idx="1"/>
          </p:cNvCxnSpPr>
          <p:nvPr/>
        </p:nvCxnSpPr>
        <p:spPr>
          <a:xfrm>
            <a:off x="2872375" y="3208513"/>
            <a:ext cx="2243100" cy="1844700"/>
          </a:xfrm>
          <a:prstGeom prst="straightConnector1">
            <a:avLst/>
          </a:prstGeom>
          <a:noFill/>
          <a:ln cap="flat" cmpd="sng" w="38100">
            <a:solidFill>
              <a:srgbClr val="4A86E8"/>
            </a:solidFill>
            <a:prstDash val="solid"/>
            <a:round/>
            <a:headEnd len="med" w="med" type="none"/>
            <a:tailEnd len="med" w="med" type="triangle"/>
          </a:ln>
        </p:spPr>
      </p:cxnSp>
      <p:pic>
        <p:nvPicPr>
          <p:cNvPr id="191" name="Google Shape;191;p24"/>
          <p:cNvPicPr preferRelativeResize="0"/>
          <p:nvPr/>
        </p:nvPicPr>
        <p:blipFill>
          <a:blip r:embed="rId4">
            <a:alphaModFix/>
          </a:blip>
          <a:stretch>
            <a:fillRect/>
          </a:stretch>
        </p:blipFill>
        <p:spPr>
          <a:xfrm>
            <a:off x="5115475" y="644400"/>
            <a:ext cx="2990850" cy="2524125"/>
          </a:xfrm>
          <a:prstGeom prst="rect">
            <a:avLst/>
          </a:prstGeom>
          <a:noFill/>
          <a:ln>
            <a:noFill/>
          </a:ln>
        </p:spPr>
      </p:pic>
      <p:pic>
        <p:nvPicPr>
          <p:cNvPr id="193" name="Google Shape;193;p24"/>
          <p:cNvPicPr preferRelativeResize="0"/>
          <p:nvPr/>
        </p:nvPicPr>
        <p:blipFill rotWithShape="1">
          <a:blip r:embed="rId5">
            <a:alphaModFix/>
          </a:blip>
          <a:srcRect b="15519" l="29159" r="30424" t="17729"/>
          <a:stretch/>
        </p:blipFill>
        <p:spPr>
          <a:xfrm>
            <a:off x="5115475" y="3168525"/>
            <a:ext cx="4057349" cy="3769376"/>
          </a:xfrm>
          <a:prstGeom prst="rect">
            <a:avLst/>
          </a:prstGeom>
          <a:noFill/>
          <a:ln>
            <a:noFill/>
          </a:ln>
        </p:spPr>
      </p:pic>
      <p:sp>
        <p:nvSpPr>
          <p:cNvPr id="194" name="Google Shape;194;p24"/>
          <p:cNvSpPr txBox="1"/>
          <p:nvPr/>
        </p:nvSpPr>
        <p:spPr>
          <a:xfrm>
            <a:off x="8886575" y="762000"/>
            <a:ext cx="3137100" cy="350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latin typeface="Century Gothic"/>
                <a:ea typeface="Century Gothic"/>
                <a:cs typeface="Century Gothic"/>
                <a:sym typeface="Century Gothic"/>
              </a:rPr>
              <a:t>after loading/ creating a model in neuron we can get basic graphs on the morphology we have and the voltage in the simulation.</a:t>
            </a:r>
            <a:endParaRPr sz="1800">
              <a:latin typeface="Century Gothic"/>
              <a:ea typeface="Century Gothic"/>
              <a:cs typeface="Century Gothic"/>
              <a:sym typeface="Century Gothic"/>
            </a:endParaRPr>
          </a:p>
          <a:p>
            <a:pPr indent="0" lvl="0" marL="0" rtl="0" algn="l">
              <a:spcBef>
                <a:spcPts val="0"/>
              </a:spcBef>
              <a:spcAft>
                <a:spcPts val="0"/>
              </a:spcAft>
              <a:buNone/>
            </a:pPr>
            <a:r>
              <a:t/>
            </a:r>
            <a:endParaRPr sz="1800">
              <a:latin typeface="Century Gothic"/>
              <a:ea typeface="Century Gothic"/>
              <a:cs typeface="Century Gothic"/>
              <a:sym typeface="Century Gothic"/>
            </a:endParaRPr>
          </a:p>
          <a:p>
            <a:pPr indent="0" lvl="0" marL="0" rtl="0" algn="l">
              <a:spcBef>
                <a:spcPts val="0"/>
              </a:spcBef>
              <a:spcAft>
                <a:spcPts val="0"/>
              </a:spcAft>
              <a:buNone/>
            </a:pPr>
            <a:r>
              <a:rPr lang="en-US" sz="1800">
                <a:latin typeface="Century Gothic"/>
                <a:ea typeface="Century Gothic"/>
                <a:cs typeface="Century Gothic"/>
                <a:sym typeface="Century Gothic"/>
              </a:rPr>
              <a:t>right mouse click on the graph will open a menu that will allow as to change some of the graph </a:t>
            </a:r>
            <a:r>
              <a:rPr lang="en-US" sz="1800">
                <a:latin typeface="Century Gothic"/>
                <a:ea typeface="Century Gothic"/>
                <a:cs typeface="Century Gothic"/>
                <a:sym typeface="Century Gothic"/>
              </a:rPr>
              <a:t>properties</a:t>
            </a:r>
            <a:r>
              <a:rPr lang="en-US" sz="1800">
                <a:latin typeface="Century Gothic"/>
                <a:ea typeface="Century Gothic"/>
                <a:cs typeface="Century Gothic"/>
                <a:sym typeface="Century Gothic"/>
              </a:rPr>
              <a:t>.</a:t>
            </a:r>
            <a:endParaRPr sz="1800">
              <a:latin typeface="Century Gothic"/>
              <a:ea typeface="Century Gothic"/>
              <a:cs typeface="Century Gothic"/>
              <a:sym typeface="Century Gothic"/>
            </a:endParaRPr>
          </a:p>
        </p:txBody>
      </p:sp>
      <p:sp>
        <p:nvSpPr>
          <p:cNvPr id="195" name="Google Shape;195;p24"/>
          <p:cNvSpPr txBox="1"/>
          <p:nvPr/>
        </p:nvSpPr>
        <p:spPr>
          <a:xfrm>
            <a:off x="9328300" y="6436250"/>
            <a:ext cx="2608500" cy="42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a:solidFill>
                  <a:srgbClr val="FF0000"/>
                </a:solidFill>
                <a:latin typeface="Century Gothic"/>
                <a:ea typeface="Century Gothic"/>
                <a:cs typeface="Century Gothic"/>
                <a:sym typeface="Century Gothic"/>
              </a:rPr>
              <a:t>get_to_know_the_gui</a:t>
            </a:r>
            <a:endParaRPr b="1">
              <a:solidFill>
                <a:srgbClr val="FF0000"/>
              </a:solidFill>
              <a:latin typeface="Century Gothic"/>
              <a:ea typeface="Century Gothic"/>
              <a:cs typeface="Century Gothic"/>
              <a:sym typeface="Century Gothic"/>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9" name="Shape 199"/>
        <p:cNvGrpSpPr/>
        <p:nvPr/>
      </p:nvGrpSpPr>
      <p:grpSpPr>
        <a:xfrm>
          <a:off x="0" y="0"/>
          <a:ext cx="0" cy="0"/>
          <a:chOff x="0" y="0"/>
          <a:chExt cx="0" cy="0"/>
        </a:xfrm>
      </p:grpSpPr>
      <p:sp>
        <p:nvSpPr>
          <p:cNvPr id="200" name="Google Shape;200;p25"/>
          <p:cNvSpPr txBox="1"/>
          <p:nvPr>
            <p:ph type="title"/>
          </p:nvPr>
        </p:nvSpPr>
        <p:spPr>
          <a:xfrm>
            <a:off x="188975" y="0"/>
            <a:ext cx="9397800" cy="6444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168DBA"/>
              </a:buClr>
              <a:buSzPts val="3200"/>
              <a:buFont typeface="Century Gothic"/>
              <a:buNone/>
            </a:pPr>
            <a:r>
              <a:rPr lang="en-US" sz="3200"/>
              <a:t>NEURON GUI introduction - data on sections</a:t>
            </a:r>
            <a:endParaRPr/>
          </a:p>
        </p:txBody>
      </p:sp>
      <p:pic>
        <p:nvPicPr>
          <p:cNvPr id="201" name="Google Shape;201;p25"/>
          <p:cNvPicPr preferRelativeResize="0"/>
          <p:nvPr/>
        </p:nvPicPr>
        <p:blipFill rotWithShape="1">
          <a:blip r:embed="rId3">
            <a:alphaModFix/>
          </a:blip>
          <a:srcRect b="43827" l="17953" r="57534" t="23599"/>
          <a:stretch/>
        </p:blipFill>
        <p:spPr>
          <a:xfrm>
            <a:off x="692175" y="1149774"/>
            <a:ext cx="4395302" cy="3285376"/>
          </a:xfrm>
          <a:prstGeom prst="rect">
            <a:avLst/>
          </a:prstGeom>
          <a:noFill/>
          <a:ln>
            <a:noFill/>
          </a:ln>
        </p:spPr>
      </p:pic>
      <p:cxnSp>
        <p:nvCxnSpPr>
          <p:cNvPr id="202" name="Google Shape;202;p25"/>
          <p:cNvCxnSpPr>
            <a:endCxn id="203" idx="1"/>
          </p:cNvCxnSpPr>
          <p:nvPr/>
        </p:nvCxnSpPr>
        <p:spPr>
          <a:xfrm flipH="1" rot="10800000">
            <a:off x="4667703" y="2768375"/>
            <a:ext cx="1347000" cy="714900"/>
          </a:xfrm>
          <a:prstGeom prst="straightConnector1">
            <a:avLst/>
          </a:prstGeom>
          <a:noFill/>
          <a:ln cap="flat" cmpd="sng" w="38100">
            <a:solidFill>
              <a:srgbClr val="4A86E8"/>
            </a:solidFill>
            <a:prstDash val="solid"/>
            <a:round/>
            <a:headEnd len="med" w="med" type="none"/>
            <a:tailEnd len="med" w="med" type="triangle"/>
          </a:ln>
        </p:spPr>
      </p:cxnSp>
      <p:pic>
        <p:nvPicPr>
          <p:cNvPr id="203" name="Google Shape;203;p25"/>
          <p:cNvPicPr preferRelativeResize="0"/>
          <p:nvPr/>
        </p:nvPicPr>
        <p:blipFill>
          <a:blip r:embed="rId4">
            <a:alphaModFix/>
          </a:blip>
          <a:stretch>
            <a:fillRect/>
          </a:stretch>
        </p:blipFill>
        <p:spPr>
          <a:xfrm>
            <a:off x="6014703" y="796800"/>
            <a:ext cx="6024896" cy="3943150"/>
          </a:xfrm>
          <a:prstGeom prst="rect">
            <a:avLst/>
          </a:prstGeom>
          <a:noFill/>
          <a:ln>
            <a:noFill/>
          </a:ln>
        </p:spPr>
      </p:pic>
      <p:sp>
        <p:nvSpPr>
          <p:cNvPr id="204" name="Google Shape;204;p25"/>
          <p:cNvSpPr txBox="1"/>
          <p:nvPr/>
        </p:nvSpPr>
        <p:spPr>
          <a:xfrm>
            <a:off x="481850" y="5072600"/>
            <a:ext cx="11486100" cy="13671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US">
                <a:latin typeface="Century Gothic"/>
                <a:ea typeface="Century Gothic"/>
                <a:cs typeface="Century Gothic"/>
                <a:sym typeface="Century Gothic"/>
              </a:rPr>
              <a:t>in order to better understand the morphology and its naming in Neuron, we can open a viewer of all model sections.</a:t>
            </a:r>
            <a:endParaRPr>
              <a:latin typeface="Century Gothic"/>
              <a:ea typeface="Century Gothic"/>
              <a:cs typeface="Century Gothic"/>
              <a:sym typeface="Century Gothic"/>
            </a:endParaRPr>
          </a:p>
          <a:p>
            <a:pPr indent="0" lvl="0" marL="0" rtl="0" algn="l">
              <a:lnSpc>
                <a:spcPct val="150000"/>
              </a:lnSpc>
              <a:spcBef>
                <a:spcPts val="0"/>
              </a:spcBef>
              <a:spcAft>
                <a:spcPts val="0"/>
              </a:spcAft>
              <a:buNone/>
            </a:pPr>
            <a:r>
              <a:rPr lang="en-US">
                <a:latin typeface="Century Gothic"/>
                <a:ea typeface="Century Gothic"/>
                <a:cs typeface="Century Gothic"/>
                <a:sym typeface="Century Gothic"/>
              </a:rPr>
              <a:t>clicking on a section from the list will color the ection in red, and clicking on section will target the </a:t>
            </a:r>
            <a:r>
              <a:rPr lang="en-US">
                <a:latin typeface="Century Gothic"/>
                <a:ea typeface="Century Gothic"/>
                <a:cs typeface="Century Gothic"/>
                <a:sym typeface="Century Gothic"/>
              </a:rPr>
              <a:t>corresponding</a:t>
            </a:r>
            <a:r>
              <a:rPr lang="en-US">
                <a:latin typeface="Century Gothic"/>
                <a:ea typeface="Century Gothic"/>
                <a:cs typeface="Century Gothic"/>
                <a:sym typeface="Century Gothic"/>
              </a:rPr>
              <a:t> section in the list.</a:t>
            </a:r>
            <a:endParaRPr>
              <a:latin typeface="Century Gothic"/>
              <a:ea typeface="Century Gothic"/>
              <a:cs typeface="Century Gothic"/>
              <a:sym typeface="Century Gothic"/>
            </a:endParaRPr>
          </a:p>
          <a:p>
            <a:pPr indent="0" lvl="0" marL="0" rtl="0" algn="l">
              <a:lnSpc>
                <a:spcPct val="150000"/>
              </a:lnSpc>
              <a:spcBef>
                <a:spcPts val="0"/>
              </a:spcBef>
              <a:spcAft>
                <a:spcPts val="0"/>
              </a:spcAft>
              <a:buNone/>
            </a:pPr>
            <a:r>
              <a:rPr lang="en-US">
                <a:latin typeface="Century Gothic"/>
                <a:ea typeface="Century Gothic"/>
                <a:cs typeface="Century Gothic"/>
                <a:sym typeface="Century Gothic"/>
              </a:rPr>
              <a:t>double click on a section, from the list, will open the section parameters.</a:t>
            </a:r>
            <a:endParaRPr>
              <a:latin typeface="Century Gothic"/>
              <a:ea typeface="Century Gothic"/>
              <a:cs typeface="Century Gothic"/>
              <a:sym typeface="Century Gothic"/>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8" name="Shape 208"/>
        <p:cNvGrpSpPr/>
        <p:nvPr/>
      </p:nvGrpSpPr>
      <p:grpSpPr>
        <a:xfrm>
          <a:off x="0" y="0"/>
          <a:ext cx="0" cy="0"/>
          <a:chOff x="0" y="0"/>
          <a:chExt cx="0" cy="0"/>
        </a:xfrm>
      </p:grpSpPr>
      <p:sp>
        <p:nvSpPr>
          <p:cNvPr id="209" name="Google Shape;209;p26"/>
          <p:cNvSpPr txBox="1"/>
          <p:nvPr>
            <p:ph type="title"/>
          </p:nvPr>
        </p:nvSpPr>
        <p:spPr>
          <a:xfrm>
            <a:off x="188982" y="0"/>
            <a:ext cx="11911200" cy="6444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168DBA"/>
              </a:buClr>
              <a:buSzPts val="3200"/>
              <a:buFont typeface="Century Gothic"/>
              <a:buNone/>
            </a:pPr>
            <a:r>
              <a:rPr lang="en-US" sz="3200"/>
              <a:t>NEURON GUI introduction - </a:t>
            </a:r>
            <a:r>
              <a:rPr lang="en-US" sz="3200"/>
              <a:t>general</a:t>
            </a:r>
            <a:r>
              <a:rPr lang="en-US" sz="3200"/>
              <a:t> model view</a:t>
            </a:r>
            <a:endParaRPr/>
          </a:p>
        </p:txBody>
      </p:sp>
      <p:pic>
        <p:nvPicPr>
          <p:cNvPr id="210" name="Google Shape;210;p26"/>
          <p:cNvPicPr preferRelativeResize="0"/>
          <p:nvPr/>
        </p:nvPicPr>
        <p:blipFill rotWithShape="1">
          <a:blip r:embed="rId3">
            <a:alphaModFix/>
          </a:blip>
          <a:srcRect b="43827" l="17953" r="57534" t="23599"/>
          <a:stretch/>
        </p:blipFill>
        <p:spPr>
          <a:xfrm>
            <a:off x="692175" y="1454574"/>
            <a:ext cx="4395302" cy="3285376"/>
          </a:xfrm>
          <a:prstGeom prst="rect">
            <a:avLst/>
          </a:prstGeom>
          <a:noFill/>
          <a:ln>
            <a:noFill/>
          </a:ln>
        </p:spPr>
      </p:pic>
      <p:cxnSp>
        <p:nvCxnSpPr>
          <p:cNvPr id="211" name="Google Shape;211;p26"/>
          <p:cNvCxnSpPr>
            <a:endCxn id="212" idx="1"/>
          </p:cNvCxnSpPr>
          <p:nvPr/>
        </p:nvCxnSpPr>
        <p:spPr>
          <a:xfrm flipH="1" rot="10800000">
            <a:off x="2415181" y="3197088"/>
            <a:ext cx="3162000" cy="925800"/>
          </a:xfrm>
          <a:prstGeom prst="straightConnector1">
            <a:avLst/>
          </a:prstGeom>
          <a:noFill/>
          <a:ln cap="flat" cmpd="sng" w="38100">
            <a:solidFill>
              <a:srgbClr val="4A86E8"/>
            </a:solidFill>
            <a:prstDash val="solid"/>
            <a:round/>
            <a:headEnd len="med" w="med" type="none"/>
            <a:tailEnd len="med" w="med" type="triangle"/>
          </a:ln>
        </p:spPr>
      </p:cxnSp>
      <p:pic>
        <p:nvPicPr>
          <p:cNvPr id="212" name="Google Shape;212;p26"/>
          <p:cNvPicPr preferRelativeResize="0"/>
          <p:nvPr/>
        </p:nvPicPr>
        <p:blipFill>
          <a:blip r:embed="rId4">
            <a:alphaModFix/>
          </a:blip>
          <a:stretch>
            <a:fillRect/>
          </a:stretch>
        </p:blipFill>
        <p:spPr>
          <a:xfrm>
            <a:off x="5577181" y="1302176"/>
            <a:ext cx="6614818" cy="3789826"/>
          </a:xfrm>
          <a:prstGeom prst="rect">
            <a:avLst/>
          </a:prstGeom>
          <a:noFill/>
          <a:ln>
            <a:noFill/>
          </a:ln>
        </p:spPr>
      </p:pic>
      <p:sp>
        <p:nvSpPr>
          <p:cNvPr id="213" name="Google Shape;213;p26"/>
          <p:cNvSpPr txBox="1"/>
          <p:nvPr/>
        </p:nvSpPr>
        <p:spPr>
          <a:xfrm>
            <a:off x="481850" y="5072600"/>
            <a:ext cx="11486100" cy="13671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US">
                <a:latin typeface="Century Gothic"/>
                <a:ea typeface="Century Gothic"/>
                <a:cs typeface="Century Gothic"/>
                <a:sym typeface="Century Gothic"/>
              </a:rPr>
              <a:t>in order to get a full view on the model we can go to model view.</a:t>
            </a:r>
            <a:endParaRPr>
              <a:latin typeface="Century Gothic"/>
              <a:ea typeface="Century Gothic"/>
              <a:cs typeface="Century Gothic"/>
              <a:sym typeface="Century Gothic"/>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gradFill>
          <a:gsLst>
            <a:gs pos="0">
              <a:srgbClr val="FFFFFF"/>
            </a:gs>
            <a:gs pos="67000">
              <a:srgbClr val="FFFFFF"/>
            </a:gs>
            <a:gs pos="100000">
              <a:srgbClr val="C4DCE3"/>
            </a:gs>
          </a:gsLst>
          <a:lin ang="5400000" scaled="0"/>
        </a:gradFill>
      </p:bgPr>
    </p:bg>
    <p:spTree>
      <p:nvGrpSpPr>
        <p:cNvPr id="218" name="Shape 218"/>
        <p:cNvGrpSpPr/>
        <p:nvPr/>
      </p:nvGrpSpPr>
      <p:grpSpPr>
        <a:xfrm>
          <a:off x="0" y="0"/>
          <a:ext cx="0" cy="0"/>
          <a:chOff x="0" y="0"/>
          <a:chExt cx="0" cy="0"/>
        </a:xfrm>
      </p:grpSpPr>
      <p:sp>
        <p:nvSpPr>
          <p:cNvPr id="219" name="Google Shape;219;p27"/>
          <p:cNvSpPr txBox="1"/>
          <p:nvPr>
            <p:ph type="title"/>
          </p:nvPr>
        </p:nvSpPr>
        <p:spPr>
          <a:xfrm>
            <a:off x="1474225" y="2658475"/>
            <a:ext cx="9361200" cy="1428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168DBA"/>
              </a:buClr>
              <a:buSzPts val="3200"/>
              <a:buFont typeface="Century Gothic"/>
              <a:buNone/>
            </a:pPr>
            <a:r>
              <a:rPr lang="en-US" sz="9600"/>
              <a:t>let's</a:t>
            </a:r>
            <a:r>
              <a:rPr lang="en-US" sz="9600"/>
              <a:t> get started</a:t>
            </a:r>
            <a:endParaRPr sz="9600"/>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Wisp">
  <a:themeElements>
    <a:clrScheme name="Wisp">
      <a:dk1>
        <a:srgbClr val="000000"/>
      </a:dk1>
      <a:lt1>
        <a:srgbClr val="FFFFFF"/>
      </a:lt1>
      <a:dk2>
        <a:srgbClr val="2E5369"/>
      </a:dk2>
      <a:lt2>
        <a:srgbClr val="CFE2E7"/>
      </a:lt2>
      <a:accent1>
        <a:srgbClr val="353535"/>
      </a:accent1>
      <a:accent2>
        <a:srgbClr val="31B4E6"/>
      </a:accent2>
      <a:accent3>
        <a:srgbClr val="265991"/>
      </a:accent3>
      <a:accent4>
        <a:srgbClr val="7E40CC"/>
      </a:accent4>
      <a:accent5>
        <a:srgbClr val="B927E9"/>
      </a:accent5>
      <a:accent6>
        <a:srgbClr val="E833BF"/>
      </a:accent6>
      <a:hlink>
        <a:srgbClr val="2DA0F1"/>
      </a:hlink>
      <a:folHlink>
        <a:srgbClr val="7ED1E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